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28"/>
  </p:notesMasterIdLst>
  <p:sldIdLst>
    <p:sldId id="256" r:id="rId2"/>
    <p:sldId id="572" r:id="rId3"/>
    <p:sldId id="511" r:id="rId4"/>
    <p:sldId id="491" r:id="rId5"/>
    <p:sldId id="296" r:id="rId6"/>
    <p:sldId id="297" r:id="rId7"/>
    <p:sldId id="298" r:id="rId8"/>
    <p:sldId id="513" r:id="rId9"/>
    <p:sldId id="514" r:id="rId10"/>
    <p:sldId id="515" r:id="rId11"/>
    <p:sldId id="516" r:id="rId12"/>
    <p:sldId id="573" r:id="rId13"/>
    <p:sldId id="575" r:id="rId14"/>
    <p:sldId id="574" r:id="rId15"/>
    <p:sldId id="517" r:id="rId16"/>
    <p:sldId id="526" r:id="rId17"/>
    <p:sldId id="527" r:id="rId18"/>
    <p:sldId id="528" r:id="rId19"/>
    <p:sldId id="300" r:id="rId20"/>
    <p:sldId id="265" r:id="rId21"/>
    <p:sldId id="294" r:id="rId22"/>
    <p:sldId id="266" r:id="rId23"/>
    <p:sldId id="267" r:id="rId24"/>
    <p:sldId id="492" r:id="rId25"/>
    <p:sldId id="493" r:id="rId26"/>
    <p:sldId id="268" r:id="rId27"/>
    <p:sldId id="269" r:id="rId28"/>
    <p:sldId id="270" r:id="rId29"/>
    <p:sldId id="271" r:id="rId30"/>
    <p:sldId id="273" r:id="rId31"/>
    <p:sldId id="569" r:id="rId32"/>
    <p:sldId id="301" r:id="rId33"/>
    <p:sldId id="523" r:id="rId34"/>
    <p:sldId id="524" r:id="rId35"/>
    <p:sldId id="525" r:id="rId36"/>
    <p:sldId id="518" r:id="rId37"/>
    <p:sldId id="577" r:id="rId38"/>
    <p:sldId id="519" r:id="rId39"/>
    <p:sldId id="291" r:id="rId40"/>
    <p:sldId id="446" r:id="rId41"/>
    <p:sldId id="445" r:id="rId42"/>
    <p:sldId id="443" r:id="rId43"/>
    <p:sldId id="571" r:id="rId44"/>
    <p:sldId id="447" r:id="rId45"/>
    <p:sldId id="450" r:id="rId46"/>
    <p:sldId id="531" r:id="rId47"/>
    <p:sldId id="532" r:id="rId48"/>
    <p:sldId id="533" r:id="rId49"/>
    <p:sldId id="535" r:id="rId50"/>
    <p:sldId id="536" r:id="rId51"/>
    <p:sldId id="537" r:id="rId52"/>
    <p:sldId id="538" r:id="rId53"/>
    <p:sldId id="539" r:id="rId54"/>
    <p:sldId id="540" r:id="rId55"/>
    <p:sldId id="541" r:id="rId56"/>
    <p:sldId id="542" r:id="rId57"/>
    <p:sldId id="543" r:id="rId58"/>
    <p:sldId id="544" r:id="rId59"/>
    <p:sldId id="545" r:id="rId60"/>
    <p:sldId id="546" r:id="rId61"/>
    <p:sldId id="547" r:id="rId62"/>
    <p:sldId id="548" r:id="rId63"/>
    <p:sldId id="549" r:id="rId64"/>
    <p:sldId id="550" r:id="rId65"/>
    <p:sldId id="551" r:id="rId66"/>
    <p:sldId id="567" r:id="rId67"/>
    <p:sldId id="566" r:id="rId68"/>
    <p:sldId id="472" r:id="rId69"/>
    <p:sldId id="278" r:id="rId70"/>
    <p:sldId id="473" r:id="rId71"/>
    <p:sldId id="565" r:id="rId72"/>
    <p:sldId id="583" r:id="rId73"/>
    <p:sldId id="478" r:id="rId74"/>
    <p:sldId id="554" r:id="rId75"/>
    <p:sldId id="520" r:id="rId76"/>
    <p:sldId id="555" r:id="rId77"/>
    <p:sldId id="521" r:id="rId78"/>
    <p:sldId id="560" r:id="rId79"/>
    <p:sldId id="482" r:id="rId80"/>
    <p:sldId id="561" r:id="rId81"/>
    <p:sldId id="556" r:id="rId82"/>
    <p:sldId id="563" r:id="rId83"/>
    <p:sldId id="564" r:id="rId84"/>
    <p:sldId id="558" r:id="rId85"/>
    <p:sldId id="568" r:id="rId86"/>
    <p:sldId id="585" r:id="rId87"/>
    <p:sldId id="586" r:id="rId88"/>
    <p:sldId id="587" r:id="rId89"/>
    <p:sldId id="576" r:id="rId90"/>
    <p:sldId id="510" r:id="rId91"/>
    <p:sldId id="553" r:id="rId92"/>
    <p:sldId id="484" r:id="rId93"/>
    <p:sldId id="557" r:id="rId94"/>
    <p:sldId id="504" r:id="rId95"/>
    <p:sldId id="505" r:id="rId96"/>
    <p:sldId id="508" r:id="rId97"/>
    <p:sldId id="506" r:id="rId98"/>
    <p:sldId id="507" r:id="rId99"/>
    <p:sldId id="307" r:id="rId100"/>
    <p:sldId id="306" r:id="rId101"/>
    <p:sldId id="293" r:id="rId102"/>
    <p:sldId id="292" r:id="rId103"/>
    <p:sldId id="305" r:id="rId104"/>
    <p:sldId id="308" r:id="rId105"/>
    <p:sldId id="309" r:id="rId106"/>
    <p:sldId id="310" r:id="rId107"/>
    <p:sldId id="311" r:id="rId108"/>
    <p:sldId id="312" r:id="rId109"/>
    <p:sldId id="313" r:id="rId110"/>
    <p:sldId id="439" r:id="rId111"/>
    <p:sldId id="440" r:id="rId112"/>
    <p:sldId id="289" r:id="rId113"/>
    <p:sldId id="452" r:id="rId114"/>
    <p:sldId id="449" r:id="rId115"/>
    <p:sldId id="451" r:id="rId116"/>
    <p:sldId id="497" r:id="rId117"/>
    <p:sldId id="500" r:id="rId118"/>
    <p:sldId id="501" r:id="rId119"/>
    <p:sldId id="502" r:id="rId120"/>
    <p:sldId id="495" r:id="rId121"/>
    <p:sldId id="471" r:id="rId122"/>
    <p:sldId id="489" r:id="rId123"/>
    <p:sldId id="290" r:id="rId124"/>
    <p:sldId id="474" r:id="rId125"/>
    <p:sldId id="263" r:id="rId126"/>
    <p:sldId id="444" r:id="rId1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64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600" autoAdjust="0"/>
    <p:restoredTop sz="94660"/>
  </p:normalViewPr>
  <p:slideViewPr>
    <p:cSldViewPr snapToGrid="0">
      <p:cViewPr varScale="1">
        <p:scale>
          <a:sx n="81" d="100"/>
          <a:sy n="81" d="100"/>
        </p:scale>
        <p:origin x="58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8556CE-F0F8-44CD-BFFE-930630AF2D15}" type="datetimeFigureOut">
              <a:rPr lang="en-US" smtClean="0"/>
              <a:t>11/30/2020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729E09-C046-4125-A634-76120E7F6C69}" type="slidenum">
              <a:rPr lang="en-US" smtClean="0"/>
              <a:t>‹#›</a:t>
            </a:fld>
            <a:endParaRPr lang="en-US"/>
          </a:p>
        </p:txBody>
      </p:sp>
    </p:spTree>
    <p:extLst>
      <p:ext uri="{BB962C8B-B14F-4D97-AF65-F5344CB8AC3E}">
        <p14:creationId xmlns:p14="http://schemas.microsoft.com/office/powerpoint/2010/main" val="3483060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p>
        </p:txBody>
      </p:sp>
      <p:sp>
        <p:nvSpPr>
          <p:cNvPr id="4" name="Slide Number Placeholder 3"/>
          <p:cNvSpPr>
            <a:spLocks noGrp="1"/>
          </p:cNvSpPr>
          <p:nvPr>
            <p:ph type="sldNum" sz="quarter" idx="5"/>
          </p:nvPr>
        </p:nvSpPr>
        <p:spPr/>
        <p:txBody>
          <a:bodyPr/>
          <a:lstStyle/>
          <a:p>
            <a:fld id="{3486229C-5C56-46D3-8AF7-8CB2C6C5FD7A}" type="slidenum">
              <a:rPr lang="en-US" smtClean="0"/>
              <a:t>4</a:t>
            </a:fld>
            <a:endParaRPr lang="en-US"/>
          </a:p>
        </p:txBody>
      </p:sp>
    </p:spTree>
    <p:extLst>
      <p:ext uri="{BB962C8B-B14F-4D97-AF65-F5344CB8AC3E}">
        <p14:creationId xmlns:p14="http://schemas.microsoft.com/office/powerpoint/2010/main" val="28038207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29E09-C046-4125-A634-76120E7F6C69}" type="slidenum">
              <a:rPr lang="en-US" smtClean="0"/>
              <a:t>31</a:t>
            </a:fld>
            <a:endParaRPr lang="en-US"/>
          </a:p>
        </p:txBody>
      </p:sp>
    </p:spTree>
    <p:extLst>
      <p:ext uri="{BB962C8B-B14F-4D97-AF65-F5344CB8AC3E}">
        <p14:creationId xmlns:p14="http://schemas.microsoft.com/office/powerpoint/2010/main" val="3387622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talk, we’ll focus on a space-optimal algorithm for spectral </a:t>
            </a:r>
            <a:r>
              <a:rPr lang="en-US" dirty="0" err="1"/>
              <a:t>sparsification</a:t>
            </a:r>
            <a:r>
              <a:rPr lang="en-US" dirty="0"/>
              <a:t> and then I’ll talk about how to modify the algorithm to get a space-optimal algorithm for low-rank approximation. Before I begin though, I’d like to advertise some other results in this work that I think are really interesting. We also get a deterministic algorithm for spectral </a:t>
            </a:r>
            <a:r>
              <a:rPr lang="en-US" dirty="0" err="1"/>
              <a:t>sparsification</a:t>
            </a:r>
            <a:r>
              <a:rPr lang="en-US" dirty="0"/>
              <a:t>. That’s not space optimal like the randomized algorithm but it presents a natural way of thinking about this problem that is a generalization of smooth histogram framework. We also get sliding window algorithms for L1 subspace embedding with bit complexity assumptions as well as matrix multiplication. Finally, we obtain a number of algorithms for numerical linear algebra in the online setting, which is a cool model that the next speaker will talk about. </a:t>
            </a:r>
          </a:p>
        </p:txBody>
      </p:sp>
      <p:sp>
        <p:nvSpPr>
          <p:cNvPr id="4" name="Slide Number Placeholder 3"/>
          <p:cNvSpPr>
            <a:spLocks noGrp="1"/>
          </p:cNvSpPr>
          <p:nvPr>
            <p:ph type="sldNum" sz="quarter" idx="5"/>
          </p:nvPr>
        </p:nvSpPr>
        <p:spPr/>
        <p:txBody>
          <a:bodyPr/>
          <a:lstStyle/>
          <a:p>
            <a:fld id="{3486229C-5C56-46D3-8AF7-8CB2C6C5FD7A}" type="slidenum">
              <a:rPr lang="en-US" smtClean="0"/>
              <a:t>87</a:t>
            </a:fld>
            <a:endParaRPr lang="en-US"/>
          </a:p>
        </p:txBody>
      </p:sp>
    </p:spTree>
    <p:extLst>
      <p:ext uri="{BB962C8B-B14F-4D97-AF65-F5344CB8AC3E}">
        <p14:creationId xmlns:p14="http://schemas.microsoft.com/office/powerpoint/2010/main" val="1576679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88</a:t>
            </a:fld>
            <a:endParaRPr lang="en-US"/>
          </a:p>
        </p:txBody>
      </p:sp>
    </p:spTree>
    <p:extLst>
      <p:ext uri="{BB962C8B-B14F-4D97-AF65-F5344CB8AC3E}">
        <p14:creationId xmlns:p14="http://schemas.microsoft.com/office/powerpoint/2010/main" val="2560499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89</a:t>
            </a:fld>
            <a:endParaRPr lang="en-US"/>
          </a:p>
        </p:txBody>
      </p:sp>
    </p:spTree>
    <p:extLst>
      <p:ext uri="{BB962C8B-B14F-4D97-AF65-F5344CB8AC3E}">
        <p14:creationId xmlns:p14="http://schemas.microsoft.com/office/powerpoint/2010/main" val="4292042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29E09-C046-4125-A634-76120E7F6C69}" type="slidenum">
              <a:rPr lang="en-US" smtClean="0"/>
              <a:t>125</a:t>
            </a:fld>
            <a:endParaRPr lang="en-US"/>
          </a:p>
        </p:txBody>
      </p:sp>
    </p:spTree>
    <p:extLst>
      <p:ext uri="{BB962C8B-B14F-4D97-AF65-F5344CB8AC3E}">
        <p14:creationId xmlns:p14="http://schemas.microsoft.com/office/powerpoint/2010/main" val="3414647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sliding window model emphasizes recent data and thus is appropriate for settings that are time sensitive. </a:t>
            </a:r>
          </a:p>
        </p:txBody>
      </p:sp>
      <p:sp>
        <p:nvSpPr>
          <p:cNvPr id="4" name="Slide Number Placeholder 3"/>
          <p:cNvSpPr>
            <a:spLocks noGrp="1"/>
          </p:cNvSpPr>
          <p:nvPr>
            <p:ph type="sldNum" sz="quarter" idx="5"/>
          </p:nvPr>
        </p:nvSpPr>
        <p:spPr/>
        <p:txBody>
          <a:bodyPr/>
          <a:lstStyle/>
          <a:p>
            <a:fld id="{3486229C-5C56-46D3-8AF7-8CB2C6C5FD7A}" type="slidenum">
              <a:rPr lang="en-US" smtClean="0"/>
              <a:t>7</a:t>
            </a:fld>
            <a:endParaRPr lang="en-US"/>
          </a:p>
        </p:txBody>
      </p:sp>
    </p:spTree>
    <p:extLst>
      <p:ext uri="{BB962C8B-B14F-4D97-AF65-F5344CB8AC3E}">
        <p14:creationId xmlns:p14="http://schemas.microsoft.com/office/powerpoint/2010/main" val="697746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there’s a number of different streaming update models, in this talk we’ll focus on the row arrival model, where we gets rows of a matrix one at a time.</a:t>
            </a:r>
          </a:p>
        </p:txBody>
      </p:sp>
      <p:sp>
        <p:nvSpPr>
          <p:cNvPr id="4" name="Slide Number Placeholder 3"/>
          <p:cNvSpPr>
            <a:spLocks noGrp="1"/>
          </p:cNvSpPr>
          <p:nvPr>
            <p:ph type="sldNum" sz="quarter" idx="5"/>
          </p:nvPr>
        </p:nvSpPr>
        <p:spPr/>
        <p:txBody>
          <a:bodyPr/>
          <a:lstStyle/>
          <a:p>
            <a:fld id="{3486229C-5C56-46D3-8AF7-8CB2C6C5FD7A}" type="slidenum">
              <a:rPr lang="en-US" smtClean="0"/>
              <a:t>8</a:t>
            </a:fld>
            <a:endParaRPr lang="en-US"/>
          </a:p>
        </p:txBody>
      </p:sp>
    </p:spTree>
    <p:extLst>
      <p:ext uri="{BB962C8B-B14F-4D97-AF65-F5344CB8AC3E}">
        <p14:creationId xmlns:p14="http://schemas.microsoft.com/office/powerpoint/2010/main" val="1437218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sliding window is a good model for time-sensitive information. We already use tools from linear algebra in applications that are based on optimizing strategies and predicting future patterns based on past data, but we also don’t want to use information that is outdated, so it seems like a natural idea to study numerical linear algebra in the sliding window model. </a:t>
            </a:r>
          </a:p>
        </p:txBody>
      </p:sp>
      <p:sp>
        <p:nvSpPr>
          <p:cNvPr id="4" name="Slide Number Placeholder 3"/>
          <p:cNvSpPr>
            <a:spLocks noGrp="1"/>
          </p:cNvSpPr>
          <p:nvPr>
            <p:ph type="sldNum" sz="quarter" idx="5"/>
          </p:nvPr>
        </p:nvSpPr>
        <p:spPr/>
        <p:txBody>
          <a:bodyPr/>
          <a:lstStyle/>
          <a:p>
            <a:fld id="{3486229C-5C56-46D3-8AF7-8CB2C6C5FD7A}" type="slidenum">
              <a:rPr lang="en-US" smtClean="0"/>
              <a:t>11</a:t>
            </a:fld>
            <a:endParaRPr lang="en-US"/>
          </a:p>
        </p:txBody>
      </p:sp>
    </p:spTree>
    <p:extLst>
      <p:ext uri="{BB962C8B-B14F-4D97-AF65-F5344CB8AC3E}">
        <p14:creationId xmlns:p14="http://schemas.microsoft.com/office/powerpoint/2010/main" val="4085217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talk, we’ll focus on a space-optimal algorithm for spectral </a:t>
            </a:r>
            <a:r>
              <a:rPr lang="en-US" dirty="0" err="1"/>
              <a:t>sparsification</a:t>
            </a:r>
            <a:r>
              <a:rPr lang="en-US" dirty="0"/>
              <a:t> and then I’ll talk about how to modify the algorithm to get a space-optimal algorithm for low-rank approximation. Before I begin though, I’d like to advertise some other results in this work that I think are really interesting. We also get a deterministic algorithm for spectral </a:t>
            </a:r>
            <a:r>
              <a:rPr lang="en-US" dirty="0" err="1"/>
              <a:t>sparsification</a:t>
            </a:r>
            <a:r>
              <a:rPr lang="en-US" dirty="0"/>
              <a:t>. That’s not space optimal like the randomized algorithm but it presents a natural way of thinking about this problem that is a generalization of smooth histogram framework. We also get sliding window algorithms for L1 subspace embedding with bit complexity assumptions as well as matrix multiplication. Finally, we obtain a number of algorithms for numerical linear algebra in the online setting, which is a cool model that the next speaker will talk about. </a:t>
            </a:r>
          </a:p>
        </p:txBody>
      </p:sp>
      <p:sp>
        <p:nvSpPr>
          <p:cNvPr id="4" name="Slide Number Placeholder 3"/>
          <p:cNvSpPr>
            <a:spLocks noGrp="1"/>
          </p:cNvSpPr>
          <p:nvPr>
            <p:ph type="sldNum" sz="quarter" idx="5"/>
          </p:nvPr>
        </p:nvSpPr>
        <p:spPr/>
        <p:txBody>
          <a:bodyPr/>
          <a:lstStyle/>
          <a:p>
            <a:fld id="{3486229C-5C56-46D3-8AF7-8CB2C6C5FD7A}" type="slidenum">
              <a:rPr lang="en-US" smtClean="0"/>
              <a:t>12</a:t>
            </a:fld>
            <a:endParaRPr lang="en-US"/>
          </a:p>
        </p:txBody>
      </p:sp>
    </p:spTree>
    <p:extLst>
      <p:ext uri="{BB962C8B-B14F-4D97-AF65-F5344CB8AC3E}">
        <p14:creationId xmlns:p14="http://schemas.microsoft.com/office/powerpoint/2010/main" val="1576679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13</a:t>
            </a:fld>
            <a:endParaRPr lang="en-US"/>
          </a:p>
        </p:txBody>
      </p:sp>
    </p:spTree>
    <p:extLst>
      <p:ext uri="{BB962C8B-B14F-4D97-AF65-F5344CB8AC3E}">
        <p14:creationId xmlns:p14="http://schemas.microsoft.com/office/powerpoint/2010/main" val="3905017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14</a:t>
            </a:fld>
            <a:endParaRPr lang="en-US"/>
          </a:p>
        </p:txBody>
      </p:sp>
    </p:spTree>
    <p:extLst>
      <p:ext uri="{BB962C8B-B14F-4D97-AF65-F5344CB8AC3E}">
        <p14:creationId xmlns:p14="http://schemas.microsoft.com/office/powerpoint/2010/main" val="348849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talk, we’ll focus on a space-optimal algorithm for spectral </a:t>
            </a:r>
            <a:r>
              <a:rPr lang="en-US" dirty="0" err="1"/>
              <a:t>sparsification</a:t>
            </a:r>
            <a:r>
              <a:rPr lang="en-US" dirty="0"/>
              <a:t> and then I’ll talk about how to modify the algorithm to get a space-optimal algorithm for low-rank approximation. Before I begin though, I’d like to advertise some other results in this work that I think are really interesting. We also get a deterministic algorithm for spectral </a:t>
            </a:r>
            <a:r>
              <a:rPr lang="en-US" dirty="0" err="1"/>
              <a:t>sparsification</a:t>
            </a:r>
            <a:r>
              <a:rPr lang="en-US" dirty="0"/>
              <a:t>. That’s not space optimal like the randomized algorithm but it presents a natural way of thinking about this problem that is a generalization of smooth histogram framework. We also get sliding window algorithms for L1 subspace embedding with bit complexity assumptions as well as matrix multiplication. Finally, we obtain a number of algorithms for numerical linear algebra in the online setting, which is a cool model that the next speaker will talk about. </a:t>
            </a:r>
          </a:p>
        </p:txBody>
      </p:sp>
      <p:sp>
        <p:nvSpPr>
          <p:cNvPr id="4" name="Slide Number Placeholder 3"/>
          <p:cNvSpPr>
            <a:spLocks noGrp="1"/>
          </p:cNvSpPr>
          <p:nvPr>
            <p:ph type="sldNum" sz="quarter" idx="5"/>
          </p:nvPr>
        </p:nvSpPr>
        <p:spPr/>
        <p:txBody>
          <a:bodyPr/>
          <a:lstStyle/>
          <a:p>
            <a:fld id="{3486229C-5C56-46D3-8AF7-8CB2C6C5FD7A}" type="slidenum">
              <a:rPr lang="en-US" smtClean="0"/>
              <a:t>15</a:t>
            </a:fld>
            <a:endParaRPr lang="en-US"/>
          </a:p>
        </p:txBody>
      </p:sp>
    </p:spTree>
    <p:extLst>
      <p:ext uri="{BB962C8B-B14F-4D97-AF65-F5344CB8AC3E}">
        <p14:creationId xmlns:p14="http://schemas.microsoft.com/office/powerpoint/2010/main" val="1576679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16</a:t>
            </a:fld>
            <a:endParaRPr lang="en-US"/>
          </a:p>
        </p:txBody>
      </p:sp>
    </p:spTree>
    <p:extLst>
      <p:ext uri="{BB962C8B-B14F-4D97-AF65-F5344CB8AC3E}">
        <p14:creationId xmlns:p14="http://schemas.microsoft.com/office/powerpoint/2010/main" val="2939920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87599-26B4-4D65-A95A-9D5D62D0F2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66A1A42-7499-4955-94BD-DABF7BE05F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A24DBA4-BC9D-4D5B-9692-24DF7E02FD48}"/>
              </a:ext>
            </a:extLst>
          </p:cNvPr>
          <p:cNvSpPr>
            <a:spLocks noGrp="1"/>
          </p:cNvSpPr>
          <p:nvPr>
            <p:ph type="dt" sz="half" idx="10"/>
          </p:nvPr>
        </p:nvSpPr>
        <p:spPr/>
        <p:txBody>
          <a:bodyPr/>
          <a:lstStyle/>
          <a:p>
            <a:fld id="{B9BADB18-8E4F-4996-A87A-1E29E548DD83}" type="datetimeFigureOut">
              <a:rPr lang="en-US" smtClean="0"/>
              <a:t>11/30/2020</a:t>
            </a:fld>
            <a:endParaRPr lang="en-US"/>
          </a:p>
        </p:txBody>
      </p:sp>
      <p:sp>
        <p:nvSpPr>
          <p:cNvPr id="5" name="Footer Placeholder 4">
            <a:extLst>
              <a:ext uri="{FF2B5EF4-FFF2-40B4-BE49-F238E27FC236}">
                <a16:creationId xmlns:a16="http://schemas.microsoft.com/office/drawing/2014/main" id="{2CF88258-2507-4F3D-9315-10A997F0C3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75BE79-34C6-4100-8F5E-F6503E650300}"/>
              </a:ext>
            </a:extLst>
          </p:cNvPr>
          <p:cNvSpPr>
            <a:spLocks noGrp="1"/>
          </p:cNvSpPr>
          <p:nvPr>
            <p:ph type="sldNum" sz="quarter" idx="12"/>
          </p:nvPr>
        </p:nvSpPr>
        <p:spPr/>
        <p:txBody>
          <a:bodyPr/>
          <a:lstStyle/>
          <a:p>
            <a:fld id="{A8B0519A-F1A4-476B-9E1E-5097E6AA84D4}" type="slidenum">
              <a:rPr lang="en-US" smtClean="0"/>
              <a:t>‹#›</a:t>
            </a:fld>
            <a:endParaRPr lang="en-US"/>
          </a:p>
        </p:txBody>
      </p:sp>
    </p:spTree>
    <p:extLst>
      <p:ext uri="{BB962C8B-B14F-4D97-AF65-F5344CB8AC3E}">
        <p14:creationId xmlns:p14="http://schemas.microsoft.com/office/powerpoint/2010/main" val="1103702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0C607-9BE2-4CB7-8FEF-E7C246F9921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26E8CB-5CB0-4070-BD24-FD948A0595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A5C248-4FF5-4DCF-A4AB-6177B44F7ED5}"/>
              </a:ext>
            </a:extLst>
          </p:cNvPr>
          <p:cNvSpPr>
            <a:spLocks noGrp="1"/>
          </p:cNvSpPr>
          <p:nvPr>
            <p:ph type="dt" sz="half" idx="10"/>
          </p:nvPr>
        </p:nvSpPr>
        <p:spPr/>
        <p:txBody>
          <a:bodyPr/>
          <a:lstStyle/>
          <a:p>
            <a:fld id="{B9BADB18-8E4F-4996-A87A-1E29E548DD83}" type="datetimeFigureOut">
              <a:rPr lang="en-US" smtClean="0"/>
              <a:t>11/30/2020</a:t>
            </a:fld>
            <a:endParaRPr lang="en-US"/>
          </a:p>
        </p:txBody>
      </p:sp>
      <p:sp>
        <p:nvSpPr>
          <p:cNvPr id="5" name="Footer Placeholder 4">
            <a:extLst>
              <a:ext uri="{FF2B5EF4-FFF2-40B4-BE49-F238E27FC236}">
                <a16:creationId xmlns:a16="http://schemas.microsoft.com/office/drawing/2014/main" id="{1D4176A5-2D5D-4E04-A7CE-A8F044E6B4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E6B8C5-E30B-4AF4-B605-4AE3E59747F3}"/>
              </a:ext>
            </a:extLst>
          </p:cNvPr>
          <p:cNvSpPr>
            <a:spLocks noGrp="1"/>
          </p:cNvSpPr>
          <p:nvPr>
            <p:ph type="sldNum" sz="quarter" idx="12"/>
          </p:nvPr>
        </p:nvSpPr>
        <p:spPr/>
        <p:txBody>
          <a:bodyPr/>
          <a:lstStyle/>
          <a:p>
            <a:fld id="{A8B0519A-F1A4-476B-9E1E-5097E6AA84D4}" type="slidenum">
              <a:rPr lang="en-US" smtClean="0"/>
              <a:t>‹#›</a:t>
            </a:fld>
            <a:endParaRPr lang="en-US"/>
          </a:p>
        </p:txBody>
      </p:sp>
    </p:spTree>
    <p:extLst>
      <p:ext uri="{BB962C8B-B14F-4D97-AF65-F5344CB8AC3E}">
        <p14:creationId xmlns:p14="http://schemas.microsoft.com/office/powerpoint/2010/main" val="1414910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54507B-5A40-4C16-9F36-41310C7EEFF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E7CE84-98D0-42EA-A028-2F8C1B0D6C6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435B96-0561-493E-909D-138BE488FCED}"/>
              </a:ext>
            </a:extLst>
          </p:cNvPr>
          <p:cNvSpPr>
            <a:spLocks noGrp="1"/>
          </p:cNvSpPr>
          <p:nvPr>
            <p:ph type="dt" sz="half" idx="10"/>
          </p:nvPr>
        </p:nvSpPr>
        <p:spPr/>
        <p:txBody>
          <a:bodyPr/>
          <a:lstStyle/>
          <a:p>
            <a:fld id="{B9BADB18-8E4F-4996-A87A-1E29E548DD83}" type="datetimeFigureOut">
              <a:rPr lang="en-US" smtClean="0"/>
              <a:t>11/30/2020</a:t>
            </a:fld>
            <a:endParaRPr lang="en-US"/>
          </a:p>
        </p:txBody>
      </p:sp>
      <p:sp>
        <p:nvSpPr>
          <p:cNvPr id="5" name="Footer Placeholder 4">
            <a:extLst>
              <a:ext uri="{FF2B5EF4-FFF2-40B4-BE49-F238E27FC236}">
                <a16:creationId xmlns:a16="http://schemas.microsoft.com/office/drawing/2014/main" id="{B42308E1-A776-48E4-9B74-B2C708F214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009C6C-56BB-4023-B907-D31A1C7F1F1D}"/>
              </a:ext>
            </a:extLst>
          </p:cNvPr>
          <p:cNvSpPr>
            <a:spLocks noGrp="1"/>
          </p:cNvSpPr>
          <p:nvPr>
            <p:ph type="sldNum" sz="quarter" idx="12"/>
          </p:nvPr>
        </p:nvSpPr>
        <p:spPr/>
        <p:txBody>
          <a:bodyPr/>
          <a:lstStyle/>
          <a:p>
            <a:fld id="{A8B0519A-F1A4-476B-9E1E-5097E6AA84D4}" type="slidenum">
              <a:rPr lang="en-US" smtClean="0"/>
              <a:t>‹#›</a:t>
            </a:fld>
            <a:endParaRPr lang="en-US"/>
          </a:p>
        </p:txBody>
      </p:sp>
    </p:spTree>
    <p:extLst>
      <p:ext uri="{BB962C8B-B14F-4D97-AF65-F5344CB8AC3E}">
        <p14:creationId xmlns:p14="http://schemas.microsoft.com/office/powerpoint/2010/main" val="3516539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93E18-15E7-4C8E-9779-EAB2163B34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15CB05-54CB-43DC-819A-8B1685086B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0B2D4F-8424-430E-B6FC-183173CC086F}"/>
              </a:ext>
            </a:extLst>
          </p:cNvPr>
          <p:cNvSpPr>
            <a:spLocks noGrp="1"/>
          </p:cNvSpPr>
          <p:nvPr>
            <p:ph type="dt" sz="half" idx="10"/>
          </p:nvPr>
        </p:nvSpPr>
        <p:spPr/>
        <p:txBody>
          <a:bodyPr/>
          <a:lstStyle/>
          <a:p>
            <a:fld id="{B9BADB18-8E4F-4996-A87A-1E29E548DD83}" type="datetimeFigureOut">
              <a:rPr lang="en-US" smtClean="0"/>
              <a:t>11/30/2020</a:t>
            </a:fld>
            <a:endParaRPr lang="en-US"/>
          </a:p>
        </p:txBody>
      </p:sp>
      <p:sp>
        <p:nvSpPr>
          <p:cNvPr id="5" name="Footer Placeholder 4">
            <a:extLst>
              <a:ext uri="{FF2B5EF4-FFF2-40B4-BE49-F238E27FC236}">
                <a16:creationId xmlns:a16="http://schemas.microsoft.com/office/drawing/2014/main" id="{15F0C4AF-0D33-4943-BCAB-90DB1EADA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36B0E6-DBFB-4504-9A58-DBF3F5B30C94}"/>
              </a:ext>
            </a:extLst>
          </p:cNvPr>
          <p:cNvSpPr>
            <a:spLocks noGrp="1"/>
          </p:cNvSpPr>
          <p:nvPr>
            <p:ph type="sldNum" sz="quarter" idx="12"/>
          </p:nvPr>
        </p:nvSpPr>
        <p:spPr/>
        <p:txBody>
          <a:bodyPr/>
          <a:lstStyle/>
          <a:p>
            <a:fld id="{A8B0519A-F1A4-476B-9E1E-5097E6AA84D4}" type="slidenum">
              <a:rPr lang="en-US" smtClean="0"/>
              <a:t>‹#›</a:t>
            </a:fld>
            <a:endParaRPr lang="en-US"/>
          </a:p>
        </p:txBody>
      </p:sp>
    </p:spTree>
    <p:extLst>
      <p:ext uri="{BB962C8B-B14F-4D97-AF65-F5344CB8AC3E}">
        <p14:creationId xmlns:p14="http://schemas.microsoft.com/office/powerpoint/2010/main" val="174976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D8706-3871-4DF1-9152-0DB6FCBA85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ED412B4-D31A-43B5-85C0-0DD146C177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1EB396D-2B1D-4516-994D-FCDD77C3CCFF}"/>
              </a:ext>
            </a:extLst>
          </p:cNvPr>
          <p:cNvSpPr>
            <a:spLocks noGrp="1"/>
          </p:cNvSpPr>
          <p:nvPr>
            <p:ph type="dt" sz="half" idx="10"/>
          </p:nvPr>
        </p:nvSpPr>
        <p:spPr/>
        <p:txBody>
          <a:bodyPr/>
          <a:lstStyle/>
          <a:p>
            <a:fld id="{B9BADB18-8E4F-4996-A87A-1E29E548DD83}" type="datetimeFigureOut">
              <a:rPr lang="en-US" smtClean="0"/>
              <a:t>11/30/2020</a:t>
            </a:fld>
            <a:endParaRPr lang="en-US"/>
          </a:p>
        </p:txBody>
      </p:sp>
      <p:sp>
        <p:nvSpPr>
          <p:cNvPr id="5" name="Footer Placeholder 4">
            <a:extLst>
              <a:ext uri="{FF2B5EF4-FFF2-40B4-BE49-F238E27FC236}">
                <a16:creationId xmlns:a16="http://schemas.microsoft.com/office/drawing/2014/main" id="{9D9E28C0-FF38-4377-8020-9CBB2F3C85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8963F9-ED7F-448A-9D4D-768D44774B33}"/>
              </a:ext>
            </a:extLst>
          </p:cNvPr>
          <p:cNvSpPr>
            <a:spLocks noGrp="1"/>
          </p:cNvSpPr>
          <p:nvPr>
            <p:ph type="sldNum" sz="quarter" idx="12"/>
          </p:nvPr>
        </p:nvSpPr>
        <p:spPr/>
        <p:txBody>
          <a:bodyPr/>
          <a:lstStyle/>
          <a:p>
            <a:fld id="{A8B0519A-F1A4-476B-9E1E-5097E6AA84D4}" type="slidenum">
              <a:rPr lang="en-US" smtClean="0"/>
              <a:t>‹#›</a:t>
            </a:fld>
            <a:endParaRPr lang="en-US"/>
          </a:p>
        </p:txBody>
      </p:sp>
    </p:spTree>
    <p:extLst>
      <p:ext uri="{BB962C8B-B14F-4D97-AF65-F5344CB8AC3E}">
        <p14:creationId xmlns:p14="http://schemas.microsoft.com/office/powerpoint/2010/main" val="229409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D6B17-D521-4F9F-B1C7-3060C4C030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67BA32-6A79-4ED2-9B2E-0267DDDCBC6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A042D21-9786-4A1F-A9FE-A4ECF22DEA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4D564F-406A-4326-B1B2-BFFCD34AA96F}"/>
              </a:ext>
            </a:extLst>
          </p:cNvPr>
          <p:cNvSpPr>
            <a:spLocks noGrp="1"/>
          </p:cNvSpPr>
          <p:nvPr>
            <p:ph type="dt" sz="half" idx="10"/>
          </p:nvPr>
        </p:nvSpPr>
        <p:spPr/>
        <p:txBody>
          <a:bodyPr/>
          <a:lstStyle/>
          <a:p>
            <a:fld id="{B9BADB18-8E4F-4996-A87A-1E29E548DD83}" type="datetimeFigureOut">
              <a:rPr lang="en-US" smtClean="0"/>
              <a:t>11/30/2020</a:t>
            </a:fld>
            <a:endParaRPr lang="en-US"/>
          </a:p>
        </p:txBody>
      </p:sp>
      <p:sp>
        <p:nvSpPr>
          <p:cNvPr id="6" name="Footer Placeholder 5">
            <a:extLst>
              <a:ext uri="{FF2B5EF4-FFF2-40B4-BE49-F238E27FC236}">
                <a16:creationId xmlns:a16="http://schemas.microsoft.com/office/drawing/2014/main" id="{7625D79A-356C-4584-ABF5-019E3E01DB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B77328-8530-416A-B3DF-83359ECB7767}"/>
              </a:ext>
            </a:extLst>
          </p:cNvPr>
          <p:cNvSpPr>
            <a:spLocks noGrp="1"/>
          </p:cNvSpPr>
          <p:nvPr>
            <p:ph type="sldNum" sz="quarter" idx="12"/>
          </p:nvPr>
        </p:nvSpPr>
        <p:spPr/>
        <p:txBody>
          <a:bodyPr/>
          <a:lstStyle/>
          <a:p>
            <a:fld id="{A8B0519A-F1A4-476B-9E1E-5097E6AA84D4}" type="slidenum">
              <a:rPr lang="en-US" smtClean="0"/>
              <a:t>‹#›</a:t>
            </a:fld>
            <a:endParaRPr lang="en-US"/>
          </a:p>
        </p:txBody>
      </p:sp>
    </p:spTree>
    <p:extLst>
      <p:ext uri="{BB962C8B-B14F-4D97-AF65-F5344CB8AC3E}">
        <p14:creationId xmlns:p14="http://schemas.microsoft.com/office/powerpoint/2010/main" val="663905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1C505-DC88-4B5E-9433-735E8A9379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DE135B-FB62-4CD9-9B93-AA072A682A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45EE1D4-F076-4510-A26F-94922EEE69C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5454B29-2354-4102-93D9-B1B024EDD2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90703C-8C63-4B20-B623-C92AAABCF3C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ADC143-AE2D-451E-9B83-75B6EE1F0458}"/>
              </a:ext>
            </a:extLst>
          </p:cNvPr>
          <p:cNvSpPr>
            <a:spLocks noGrp="1"/>
          </p:cNvSpPr>
          <p:nvPr>
            <p:ph type="dt" sz="half" idx="10"/>
          </p:nvPr>
        </p:nvSpPr>
        <p:spPr/>
        <p:txBody>
          <a:bodyPr/>
          <a:lstStyle/>
          <a:p>
            <a:fld id="{B9BADB18-8E4F-4996-A87A-1E29E548DD83}" type="datetimeFigureOut">
              <a:rPr lang="en-US" smtClean="0"/>
              <a:t>11/30/2020</a:t>
            </a:fld>
            <a:endParaRPr lang="en-US"/>
          </a:p>
        </p:txBody>
      </p:sp>
      <p:sp>
        <p:nvSpPr>
          <p:cNvPr id="8" name="Footer Placeholder 7">
            <a:extLst>
              <a:ext uri="{FF2B5EF4-FFF2-40B4-BE49-F238E27FC236}">
                <a16:creationId xmlns:a16="http://schemas.microsoft.com/office/drawing/2014/main" id="{9BFB213A-4A8F-40CC-B643-B21FC46F98D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D1275A8-B179-43A3-B287-60BF18A560C8}"/>
              </a:ext>
            </a:extLst>
          </p:cNvPr>
          <p:cNvSpPr>
            <a:spLocks noGrp="1"/>
          </p:cNvSpPr>
          <p:nvPr>
            <p:ph type="sldNum" sz="quarter" idx="12"/>
          </p:nvPr>
        </p:nvSpPr>
        <p:spPr/>
        <p:txBody>
          <a:bodyPr/>
          <a:lstStyle/>
          <a:p>
            <a:fld id="{A8B0519A-F1A4-476B-9E1E-5097E6AA84D4}" type="slidenum">
              <a:rPr lang="en-US" smtClean="0"/>
              <a:t>‹#›</a:t>
            </a:fld>
            <a:endParaRPr lang="en-US"/>
          </a:p>
        </p:txBody>
      </p:sp>
    </p:spTree>
    <p:extLst>
      <p:ext uri="{BB962C8B-B14F-4D97-AF65-F5344CB8AC3E}">
        <p14:creationId xmlns:p14="http://schemas.microsoft.com/office/powerpoint/2010/main" val="1455655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90C8B-6A42-4E99-BE58-0C6164A890B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3768C64-C7C2-4D62-8809-A07376D4AA29}"/>
              </a:ext>
            </a:extLst>
          </p:cNvPr>
          <p:cNvSpPr>
            <a:spLocks noGrp="1"/>
          </p:cNvSpPr>
          <p:nvPr>
            <p:ph type="dt" sz="half" idx="10"/>
          </p:nvPr>
        </p:nvSpPr>
        <p:spPr/>
        <p:txBody>
          <a:bodyPr/>
          <a:lstStyle/>
          <a:p>
            <a:fld id="{B9BADB18-8E4F-4996-A87A-1E29E548DD83}" type="datetimeFigureOut">
              <a:rPr lang="en-US" smtClean="0"/>
              <a:t>11/30/2020</a:t>
            </a:fld>
            <a:endParaRPr lang="en-US"/>
          </a:p>
        </p:txBody>
      </p:sp>
      <p:sp>
        <p:nvSpPr>
          <p:cNvPr id="4" name="Footer Placeholder 3">
            <a:extLst>
              <a:ext uri="{FF2B5EF4-FFF2-40B4-BE49-F238E27FC236}">
                <a16:creationId xmlns:a16="http://schemas.microsoft.com/office/drawing/2014/main" id="{C6C59C63-BFDC-4A50-8883-256B745AED0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F2299-85B8-496F-AE28-D4F7618BBBA7}"/>
              </a:ext>
            </a:extLst>
          </p:cNvPr>
          <p:cNvSpPr>
            <a:spLocks noGrp="1"/>
          </p:cNvSpPr>
          <p:nvPr>
            <p:ph type="sldNum" sz="quarter" idx="12"/>
          </p:nvPr>
        </p:nvSpPr>
        <p:spPr/>
        <p:txBody>
          <a:bodyPr/>
          <a:lstStyle/>
          <a:p>
            <a:fld id="{A8B0519A-F1A4-476B-9E1E-5097E6AA84D4}" type="slidenum">
              <a:rPr lang="en-US" smtClean="0"/>
              <a:t>‹#›</a:t>
            </a:fld>
            <a:endParaRPr lang="en-US"/>
          </a:p>
        </p:txBody>
      </p:sp>
    </p:spTree>
    <p:extLst>
      <p:ext uri="{BB962C8B-B14F-4D97-AF65-F5344CB8AC3E}">
        <p14:creationId xmlns:p14="http://schemas.microsoft.com/office/powerpoint/2010/main" val="3249467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69D220-D052-496E-A9C1-B82D7061527A}"/>
              </a:ext>
            </a:extLst>
          </p:cNvPr>
          <p:cNvSpPr>
            <a:spLocks noGrp="1"/>
          </p:cNvSpPr>
          <p:nvPr>
            <p:ph type="dt" sz="half" idx="10"/>
          </p:nvPr>
        </p:nvSpPr>
        <p:spPr/>
        <p:txBody>
          <a:bodyPr/>
          <a:lstStyle/>
          <a:p>
            <a:fld id="{B9BADB18-8E4F-4996-A87A-1E29E548DD83}" type="datetimeFigureOut">
              <a:rPr lang="en-US" smtClean="0"/>
              <a:t>11/30/2020</a:t>
            </a:fld>
            <a:endParaRPr lang="en-US"/>
          </a:p>
        </p:txBody>
      </p:sp>
      <p:sp>
        <p:nvSpPr>
          <p:cNvPr id="3" name="Footer Placeholder 2">
            <a:extLst>
              <a:ext uri="{FF2B5EF4-FFF2-40B4-BE49-F238E27FC236}">
                <a16:creationId xmlns:a16="http://schemas.microsoft.com/office/drawing/2014/main" id="{44519E7E-F212-4343-A194-8C3B747231E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9496F1-8288-4B0C-96C4-0677C9D11A7E}"/>
              </a:ext>
            </a:extLst>
          </p:cNvPr>
          <p:cNvSpPr>
            <a:spLocks noGrp="1"/>
          </p:cNvSpPr>
          <p:nvPr>
            <p:ph type="sldNum" sz="quarter" idx="12"/>
          </p:nvPr>
        </p:nvSpPr>
        <p:spPr/>
        <p:txBody>
          <a:bodyPr/>
          <a:lstStyle/>
          <a:p>
            <a:fld id="{A8B0519A-F1A4-476B-9E1E-5097E6AA84D4}" type="slidenum">
              <a:rPr lang="en-US" smtClean="0"/>
              <a:t>‹#›</a:t>
            </a:fld>
            <a:endParaRPr lang="en-US"/>
          </a:p>
        </p:txBody>
      </p:sp>
    </p:spTree>
    <p:extLst>
      <p:ext uri="{BB962C8B-B14F-4D97-AF65-F5344CB8AC3E}">
        <p14:creationId xmlns:p14="http://schemas.microsoft.com/office/powerpoint/2010/main" val="3910201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D0761-F1BA-4A60-8148-07426ED3CC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A2C535-54BF-41D9-A927-2CEE2C766D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6E9D00-2ED5-4ED0-8FB9-9865919586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F8F3BF-B5EF-4136-B34F-89509C9F4B52}"/>
              </a:ext>
            </a:extLst>
          </p:cNvPr>
          <p:cNvSpPr>
            <a:spLocks noGrp="1"/>
          </p:cNvSpPr>
          <p:nvPr>
            <p:ph type="dt" sz="half" idx="10"/>
          </p:nvPr>
        </p:nvSpPr>
        <p:spPr/>
        <p:txBody>
          <a:bodyPr/>
          <a:lstStyle/>
          <a:p>
            <a:fld id="{B9BADB18-8E4F-4996-A87A-1E29E548DD83}" type="datetimeFigureOut">
              <a:rPr lang="en-US" smtClean="0"/>
              <a:t>11/30/2020</a:t>
            </a:fld>
            <a:endParaRPr lang="en-US"/>
          </a:p>
        </p:txBody>
      </p:sp>
      <p:sp>
        <p:nvSpPr>
          <p:cNvPr id="6" name="Footer Placeholder 5">
            <a:extLst>
              <a:ext uri="{FF2B5EF4-FFF2-40B4-BE49-F238E27FC236}">
                <a16:creationId xmlns:a16="http://schemas.microsoft.com/office/drawing/2014/main" id="{AE7DA677-80F5-40B4-9AC4-53ADF2D31A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8350DD-1ED6-4252-B530-B2F25AB89D6F}"/>
              </a:ext>
            </a:extLst>
          </p:cNvPr>
          <p:cNvSpPr>
            <a:spLocks noGrp="1"/>
          </p:cNvSpPr>
          <p:nvPr>
            <p:ph type="sldNum" sz="quarter" idx="12"/>
          </p:nvPr>
        </p:nvSpPr>
        <p:spPr/>
        <p:txBody>
          <a:bodyPr/>
          <a:lstStyle/>
          <a:p>
            <a:fld id="{A8B0519A-F1A4-476B-9E1E-5097E6AA84D4}" type="slidenum">
              <a:rPr lang="en-US" smtClean="0"/>
              <a:t>‹#›</a:t>
            </a:fld>
            <a:endParaRPr lang="en-US"/>
          </a:p>
        </p:txBody>
      </p:sp>
    </p:spTree>
    <p:extLst>
      <p:ext uri="{BB962C8B-B14F-4D97-AF65-F5344CB8AC3E}">
        <p14:creationId xmlns:p14="http://schemas.microsoft.com/office/powerpoint/2010/main" val="1373462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3BD1F-B901-4A75-A86E-427893CD69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70D94C-5D7B-42B2-9597-D90F8220F2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DF0E3A-9EF2-4EE1-8A4A-0DDE38E3D1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8C39BE-28F9-49EB-A97B-8E0B3878EF5D}"/>
              </a:ext>
            </a:extLst>
          </p:cNvPr>
          <p:cNvSpPr>
            <a:spLocks noGrp="1"/>
          </p:cNvSpPr>
          <p:nvPr>
            <p:ph type="dt" sz="half" idx="10"/>
          </p:nvPr>
        </p:nvSpPr>
        <p:spPr/>
        <p:txBody>
          <a:bodyPr/>
          <a:lstStyle/>
          <a:p>
            <a:fld id="{B9BADB18-8E4F-4996-A87A-1E29E548DD83}" type="datetimeFigureOut">
              <a:rPr lang="en-US" smtClean="0"/>
              <a:t>11/30/2020</a:t>
            </a:fld>
            <a:endParaRPr lang="en-US"/>
          </a:p>
        </p:txBody>
      </p:sp>
      <p:sp>
        <p:nvSpPr>
          <p:cNvPr id="6" name="Footer Placeholder 5">
            <a:extLst>
              <a:ext uri="{FF2B5EF4-FFF2-40B4-BE49-F238E27FC236}">
                <a16:creationId xmlns:a16="http://schemas.microsoft.com/office/drawing/2014/main" id="{96A9143E-B427-4E4B-9C77-82328D6414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5ECF63-849D-419A-80F8-2953EC1E4DD0}"/>
              </a:ext>
            </a:extLst>
          </p:cNvPr>
          <p:cNvSpPr>
            <a:spLocks noGrp="1"/>
          </p:cNvSpPr>
          <p:nvPr>
            <p:ph type="sldNum" sz="quarter" idx="12"/>
          </p:nvPr>
        </p:nvSpPr>
        <p:spPr/>
        <p:txBody>
          <a:bodyPr/>
          <a:lstStyle/>
          <a:p>
            <a:fld id="{A8B0519A-F1A4-476B-9E1E-5097E6AA84D4}" type="slidenum">
              <a:rPr lang="en-US" smtClean="0"/>
              <a:t>‹#›</a:t>
            </a:fld>
            <a:endParaRPr lang="en-US"/>
          </a:p>
        </p:txBody>
      </p:sp>
    </p:spTree>
    <p:extLst>
      <p:ext uri="{BB962C8B-B14F-4D97-AF65-F5344CB8AC3E}">
        <p14:creationId xmlns:p14="http://schemas.microsoft.com/office/powerpoint/2010/main" val="1276010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E911C7-5257-43C8-941C-941BE46F3D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44E89C4-4E2B-472F-A4B6-CA8C390585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FB28E9-C8D6-48D8-A2A5-9803172B5F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BADB18-8E4F-4996-A87A-1E29E548DD83}" type="datetimeFigureOut">
              <a:rPr lang="en-US" smtClean="0"/>
              <a:t>11/30/2020</a:t>
            </a:fld>
            <a:endParaRPr lang="en-US"/>
          </a:p>
        </p:txBody>
      </p:sp>
      <p:sp>
        <p:nvSpPr>
          <p:cNvPr id="5" name="Footer Placeholder 4">
            <a:extLst>
              <a:ext uri="{FF2B5EF4-FFF2-40B4-BE49-F238E27FC236}">
                <a16:creationId xmlns:a16="http://schemas.microsoft.com/office/drawing/2014/main" id="{C1B01E09-7371-40CA-8CDD-9CEE5CD425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F5A5655-681E-415D-BC5E-E871795FA8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B0519A-F1A4-476B-9E1E-5097E6AA84D4}" type="slidenum">
              <a:rPr lang="en-US" smtClean="0"/>
              <a:t>‹#›</a:t>
            </a:fld>
            <a:endParaRPr lang="en-US"/>
          </a:p>
        </p:txBody>
      </p:sp>
    </p:spTree>
    <p:extLst>
      <p:ext uri="{BB962C8B-B14F-4D97-AF65-F5344CB8AC3E}">
        <p14:creationId xmlns:p14="http://schemas.microsoft.com/office/powerpoint/2010/main" val="317169427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470.png"/><Relationship Id="rId3" Type="http://schemas.openxmlformats.org/officeDocument/2006/relationships/image" Target="../media/image420.png"/><Relationship Id="rId7" Type="http://schemas.openxmlformats.org/officeDocument/2006/relationships/image" Target="../media/image460.png"/><Relationship Id="rId2" Type="http://schemas.openxmlformats.org/officeDocument/2006/relationships/image" Target="../media/image410.png"/><Relationship Id="rId1" Type="http://schemas.openxmlformats.org/officeDocument/2006/relationships/slideLayout" Target="../slideLayouts/slideLayout2.xml"/><Relationship Id="rId6" Type="http://schemas.openxmlformats.org/officeDocument/2006/relationships/image" Target="../media/image450.png"/><Relationship Id="rId5" Type="http://schemas.openxmlformats.org/officeDocument/2006/relationships/image" Target="../media/image440.png"/><Relationship Id="rId4" Type="http://schemas.openxmlformats.org/officeDocument/2006/relationships/image" Target="../media/image431.png"/></Relationships>
</file>

<file path=ppt/slides/_rels/slide101.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490.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03.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8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11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11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115.xml.rels><?xml version="1.0" encoding="UTF-8" standalone="yes"?>
<Relationships xmlns="http://schemas.openxmlformats.org/package/2006/relationships"><Relationship Id="rId3" Type="http://schemas.openxmlformats.org/officeDocument/2006/relationships/image" Target="../media/image1000.png"/><Relationship Id="rId7" Type="http://schemas.openxmlformats.org/officeDocument/2006/relationships/image" Target="../media/image1040.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30.png"/><Relationship Id="rId5" Type="http://schemas.openxmlformats.org/officeDocument/2006/relationships/image" Target="../media/image1020.png"/><Relationship Id="rId4" Type="http://schemas.openxmlformats.org/officeDocument/2006/relationships/image" Target="../media/image1010.png"/></Relationships>
</file>

<file path=ppt/slides/_rels/slide11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17.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22.png"/></Relationships>
</file>

<file path=ppt/slides/_rels/slide118.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6.png"/><Relationship Id="rId7" Type="http://schemas.openxmlformats.org/officeDocument/2006/relationships/image" Target="../media/image122.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19.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6.png"/><Relationship Id="rId7" Type="http://schemas.openxmlformats.org/officeDocument/2006/relationships/image" Target="../media/image122.png"/><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 Id="rId9" Type="http://schemas.openxmlformats.org/officeDocument/2006/relationships/image" Target="../media/image126.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050.png"/><Relationship Id="rId2" Type="http://schemas.openxmlformats.org/officeDocument/2006/relationships/image" Target="../media/image1130.png"/><Relationship Id="rId1" Type="http://schemas.openxmlformats.org/officeDocument/2006/relationships/slideLayout" Target="../slideLayouts/slideLayout2.xml"/><Relationship Id="rId4" Type="http://schemas.openxmlformats.org/officeDocument/2006/relationships/image" Target="../media/image1140.png"/></Relationships>
</file>

<file path=ppt/slides/_rels/slide121.xml.rels><?xml version="1.0" encoding="UTF-8" standalone="yes"?>
<Relationships xmlns="http://schemas.openxmlformats.org/package/2006/relationships"><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19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g"/><Relationship Id="rId7" Type="http://schemas.openxmlformats.org/officeDocument/2006/relationships/image" Target="../media/image15.jp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image" Target="../media/image221.png"/><Relationship Id="rId5" Type="http://schemas.openxmlformats.org/officeDocument/2006/relationships/image" Target="../media/image210.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0.png"/><Relationship Id="rId2"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image" Target="../media/image221.png"/><Relationship Id="rId5" Type="http://schemas.openxmlformats.org/officeDocument/2006/relationships/image" Target="../media/image210.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25.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1.png"/><Relationship Id="rId2" Type="http://schemas.openxmlformats.org/officeDocument/2006/relationships/image" Target="../media/image241.pn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2.png"/><Relationship Id="rId5" Type="http://schemas.openxmlformats.org/officeDocument/2006/relationships/image" Target="../media/image33.png"/><Relationship Id="rId10" Type="http://schemas.openxmlformats.org/officeDocument/2006/relationships/image" Target="../media/image71.png"/><Relationship Id="rId4" Type="http://schemas.openxmlformats.org/officeDocument/2006/relationships/image" Target="../media/image32.png"/><Relationship Id="rId9" Type="http://schemas.openxmlformats.org/officeDocument/2006/relationships/image" Target="../media/image130.png"/></Relationships>
</file>

<file path=ppt/slides/_rels/slide39.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0.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52.pn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46.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62.png"/><Relationship Id="rId1" Type="http://schemas.openxmlformats.org/officeDocument/2006/relationships/slideLayout" Target="../slideLayouts/slideLayout2.xml"/><Relationship Id="rId6" Type="http://schemas.openxmlformats.org/officeDocument/2006/relationships/image" Target="../media/image331.png"/><Relationship Id="rId5" Type="http://schemas.openxmlformats.org/officeDocument/2006/relationships/image" Target="../media/image321.png"/><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280.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341.png"/></Relationships>
</file>

<file path=ppt/slides/_rels/slide5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341.png"/></Relationships>
</file>

<file path=ppt/slides/_rels/slide5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341.png"/></Relationships>
</file>

<file path=ppt/slides/_rels/slide5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351.png"/></Relationships>
</file>

<file path=ppt/slides/_rels/slide5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351.png"/></Relationships>
</file>

<file path=ppt/slides/_rels/slide5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351.png"/></Relationships>
</file>

<file path=ppt/slides/_rels/slide5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351.png"/></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361.png"/></Relationships>
</file>

<file path=ppt/slides/_rels/slide6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6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6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6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66.xml.rels><?xml version="1.0" encoding="UTF-8" standalone="yes"?>
<Relationships xmlns="http://schemas.openxmlformats.org/package/2006/relationships"><Relationship Id="rId2" Type="http://schemas.openxmlformats.org/officeDocument/2006/relationships/image" Target="../media/image34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8.jpeg"/><Relationship Id="rId1" Type="http://schemas.openxmlformats.org/officeDocument/2006/relationships/slideLayout" Target="../slideLayouts/slideLayout2.xml"/><Relationship Id="rId5" Type="http://schemas.openxmlformats.org/officeDocument/2006/relationships/image" Target="../media/image432.png"/><Relationship Id="rId4" Type="http://schemas.openxmlformats.org/officeDocument/2006/relationships/image" Target="../media/image422.png"/></Relationships>
</file>

<file path=ppt/slides/_rels/slide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160.png"/><Relationship Id="rId1" Type="http://schemas.openxmlformats.org/officeDocument/2006/relationships/slideLayout" Target="../slideLayouts/slideLayout2.xml"/><Relationship Id="rId5" Type="http://schemas.openxmlformats.org/officeDocument/2006/relationships/image" Target="../media/image48.jpeg"/><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50.png"/></Relationships>
</file>

<file path=ppt/slides/_rels/slide71.xml.rels><?xml version="1.0" encoding="UTF-8" standalone="yes"?>
<Relationships xmlns="http://schemas.openxmlformats.org/package/2006/relationships"><Relationship Id="rId3" Type="http://schemas.openxmlformats.org/officeDocument/2006/relationships/image" Target="../media/image390.png"/><Relationship Id="rId7" Type="http://schemas.openxmlformats.org/officeDocument/2006/relationships/image" Target="../media/image43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421.png"/><Relationship Id="rId5" Type="http://schemas.openxmlformats.org/officeDocument/2006/relationships/image" Target="../media/image411.png"/><Relationship Id="rId4" Type="http://schemas.openxmlformats.org/officeDocument/2006/relationships/image" Target="../media/image400.png"/></Relationships>
</file>

<file path=ppt/slides/_rels/slide7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30.png"/><Relationship Id="rId7" Type="http://schemas.openxmlformats.org/officeDocument/2006/relationships/image" Target="../media/image127.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1260.png"/><Relationship Id="rId5" Type="http://schemas.openxmlformats.org/officeDocument/2006/relationships/image" Target="../media/image1250.png"/><Relationship Id="rId4" Type="http://schemas.openxmlformats.org/officeDocument/2006/relationships/image" Target="../media/image1240.png"/></Relationships>
</file>

<file path=ppt/slides/_rels/slide74.xml.rels><?xml version="1.0" encoding="UTF-8" standalone="yes"?>
<Relationships xmlns="http://schemas.openxmlformats.org/package/2006/relationships"><Relationship Id="rId3" Type="http://schemas.openxmlformats.org/officeDocument/2006/relationships/image" Target="../media/image12300.png"/><Relationship Id="rId7" Type="http://schemas.openxmlformats.org/officeDocument/2006/relationships/image" Target="../media/image1270.pn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2600.png"/><Relationship Id="rId5" Type="http://schemas.openxmlformats.org/officeDocument/2006/relationships/image" Target="../media/image12500.png"/><Relationship Id="rId4" Type="http://schemas.openxmlformats.org/officeDocument/2006/relationships/image" Target="../media/image12400.png"/></Relationships>
</file>

<file path=ppt/slides/_rels/slide75.xml.rels><?xml version="1.0" encoding="UTF-8" standalone="yes"?>
<Relationships xmlns="http://schemas.openxmlformats.org/package/2006/relationships"><Relationship Id="rId3" Type="http://schemas.openxmlformats.org/officeDocument/2006/relationships/image" Target="../media/image12300.png"/><Relationship Id="rId7" Type="http://schemas.openxmlformats.org/officeDocument/2006/relationships/image" Target="../media/image1270.png"/><Relationship Id="rId2" Type="http://schemas.openxmlformats.org/officeDocument/2006/relationships/image" Target="../media/image441.png"/><Relationship Id="rId1" Type="http://schemas.openxmlformats.org/officeDocument/2006/relationships/slideLayout" Target="../slideLayouts/slideLayout2.xml"/><Relationship Id="rId6" Type="http://schemas.openxmlformats.org/officeDocument/2006/relationships/image" Target="../media/image12600.png"/><Relationship Id="rId5" Type="http://schemas.openxmlformats.org/officeDocument/2006/relationships/image" Target="../media/image12500.png"/><Relationship Id="rId4" Type="http://schemas.openxmlformats.org/officeDocument/2006/relationships/image" Target="../media/image12400.png"/></Relationships>
</file>

<file path=ppt/slides/_rels/slide76.xml.rels><?xml version="1.0" encoding="UTF-8" standalone="yes"?>
<Relationships xmlns="http://schemas.openxmlformats.org/package/2006/relationships"><Relationship Id="rId3" Type="http://schemas.openxmlformats.org/officeDocument/2006/relationships/image" Target="../media/image12300.png"/><Relationship Id="rId7" Type="http://schemas.openxmlformats.org/officeDocument/2006/relationships/image" Target="../media/image1270.png"/><Relationship Id="rId2"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2600.png"/><Relationship Id="rId5" Type="http://schemas.openxmlformats.org/officeDocument/2006/relationships/image" Target="../media/image12500.png"/><Relationship Id="rId4" Type="http://schemas.openxmlformats.org/officeDocument/2006/relationships/image" Target="../media/image12400.png"/></Relationships>
</file>

<file path=ppt/slides/_rels/slide77.xml.rels><?xml version="1.0" encoding="UTF-8" standalone="yes"?>
<Relationships xmlns="http://schemas.openxmlformats.org/package/2006/relationships"><Relationship Id="rId8" Type="http://schemas.openxmlformats.org/officeDocument/2006/relationships/image" Target="../media/image461.png"/><Relationship Id="rId3" Type="http://schemas.openxmlformats.org/officeDocument/2006/relationships/image" Target="../media/image12300.png"/><Relationship Id="rId7" Type="http://schemas.openxmlformats.org/officeDocument/2006/relationships/image" Target="../media/image1270.png"/><Relationship Id="rId2" Type="http://schemas.openxmlformats.org/officeDocument/2006/relationships/image" Target="../media/image451.png"/><Relationship Id="rId1" Type="http://schemas.openxmlformats.org/officeDocument/2006/relationships/slideLayout" Target="../slideLayouts/slideLayout2.xml"/><Relationship Id="rId6" Type="http://schemas.openxmlformats.org/officeDocument/2006/relationships/image" Target="../media/image12600.png"/><Relationship Id="rId5" Type="http://schemas.openxmlformats.org/officeDocument/2006/relationships/image" Target="../media/image12500.png"/><Relationship Id="rId4" Type="http://schemas.openxmlformats.org/officeDocument/2006/relationships/image" Target="../media/image12400.png"/><Relationship Id="rId9" Type="http://schemas.openxmlformats.org/officeDocument/2006/relationships/image" Target="../media/image471.png"/></Relationships>
</file>

<file path=ppt/slides/_rels/slide7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8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2300.png"/><Relationship Id="rId7" Type="http://schemas.openxmlformats.org/officeDocument/2006/relationships/image" Target="../media/image1270.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2600.png"/><Relationship Id="rId5" Type="http://schemas.openxmlformats.org/officeDocument/2006/relationships/image" Target="../media/image12500.png"/><Relationship Id="rId4" Type="http://schemas.openxmlformats.org/officeDocument/2006/relationships/image" Target="../media/image12400.png"/></Relationships>
</file>

<file path=ppt/slides/_rels/slide85.xml.rels><?xml version="1.0" encoding="UTF-8" standalone="yes"?>
<Relationships xmlns="http://schemas.openxmlformats.org/package/2006/relationships"><Relationship Id="rId2" Type="http://schemas.openxmlformats.org/officeDocument/2006/relationships/image" Target="../media/image56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44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9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9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9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59.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99.xml.rels><?xml version="1.0" encoding="UTF-8" standalone="yes"?>
<Relationships xmlns="http://schemas.openxmlformats.org/package/2006/relationships"><Relationship Id="rId8" Type="http://schemas.openxmlformats.org/officeDocument/2006/relationships/image" Target="../media/image300.png"/><Relationship Id="rId13" Type="http://schemas.openxmlformats.org/officeDocument/2006/relationships/image" Target="../media/image350.png"/><Relationship Id="rId18" Type="http://schemas.openxmlformats.org/officeDocument/2006/relationships/image" Target="../media/image401.png"/><Relationship Id="rId3" Type="http://schemas.openxmlformats.org/officeDocument/2006/relationships/image" Target="../media/image2500.png"/><Relationship Id="rId7" Type="http://schemas.openxmlformats.org/officeDocument/2006/relationships/image" Target="../media/image291.png"/><Relationship Id="rId12" Type="http://schemas.openxmlformats.org/officeDocument/2006/relationships/image" Target="../media/image340.png"/><Relationship Id="rId17" Type="http://schemas.openxmlformats.org/officeDocument/2006/relationships/image" Target="../media/image391.png"/><Relationship Id="rId2" Type="http://schemas.openxmlformats.org/officeDocument/2006/relationships/image" Target="../media/image240.png"/><Relationship Id="rId16" Type="http://schemas.openxmlformats.org/officeDocument/2006/relationships/image" Target="../media/image380.png"/><Relationship Id="rId1" Type="http://schemas.openxmlformats.org/officeDocument/2006/relationships/slideLayout" Target="../slideLayouts/slideLayout2.xml"/><Relationship Id="rId6" Type="http://schemas.openxmlformats.org/officeDocument/2006/relationships/image" Target="../media/image282.png"/><Relationship Id="rId11" Type="http://schemas.openxmlformats.org/officeDocument/2006/relationships/image" Target="../media/image330.png"/><Relationship Id="rId5" Type="http://schemas.openxmlformats.org/officeDocument/2006/relationships/image" Target="../media/image270.png"/><Relationship Id="rId15" Type="http://schemas.openxmlformats.org/officeDocument/2006/relationships/image" Target="../media/image370.png"/><Relationship Id="rId10" Type="http://schemas.openxmlformats.org/officeDocument/2006/relationships/image" Target="../media/image320.png"/><Relationship Id="rId4" Type="http://schemas.openxmlformats.org/officeDocument/2006/relationships/image" Target="../media/image2600.png"/><Relationship Id="rId9" Type="http://schemas.openxmlformats.org/officeDocument/2006/relationships/image" Target="../media/image310.png"/><Relationship Id="rId14" Type="http://schemas.openxmlformats.org/officeDocument/2006/relationships/image" Target="../media/image3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0AF16-D7BF-4722-8C84-F5530AFC2409}"/>
              </a:ext>
            </a:extLst>
          </p:cNvPr>
          <p:cNvSpPr>
            <a:spLocks noGrp="1"/>
          </p:cNvSpPr>
          <p:nvPr>
            <p:ph type="ctrTitle"/>
          </p:nvPr>
        </p:nvSpPr>
        <p:spPr>
          <a:xfrm>
            <a:off x="722307" y="930458"/>
            <a:ext cx="10821971" cy="2387600"/>
          </a:xfrm>
        </p:spPr>
        <p:txBody>
          <a:bodyPr>
            <a:normAutofit fontScale="90000"/>
          </a:bodyPr>
          <a:lstStyle/>
          <a:p>
            <a:r>
              <a:rPr lang="en-US" dirty="0">
                <a:solidFill>
                  <a:srgbClr val="C00000"/>
                </a:solidFill>
              </a:rPr>
              <a:t>Near Optimal Linear Algebra in the Online and Sliding Window Models</a:t>
            </a:r>
          </a:p>
        </p:txBody>
      </p:sp>
      <p:pic>
        <p:nvPicPr>
          <p:cNvPr id="1028" name="Picture 4" descr="Image result for linear regression">
            <a:extLst>
              <a:ext uri="{FF2B5EF4-FFF2-40B4-BE49-F238E27FC236}">
                <a16:creationId xmlns:a16="http://schemas.microsoft.com/office/drawing/2014/main" id="{CB4783AA-6596-44B3-AF40-A2849F8327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4868" y="4081463"/>
            <a:ext cx="3600970" cy="23876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3B12B12-6974-46E8-B0B1-86B1E2D0BBA9}"/>
              </a:ext>
            </a:extLst>
          </p:cNvPr>
          <p:cNvSpPr txBox="1"/>
          <p:nvPr/>
        </p:nvSpPr>
        <p:spPr>
          <a:xfrm>
            <a:off x="3497616" y="628597"/>
            <a:ext cx="4195379" cy="707886"/>
          </a:xfrm>
          <a:prstGeom prst="rect">
            <a:avLst/>
          </a:prstGeom>
          <a:noFill/>
        </p:spPr>
        <p:txBody>
          <a:bodyPr wrap="none" rtlCol="0">
            <a:spAutoFit/>
          </a:bodyPr>
          <a:lstStyle/>
          <a:p>
            <a:r>
              <a:rPr lang="en-US" sz="4000" dirty="0"/>
              <a:t>1 0 1 1 1 0 0 1 1 0 1</a:t>
            </a:r>
          </a:p>
        </p:txBody>
      </p:sp>
      <p:sp>
        <p:nvSpPr>
          <p:cNvPr id="20" name="Rectangle 19">
            <a:extLst>
              <a:ext uri="{FF2B5EF4-FFF2-40B4-BE49-F238E27FC236}">
                <a16:creationId xmlns:a16="http://schemas.microsoft.com/office/drawing/2014/main" id="{1ED6D4CD-646D-4EA0-ACBF-E216FB83A7F5}"/>
              </a:ext>
            </a:extLst>
          </p:cNvPr>
          <p:cNvSpPr/>
          <p:nvPr/>
        </p:nvSpPr>
        <p:spPr>
          <a:xfrm>
            <a:off x="4670106" y="617555"/>
            <a:ext cx="2926374" cy="71892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7A021E3-E981-4BE1-82B8-D50A331396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090" y="4295777"/>
            <a:ext cx="3845044" cy="2173286"/>
          </a:xfrm>
          <a:prstGeom prst="rect">
            <a:avLst/>
          </a:prstGeom>
        </p:spPr>
      </p:pic>
      <p:pic>
        <p:nvPicPr>
          <p:cNvPr id="22" name="Picture 21">
            <a:extLst>
              <a:ext uri="{FF2B5EF4-FFF2-40B4-BE49-F238E27FC236}">
                <a16:creationId xmlns:a16="http://schemas.microsoft.com/office/drawing/2014/main" id="{481272A1-4B4C-4E43-A295-BD14072457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9007" y="4081463"/>
            <a:ext cx="3193988" cy="2226210"/>
          </a:xfrm>
          <a:prstGeom prst="rect">
            <a:avLst/>
          </a:prstGeom>
        </p:spPr>
      </p:pic>
    </p:spTree>
    <p:extLst>
      <p:ext uri="{BB962C8B-B14F-4D97-AF65-F5344CB8AC3E}">
        <p14:creationId xmlns:p14="http://schemas.microsoft.com/office/powerpoint/2010/main" val="19099211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Randomized Numerical Linear Algebra (</a:t>
            </a:r>
            <a:r>
              <a:rPr lang="en-US" dirty="0" err="1">
                <a:solidFill>
                  <a:srgbClr val="C00000"/>
                </a:solidFill>
              </a:rPr>
              <a:t>randNLA</a:t>
            </a:r>
            <a:r>
              <a:rPr lang="en-US" dirty="0">
                <a:solidFill>
                  <a:srgbClr val="C00000"/>
                </a:solidFill>
              </a:rPr>
              <a:t>) on Sliding Windows</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3707167" cy="4351338"/>
          </a:xfrm>
        </p:spPr>
        <p:txBody>
          <a:bodyPr/>
          <a:lstStyle/>
          <a:p>
            <a:pPr marL="0" indent="0">
              <a:buNone/>
            </a:pPr>
            <a:r>
              <a:rPr lang="en-US" dirty="0"/>
              <a:t>1  3  5 -2  7  0 11  4 -8</a:t>
            </a:r>
          </a:p>
          <a:p>
            <a:pPr marL="0" indent="0">
              <a:buNone/>
            </a:pPr>
            <a:r>
              <a:rPr lang="en-US" dirty="0"/>
              <a:t>0  0 -1  3 13 2  8   6  2</a:t>
            </a:r>
          </a:p>
          <a:p>
            <a:pPr marL="0" indent="0">
              <a:buNone/>
            </a:pPr>
            <a:r>
              <a:rPr lang="en-US" dirty="0"/>
              <a:t>2  5  6  1  4  0  -7  5  3</a:t>
            </a:r>
          </a:p>
          <a:p>
            <a:pPr marL="0" indent="0">
              <a:buNone/>
            </a:pPr>
            <a:r>
              <a:rPr lang="en-US" dirty="0"/>
              <a:t>8  7  2  1 -1 -3 -2 -4 -6</a:t>
            </a:r>
          </a:p>
          <a:p>
            <a:pPr marL="0" indent="0">
              <a:buNone/>
            </a:pPr>
            <a:r>
              <a:rPr lang="en-US" dirty="0"/>
              <a:t>-5 3 -4 -1 -2 -1 0 -3  -1</a:t>
            </a:r>
          </a:p>
          <a:p>
            <a:pPr marL="0" indent="0">
              <a:buNone/>
            </a:pPr>
            <a:r>
              <a:rPr lang="en-US" dirty="0"/>
              <a:t>7  1  3  2  4  1  0  11  1</a:t>
            </a:r>
          </a:p>
          <a:p>
            <a:pPr marL="0" indent="0">
              <a:buNone/>
            </a:pPr>
            <a:r>
              <a:rPr lang="en-US" dirty="0"/>
              <a:t>1  2  5 -5  4  1 23  4 -3</a:t>
            </a:r>
          </a:p>
          <a:p>
            <a:pPr marL="0" indent="0">
              <a:buNone/>
            </a:pPr>
            <a:r>
              <a:rPr lang="en-US" dirty="0"/>
              <a:t>0  5  0  0  7  0  1  31  6</a:t>
            </a:r>
          </a:p>
          <a:p>
            <a:pPr marL="0" indent="0">
              <a:buNone/>
            </a:pPr>
            <a:endParaRPr lang="en-US" dirty="0"/>
          </a:p>
        </p:txBody>
      </p:sp>
      <p:sp>
        <p:nvSpPr>
          <p:cNvPr id="4" name="Rectangle 3">
            <a:extLst>
              <a:ext uri="{FF2B5EF4-FFF2-40B4-BE49-F238E27FC236}">
                <a16:creationId xmlns:a16="http://schemas.microsoft.com/office/drawing/2014/main" id="{9AE4632A-DB15-4E1E-AF6A-9808F8A025F0}"/>
              </a:ext>
            </a:extLst>
          </p:cNvPr>
          <p:cNvSpPr/>
          <p:nvPr/>
        </p:nvSpPr>
        <p:spPr>
          <a:xfrm>
            <a:off x="838200" y="2829666"/>
            <a:ext cx="3304032"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3D63B9E-BB51-40BB-B721-BC99FD6B24E3}"/>
              </a:ext>
            </a:extLst>
          </p:cNvPr>
          <p:cNvSpPr txBox="1"/>
          <p:nvPr/>
        </p:nvSpPr>
        <p:spPr>
          <a:xfrm>
            <a:off x="4774222" y="1825625"/>
            <a:ext cx="6579578" cy="1077218"/>
          </a:xfrm>
          <a:prstGeom prst="rect">
            <a:avLst/>
          </a:prstGeom>
          <a:noFill/>
        </p:spPr>
        <p:txBody>
          <a:bodyPr wrap="square" rtlCol="0">
            <a:spAutoFit/>
          </a:bodyPr>
          <a:lstStyle/>
          <a:p>
            <a:pPr marL="457200" indent="-457200">
              <a:buFont typeface="Wingdings" panose="05000000000000000000" pitchFamily="2" charset="2"/>
              <a:buChar char="v"/>
            </a:pPr>
            <a:r>
              <a:rPr lang="en-US" sz="3200" dirty="0"/>
              <a:t>Rows arrive one-by-one in the data stream</a:t>
            </a:r>
          </a:p>
        </p:txBody>
      </p:sp>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4398FB51-0E07-4FA3-9C8C-3E09D129743D}"/>
                  </a:ext>
                </a:extLst>
              </p:cNvPr>
              <p:cNvSpPr/>
              <p:nvPr/>
            </p:nvSpPr>
            <p:spPr>
              <a:xfrm>
                <a:off x="216299" y="4001294"/>
                <a:ext cx="47936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𝑛</m:t>
                      </m:r>
                    </m:oMath>
                  </m:oMathPara>
                </a14:m>
                <a:endParaRPr lang="en-US" sz="2800" dirty="0"/>
              </a:p>
            </p:txBody>
          </p:sp>
        </mc:Choice>
        <mc:Fallback>
          <p:sp>
            <p:nvSpPr>
              <p:cNvPr id="6" name="Rectangle 5">
                <a:extLst>
                  <a:ext uri="{FF2B5EF4-FFF2-40B4-BE49-F238E27FC236}">
                    <a16:creationId xmlns:a16="http://schemas.microsoft.com/office/drawing/2014/main" id="{4398FB51-0E07-4FA3-9C8C-3E09D129743D}"/>
                  </a:ext>
                </a:extLst>
              </p:cNvPr>
              <p:cNvSpPr>
                <a:spLocks noRot="1" noChangeAspect="1" noMove="1" noResize="1" noEditPoints="1" noAdjustHandles="1" noChangeArrowheads="1" noChangeShapeType="1" noTextEdit="1"/>
              </p:cNvSpPr>
              <p:nvPr/>
            </p:nvSpPr>
            <p:spPr>
              <a:xfrm>
                <a:off x="216299" y="4001294"/>
                <a:ext cx="479362" cy="52322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26C98484-6CAC-401E-8D76-1A57737CE13F}"/>
                  </a:ext>
                </a:extLst>
              </p:cNvPr>
              <p:cNvSpPr/>
              <p:nvPr/>
            </p:nvSpPr>
            <p:spPr>
              <a:xfrm>
                <a:off x="2257107" y="6127234"/>
                <a:ext cx="48622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𝑑</m:t>
                      </m:r>
                    </m:oMath>
                  </m:oMathPara>
                </a14:m>
                <a:endParaRPr lang="en-US" dirty="0"/>
              </a:p>
            </p:txBody>
          </p:sp>
        </mc:Choice>
        <mc:Fallback>
          <p:sp>
            <p:nvSpPr>
              <p:cNvPr id="7" name="Rectangle 6">
                <a:extLst>
                  <a:ext uri="{FF2B5EF4-FFF2-40B4-BE49-F238E27FC236}">
                    <a16:creationId xmlns:a16="http://schemas.microsoft.com/office/drawing/2014/main" id="{26C98484-6CAC-401E-8D76-1A57737CE13F}"/>
                  </a:ext>
                </a:extLst>
              </p:cNvPr>
              <p:cNvSpPr>
                <a:spLocks noRot="1" noChangeAspect="1" noMove="1" noResize="1" noEditPoints="1" noAdjustHandles="1" noChangeArrowheads="1" noChangeShapeType="1" noTextEdit="1"/>
              </p:cNvSpPr>
              <p:nvPr/>
            </p:nvSpPr>
            <p:spPr>
              <a:xfrm>
                <a:off x="2257107" y="6127234"/>
                <a:ext cx="486222" cy="52322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0035061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Algebra Background</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7677708" cy="4351338"/>
              </a:xfrm>
            </p:spPr>
            <p:txBody>
              <a:bodyPr>
                <a:normAutofit/>
              </a:bodyPr>
              <a:lstStyle/>
              <a:p>
                <a:pPr marL="457200" indent="-457200">
                  <a:buFont typeface="Wingdings" panose="05000000000000000000" pitchFamily="2" charset="2"/>
                  <a:buChar char="v"/>
                </a:pPr>
                <a:endParaRPr lang="en-US" dirty="0"/>
              </a:p>
              <a:p>
                <a:pPr marL="457200" indent="-457200">
                  <a:buFont typeface="Wingdings" panose="05000000000000000000" pitchFamily="2" charset="2"/>
                  <a:buChar char="v"/>
                </a:pPr>
                <a:r>
                  <a:rPr lang="en-US" dirty="0"/>
                  <a:t>Matrices: </a:t>
                </a:r>
                <a14:m>
                  <m:oMath xmlns:m="http://schemas.openxmlformats.org/officeDocument/2006/math">
                    <m:r>
                      <a:rPr lang="en-US" i="1">
                        <a:solidFill>
                          <a:srgbClr val="C00000"/>
                        </a:solidFill>
                        <a:latin typeface="Cambria Math" panose="02040503050406030204" pitchFamily="18" charset="0"/>
                      </a:rPr>
                      <m:t>𝐴</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𝑅</m:t>
                        </m:r>
                      </m:e>
                      <m:sup>
                        <m:r>
                          <a:rPr lang="en-US" i="1">
                            <a:solidFill>
                              <a:srgbClr val="C00000"/>
                            </a:solidFill>
                            <a:latin typeface="Cambria Math" panose="02040503050406030204" pitchFamily="18" charset="0"/>
                          </a:rPr>
                          <m:t>𝑊</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𝑛</m:t>
                        </m:r>
                      </m:sup>
                    </m:sSup>
                    <m:r>
                      <a:rPr lang="en-US" i="1">
                        <a:latin typeface="Cambria Math" panose="02040503050406030204" pitchFamily="18" charset="0"/>
                      </a:rPr>
                      <m:t>,</m:t>
                    </m:r>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𝑅</m:t>
                        </m:r>
                      </m:e>
                      <m:sup>
                        <m:r>
                          <a:rPr lang="en-US" i="1">
                            <a:solidFill>
                              <a:srgbClr val="C00000"/>
                            </a:solidFill>
                            <a:latin typeface="Cambria Math" panose="02040503050406030204" pitchFamily="18" charset="0"/>
                          </a:rPr>
                          <m:t>𝑊</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𝑚</m:t>
                        </m:r>
                      </m:sup>
                    </m:sSup>
                  </m:oMath>
                </a14:m>
                <a:endParaRPr lang="en-US" dirty="0"/>
              </a:p>
              <a:p>
                <a:pPr marL="457200" indent="-457200">
                  <a:buFont typeface="Wingdings" panose="05000000000000000000" pitchFamily="2" charset="2"/>
                  <a:buChar char="v"/>
                </a:pPr>
                <a:r>
                  <a:rPr lang="en-US" dirty="0"/>
                  <a:t> </a:t>
                </a:r>
                <a14:m>
                  <m:oMath xmlns:m="http://schemas.openxmlformats.org/officeDocument/2006/math">
                    <m:sSub>
                      <m:sSubPr>
                        <m:ctrlPr>
                          <a:rPr lang="en-US" b="0" i="1" smtClean="0">
                            <a:solidFill>
                              <a:srgbClr val="C00000"/>
                            </a:solidFill>
                            <a:latin typeface="Cambria Math" panose="02040503050406030204" pitchFamily="18" charset="0"/>
                          </a:rPr>
                        </m:ctrlPr>
                      </m:sSubPr>
                      <m:e>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rPr>
                              <m:t>𝐴</m:t>
                            </m:r>
                          </m:e>
                          <m:sup>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𝐵</m:t>
                        </m:r>
                        <m:r>
                          <a:rPr lang="en-US" b="0" i="0" smtClean="0">
                            <a:solidFill>
                              <a:srgbClr val="C00000"/>
                            </a:solidFill>
                            <a:latin typeface="Cambria Math" panose="02040503050406030204" pitchFamily="18" charset="0"/>
                          </a:rPr>
                          <m:t>)</m:t>
                        </m:r>
                      </m:e>
                      <m:sub>
                        <m:r>
                          <a:rPr lang="en-US" b="0" i="1" smtClean="0">
                            <a:solidFill>
                              <a:srgbClr val="C00000"/>
                            </a:solidFill>
                            <a:latin typeface="Cambria Math" panose="02040503050406030204" pitchFamily="18" charset="0"/>
                          </a:rPr>
                          <m:t>𝑖</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𝑗</m:t>
                        </m:r>
                      </m:sub>
                    </m:sSub>
                    <m:r>
                      <a:rPr lang="en-US" b="0" i="0"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𝑖</m:t>
                        </m:r>
                      </m:sub>
                    </m:sSub>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𝑏</m:t>
                        </m:r>
                      </m:e>
                      <m:sub>
                        <m:r>
                          <a:rPr lang="en-US" b="0" i="1" smtClean="0">
                            <a:solidFill>
                              <a:srgbClr val="C00000"/>
                            </a:solidFill>
                            <a:latin typeface="Cambria Math" panose="02040503050406030204" pitchFamily="18" charset="0"/>
                          </a:rPr>
                          <m:t>𝑗</m:t>
                        </m:r>
                      </m:sub>
                    </m:sSub>
                    <m:r>
                      <a:rPr lang="en-US" b="0" i="1" smtClean="0">
                        <a:solidFill>
                          <a:srgbClr val="C00000"/>
                        </a:solidFill>
                        <a:latin typeface="Cambria Math" panose="02040503050406030204" pitchFamily="18" charset="0"/>
                      </a:rPr>
                      <m:t>⟩</m:t>
                    </m:r>
                  </m:oMath>
                </a14:m>
                <a:r>
                  <a:rPr lang="en-US" dirty="0"/>
                  <a:t>, where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𝑖</m:t>
                        </m:r>
                      </m:sub>
                    </m:sSub>
                  </m:oMath>
                </a14:m>
                <a:r>
                  <a:rPr lang="en-US" dirty="0"/>
                  <a:t> is the </a:t>
                </a:r>
                <a14:m>
                  <m:oMath xmlns:m="http://schemas.openxmlformats.org/officeDocument/2006/math">
                    <m:r>
                      <a:rPr lang="en-US" b="0" i="1" smtClean="0">
                        <a:solidFill>
                          <a:srgbClr val="C00000"/>
                        </a:solidFill>
                        <a:latin typeface="Cambria Math" panose="02040503050406030204" pitchFamily="18" charset="0"/>
                      </a:rPr>
                      <m:t>𝑖</m:t>
                    </m:r>
                  </m:oMath>
                </a14:m>
                <a:r>
                  <a:rPr lang="en-US" baseline="30000" dirty="0" err="1"/>
                  <a:t>th</a:t>
                </a:r>
                <a:r>
                  <a:rPr lang="en-US" dirty="0"/>
                  <a:t> column of </a:t>
                </a:r>
                <a14:m>
                  <m:oMath xmlns:m="http://schemas.openxmlformats.org/officeDocument/2006/math">
                    <m:r>
                      <a:rPr lang="en-US" i="1" smtClean="0">
                        <a:solidFill>
                          <a:srgbClr val="C00000"/>
                        </a:solidFill>
                        <a:latin typeface="Cambria Math" panose="02040503050406030204" pitchFamily="18" charset="0"/>
                      </a:rPr>
                      <m:t>𝐴</m:t>
                    </m:r>
                  </m:oMath>
                </a14:m>
                <a:r>
                  <a:rPr lang="en-US" dirty="0"/>
                  <a:t> and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𝑏</m:t>
                        </m:r>
                      </m:e>
                      <m:sub>
                        <m:r>
                          <a:rPr lang="en-US" b="0" i="1" smtClean="0">
                            <a:solidFill>
                              <a:srgbClr val="C00000"/>
                            </a:solidFill>
                            <a:latin typeface="Cambria Math" panose="02040503050406030204" pitchFamily="18" charset="0"/>
                          </a:rPr>
                          <m:t>𝑗</m:t>
                        </m:r>
                      </m:sub>
                    </m:sSub>
                  </m:oMath>
                </a14:m>
                <a:r>
                  <a:rPr lang="en-US" dirty="0"/>
                  <a:t> is the </a:t>
                </a:r>
                <a14:m>
                  <m:oMath xmlns:m="http://schemas.openxmlformats.org/officeDocument/2006/math">
                    <m:r>
                      <a:rPr lang="en-US" b="0" i="1" smtClean="0">
                        <a:solidFill>
                          <a:srgbClr val="C00000"/>
                        </a:solidFill>
                        <a:latin typeface="Cambria Math" panose="02040503050406030204" pitchFamily="18" charset="0"/>
                      </a:rPr>
                      <m:t>𝑗</m:t>
                    </m:r>
                  </m:oMath>
                </a14:m>
                <a:r>
                  <a:rPr lang="en-US" baseline="30000" dirty="0" err="1"/>
                  <a:t>th</a:t>
                </a:r>
                <a:r>
                  <a:rPr lang="en-US" dirty="0"/>
                  <a:t> column of </a:t>
                </a:r>
                <a14:m>
                  <m:oMath xmlns:m="http://schemas.openxmlformats.org/officeDocument/2006/math">
                    <m:r>
                      <a:rPr lang="en-US" b="0" i="1" smtClean="0">
                        <a:solidFill>
                          <a:srgbClr val="C00000"/>
                        </a:solidFill>
                        <a:latin typeface="Cambria Math" panose="02040503050406030204" pitchFamily="18" charset="0"/>
                      </a:rPr>
                      <m:t>𝐵</m:t>
                    </m:r>
                  </m:oMath>
                </a14:m>
                <a:r>
                  <a:rPr lang="en-US" dirty="0"/>
                  <a:t>.</a:t>
                </a:r>
              </a:p>
              <a:p>
                <a:pPr marL="457200" indent="-457200">
                  <a:buFont typeface="Wingdings" panose="05000000000000000000" pitchFamily="2" charset="2"/>
                  <a:buChar char="v"/>
                </a:pPr>
                <a:r>
                  <a:rPr lang="en-US" dirty="0"/>
                  <a:t> </a:t>
                </a:r>
                <a14:m>
                  <m:oMath xmlns:m="http://schemas.openxmlformats.org/officeDocument/2006/math">
                    <m:sSup>
                      <m:sSupPr>
                        <m:ctrlPr>
                          <a:rPr lang="en-US" b="0"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𝐴</m:t>
                        </m:r>
                      </m:e>
                      <m:sup>
                        <m:r>
                          <a:rPr lang="en-US" b="0" i="1" smtClean="0">
                            <a:solidFill>
                              <a:srgbClr val="C00000"/>
                            </a:solidFill>
                            <a:latin typeface="Cambria Math" panose="02040503050406030204" pitchFamily="18" charset="0"/>
                          </a:rPr>
                          <m:t>𝑇</m:t>
                        </m:r>
                      </m:sup>
                    </m:sSup>
                    <m:r>
                      <a:rPr lang="en-US" b="0" i="1" smtClean="0">
                        <a:solidFill>
                          <a:srgbClr val="C00000"/>
                        </a:solidFill>
                        <a:latin typeface="Cambria Math" panose="02040503050406030204" pitchFamily="18" charset="0"/>
                      </a:rPr>
                      <m:t>𝐵</m:t>
                    </m:r>
                    <m:r>
                      <a:rPr lang="en-US" b="0" i="1" smtClean="0">
                        <a:solidFill>
                          <a:srgbClr val="C00000"/>
                        </a:solidFill>
                        <a:latin typeface="Cambria Math" panose="02040503050406030204" pitchFamily="18" charset="0"/>
                      </a:rPr>
                      <m:t>=</m:t>
                    </m:r>
                    <m:nary>
                      <m:naryPr>
                        <m:chr m:val="∑"/>
                        <m:ctrlPr>
                          <a:rPr lang="en-US" b="0" i="1" smtClean="0">
                            <a:solidFill>
                              <a:srgbClr val="C00000"/>
                            </a:solidFill>
                            <a:latin typeface="Cambria Math" panose="02040503050406030204" pitchFamily="18" charset="0"/>
                          </a:rPr>
                        </m:ctrlPr>
                      </m:naryPr>
                      <m:sub>
                        <m:r>
                          <m:rPr>
                            <m:brk m:alnAt="23"/>
                          </m:rPr>
                          <a:rPr lang="en-US" b="0" i="1" smtClean="0">
                            <a:solidFill>
                              <a:srgbClr val="C00000"/>
                            </a:solidFill>
                            <a:latin typeface="Cambria Math" panose="02040503050406030204" pitchFamily="18" charset="0"/>
                          </a:rPr>
                          <m:t>𝑖</m:t>
                        </m:r>
                        <m:r>
                          <a:rPr lang="en-US" b="0" i="1" smtClean="0">
                            <a:solidFill>
                              <a:srgbClr val="C00000"/>
                            </a:solidFill>
                            <a:latin typeface="Cambria Math" panose="02040503050406030204" pitchFamily="18" charset="0"/>
                          </a:rPr>
                          <m:t>=1</m:t>
                        </m:r>
                      </m:sub>
                      <m:sup>
                        <m:r>
                          <a:rPr lang="en-US" b="0" i="1" smtClean="0">
                            <a:solidFill>
                              <a:srgbClr val="C00000"/>
                            </a:solidFill>
                            <a:latin typeface="Cambria Math" panose="02040503050406030204" pitchFamily="18" charset="0"/>
                          </a:rPr>
                          <m:t>𝑊</m:t>
                        </m:r>
                      </m:sup>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𝑏</m:t>
                            </m:r>
                          </m:e>
                          <m:sub>
                            <m:r>
                              <a:rPr lang="en-US" b="0" i="1" smtClean="0">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m:t>
                        </m:r>
                      </m:e>
                    </m:nary>
                    <m:nary>
                      <m:naryPr>
                        <m:chr m:val="∑"/>
                        <m:ctrlPr>
                          <a:rPr lang="en-US" b="0" i="1" smtClean="0">
                            <a:solidFill>
                              <a:srgbClr val="C00000"/>
                            </a:solidFill>
                            <a:latin typeface="Cambria Math" panose="02040503050406030204" pitchFamily="18" charset="0"/>
                          </a:rPr>
                        </m:ctrlPr>
                      </m:naryPr>
                      <m:sub>
                        <m:r>
                          <m:rPr>
                            <m:brk m:alnAt="23"/>
                          </m:rPr>
                          <a:rPr lang="en-US" b="0" i="1" smtClean="0">
                            <a:solidFill>
                              <a:srgbClr val="C00000"/>
                            </a:solidFill>
                            <a:latin typeface="Cambria Math" panose="02040503050406030204" pitchFamily="18" charset="0"/>
                          </a:rPr>
                          <m:t>𝑖</m:t>
                        </m:r>
                        <m:r>
                          <a:rPr lang="en-US" b="0" i="1" smtClean="0">
                            <a:solidFill>
                              <a:srgbClr val="C00000"/>
                            </a:solidFill>
                            <a:latin typeface="Cambria Math" panose="02040503050406030204" pitchFamily="18" charset="0"/>
                          </a:rPr>
                          <m:t>=1</m:t>
                        </m:r>
                      </m:sub>
                      <m:sup>
                        <m:r>
                          <a:rPr lang="en-US" b="0" i="1" smtClean="0">
                            <a:solidFill>
                              <a:srgbClr val="C00000"/>
                            </a:solidFill>
                            <a:latin typeface="Cambria Math" panose="02040503050406030204" pitchFamily="18" charset="0"/>
                          </a:rPr>
                          <m:t>𝑊</m:t>
                        </m:r>
                      </m:sup>
                      <m:e>
                        <m:sSubSup>
                          <m:sSubSupPr>
                            <m:ctrlPr>
                              <a:rPr lang="en-US" b="0" i="1" smtClean="0">
                                <a:solidFill>
                                  <a:srgbClr val="C00000"/>
                                </a:solidFill>
                                <a:latin typeface="Cambria Math" panose="02040503050406030204" pitchFamily="18" charset="0"/>
                              </a:rPr>
                            </m:ctrlPr>
                          </m:sSubSupPr>
                          <m:e>
                            <m:r>
                              <a:rPr lang="en-US" b="0" i="1" smtClean="0">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𝑖</m:t>
                            </m:r>
                          </m:sub>
                          <m:sup>
                            <m:r>
                              <a:rPr lang="en-US" b="0" i="1" smtClean="0">
                                <a:solidFill>
                                  <a:srgbClr val="C00000"/>
                                </a:solidFill>
                                <a:latin typeface="Cambria Math" panose="02040503050406030204" pitchFamily="18" charset="0"/>
                              </a:rPr>
                              <m:t>⊤</m:t>
                            </m:r>
                          </m:sup>
                        </m:sSubSup>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𝑏</m:t>
                            </m:r>
                          </m:e>
                          <m:sub>
                            <m:r>
                              <a:rPr lang="en-US" b="0" i="1" smtClean="0">
                                <a:solidFill>
                                  <a:srgbClr val="C00000"/>
                                </a:solidFill>
                                <a:latin typeface="Cambria Math" panose="02040503050406030204" pitchFamily="18" charset="0"/>
                              </a:rPr>
                              <m:t>𝑖</m:t>
                            </m:r>
                          </m:sub>
                        </m:sSub>
                      </m:e>
                    </m:nary>
                  </m:oMath>
                </a14:m>
                <a:endParaRPr lang="en-US"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7677708" cy="4351338"/>
              </a:xfrm>
              <a:blipFill>
                <a:blip r:embed="rId2"/>
                <a:stretch>
                  <a:fillRect l="-1430" r="-1430"/>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ADE29DC0-5F55-4C0F-9250-42464CEC0C31}"/>
              </a:ext>
            </a:extLst>
          </p:cNvPr>
          <p:cNvSpPr/>
          <p:nvPr/>
        </p:nvSpPr>
        <p:spPr>
          <a:xfrm>
            <a:off x="4842217" y="1825625"/>
            <a:ext cx="5700815" cy="584775"/>
          </a:xfrm>
          <a:prstGeom prst="rect">
            <a:avLst/>
          </a:prstGeom>
        </p:spPr>
        <p:txBody>
          <a:bodyPr wrap="square">
            <a:spAutoFit/>
          </a:bodyPr>
          <a:lstStyle/>
          <a:p>
            <a:pPr marL="457200" indent="-457200">
              <a:buFont typeface="Wingdings" panose="05000000000000000000" pitchFamily="2" charset="2"/>
              <a:buChar char="v"/>
            </a:pPr>
            <a:endParaRPr lang="en-US" sz="3200" dirty="0"/>
          </a:p>
        </p:txBody>
      </p:sp>
      <p:sp>
        <p:nvSpPr>
          <p:cNvPr id="5" name="Rectangle 4">
            <a:extLst>
              <a:ext uri="{FF2B5EF4-FFF2-40B4-BE49-F238E27FC236}">
                <a16:creationId xmlns:a16="http://schemas.microsoft.com/office/drawing/2014/main" id="{CB8469FD-7CC0-438B-B3CF-4ED8A0D352A6}"/>
              </a:ext>
            </a:extLst>
          </p:cNvPr>
          <p:cNvSpPr/>
          <p:nvPr/>
        </p:nvSpPr>
        <p:spPr>
          <a:xfrm>
            <a:off x="9057640" y="1690688"/>
            <a:ext cx="1843454" cy="183197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4C526E8-8BC9-4F6B-92F5-00BC7D8F68AB}"/>
                  </a:ext>
                </a:extLst>
              </p:cNvPr>
              <p:cNvSpPr/>
              <p:nvPr/>
            </p:nvSpPr>
            <p:spPr>
              <a:xfrm>
                <a:off x="8515908" y="2422009"/>
                <a:ext cx="4662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𝑊</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F4C526E8-8BC9-4F6B-92F5-00BC7D8F68AB}"/>
                  </a:ext>
                </a:extLst>
              </p:cNvPr>
              <p:cNvSpPr>
                <a:spLocks noRot="1" noChangeAspect="1" noMove="1" noResize="1" noEditPoints="1" noAdjustHandles="1" noChangeArrowheads="1" noChangeShapeType="1" noTextEdit="1"/>
              </p:cNvSpPr>
              <p:nvPr/>
            </p:nvSpPr>
            <p:spPr>
              <a:xfrm>
                <a:off x="8515908" y="2422009"/>
                <a:ext cx="466218"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221D4B01-D9C1-4998-ABD0-008F43339019}"/>
                  </a:ext>
                </a:extLst>
              </p:cNvPr>
              <p:cNvSpPr/>
              <p:nvPr/>
            </p:nvSpPr>
            <p:spPr>
              <a:xfrm>
                <a:off x="9782262" y="3657600"/>
                <a:ext cx="39421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8" name="Rectangle 7">
                <a:extLst>
                  <a:ext uri="{FF2B5EF4-FFF2-40B4-BE49-F238E27FC236}">
                    <a16:creationId xmlns:a16="http://schemas.microsoft.com/office/drawing/2014/main" id="{221D4B01-D9C1-4998-ABD0-008F43339019}"/>
                  </a:ext>
                </a:extLst>
              </p:cNvPr>
              <p:cNvSpPr>
                <a:spLocks noRot="1" noChangeAspect="1" noMove="1" noResize="1" noEditPoints="1" noAdjustHandles="1" noChangeArrowheads="1" noChangeShapeType="1" noTextEdit="1"/>
              </p:cNvSpPr>
              <p:nvPr/>
            </p:nvSpPr>
            <p:spPr>
              <a:xfrm>
                <a:off x="9782262" y="3657600"/>
                <a:ext cx="394210" cy="400110"/>
              </a:xfrm>
              <a:prstGeom prst="rect">
                <a:avLst/>
              </a:prstGeom>
              <a:blipFill>
                <a:blip r:embed="rId4"/>
                <a:stretch>
                  <a:fillRect/>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D427D194-F629-40A7-8042-88AAEB4E1772}"/>
              </a:ext>
            </a:extLst>
          </p:cNvPr>
          <p:cNvSpPr/>
          <p:nvPr/>
        </p:nvSpPr>
        <p:spPr>
          <a:xfrm>
            <a:off x="9057640" y="4192647"/>
            <a:ext cx="1843454" cy="183197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168FE0E-DF1A-4612-8F4A-888BA6DC8A71}"/>
                  </a:ext>
                </a:extLst>
              </p:cNvPr>
              <p:cNvSpPr/>
              <p:nvPr/>
            </p:nvSpPr>
            <p:spPr>
              <a:xfrm>
                <a:off x="8515908" y="4923968"/>
                <a:ext cx="4662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𝑊</m:t>
                      </m:r>
                    </m:oMath>
                  </m:oMathPara>
                </a14:m>
                <a:endParaRPr lang="en-US" dirty="0">
                  <a:solidFill>
                    <a:srgbClr val="C00000"/>
                  </a:solidFill>
                </a:endParaRPr>
              </a:p>
            </p:txBody>
          </p:sp>
        </mc:Choice>
        <mc:Fallback xmlns="">
          <p:sp>
            <p:nvSpPr>
              <p:cNvPr id="10" name="Rectangle 9">
                <a:extLst>
                  <a:ext uri="{FF2B5EF4-FFF2-40B4-BE49-F238E27FC236}">
                    <a16:creationId xmlns:a16="http://schemas.microsoft.com/office/drawing/2014/main" id="{7168FE0E-DF1A-4612-8F4A-888BA6DC8A71}"/>
                  </a:ext>
                </a:extLst>
              </p:cNvPr>
              <p:cNvSpPr>
                <a:spLocks noRot="1" noChangeAspect="1" noMove="1" noResize="1" noEditPoints="1" noAdjustHandles="1" noChangeArrowheads="1" noChangeShapeType="1" noTextEdit="1"/>
              </p:cNvSpPr>
              <p:nvPr/>
            </p:nvSpPr>
            <p:spPr>
              <a:xfrm>
                <a:off x="8515908" y="4923968"/>
                <a:ext cx="46621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30654CE-78C4-4575-A7CA-19F5FA9007CE}"/>
                  </a:ext>
                </a:extLst>
              </p:cNvPr>
              <p:cNvSpPr/>
              <p:nvPr/>
            </p:nvSpPr>
            <p:spPr>
              <a:xfrm>
                <a:off x="9782262" y="6159559"/>
                <a:ext cx="46153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𝑚</m:t>
                      </m:r>
                    </m:oMath>
                  </m:oMathPara>
                </a14:m>
                <a:endParaRPr lang="en-US" dirty="0">
                  <a:solidFill>
                    <a:srgbClr val="C00000"/>
                  </a:solidFill>
                </a:endParaRPr>
              </a:p>
            </p:txBody>
          </p:sp>
        </mc:Choice>
        <mc:Fallback xmlns="">
          <p:sp>
            <p:nvSpPr>
              <p:cNvPr id="11" name="Rectangle 10">
                <a:extLst>
                  <a:ext uri="{FF2B5EF4-FFF2-40B4-BE49-F238E27FC236}">
                    <a16:creationId xmlns:a16="http://schemas.microsoft.com/office/drawing/2014/main" id="{C30654CE-78C4-4575-A7CA-19F5FA9007CE}"/>
                  </a:ext>
                </a:extLst>
              </p:cNvPr>
              <p:cNvSpPr>
                <a:spLocks noRot="1" noChangeAspect="1" noMove="1" noResize="1" noEditPoints="1" noAdjustHandles="1" noChangeArrowheads="1" noChangeShapeType="1" noTextEdit="1"/>
              </p:cNvSpPr>
              <p:nvPr/>
            </p:nvSpPr>
            <p:spPr>
              <a:xfrm>
                <a:off x="9782262" y="6159559"/>
                <a:ext cx="461537" cy="4001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19E02D8B-2D2A-4C6D-A229-DFE303C1A709}"/>
                  </a:ext>
                </a:extLst>
              </p:cNvPr>
              <p:cNvSpPr/>
              <p:nvPr/>
            </p:nvSpPr>
            <p:spPr>
              <a:xfrm>
                <a:off x="9708683" y="2314287"/>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19E02D8B-2D2A-4C6D-A229-DFE303C1A709}"/>
                  </a:ext>
                </a:extLst>
              </p:cNvPr>
              <p:cNvSpPr>
                <a:spLocks noRot="1" noChangeAspect="1" noMove="1" noResize="1" noEditPoints="1" noAdjustHandles="1" noChangeArrowheads="1" noChangeShapeType="1" noTextEdit="1"/>
              </p:cNvSpPr>
              <p:nvPr/>
            </p:nvSpPr>
            <p:spPr>
              <a:xfrm>
                <a:off x="9708683" y="2314287"/>
                <a:ext cx="541367" cy="58477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9464F1EB-82E6-4DB3-9E1A-AE8F16FB838D}"/>
                  </a:ext>
                </a:extLst>
              </p:cNvPr>
              <p:cNvSpPr/>
              <p:nvPr/>
            </p:nvSpPr>
            <p:spPr>
              <a:xfrm>
                <a:off x="9708682" y="4816246"/>
                <a:ext cx="55797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𝐵</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9464F1EB-82E6-4DB3-9E1A-AE8F16FB838D}"/>
                  </a:ext>
                </a:extLst>
              </p:cNvPr>
              <p:cNvSpPr>
                <a:spLocks noRot="1" noChangeAspect="1" noMove="1" noResize="1" noEditPoints="1" noAdjustHandles="1" noChangeArrowheads="1" noChangeShapeType="1" noTextEdit="1"/>
              </p:cNvSpPr>
              <p:nvPr/>
            </p:nvSpPr>
            <p:spPr>
              <a:xfrm>
                <a:off x="9708682" y="4816246"/>
                <a:ext cx="557973" cy="584775"/>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1472573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Approximate Matrix Multiplication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marL="457200" indent="-457200">
                  <a:buFont typeface="Wingdings" panose="05000000000000000000" pitchFamily="2" charset="2"/>
                  <a:buChar char="v"/>
                </a:pPr>
                <a:r>
                  <a:rPr lang="en-US" dirty="0"/>
                  <a:t>Vector norm: </a:t>
                </a:r>
                <a14:m>
                  <m:oMath xmlns:m="http://schemas.openxmlformats.org/officeDocument/2006/math">
                    <m:sSub>
                      <m:sSubPr>
                        <m:ctrlPr>
                          <a:rPr lang="en-US" i="1">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𝑥</m:t>
                        </m:r>
                        <m:r>
                          <a:rPr lang="en-US" b="0" i="1" smtClean="0">
                            <a:solidFill>
                              <a:srgbClr val="C00000"/>
                            </a:solidFill>
                            <a:latin typeface="Cambria Math" panose="02040503050406030204" pitchFamily="18" charset="0"/>
                          </a:rPr>
                          <m:t>‖</m:t>
                        </m:r>
                      </m:e>
                      <m:sub>
                        <m:r>
                          <a:rPr lang="en-US" i="1">
                            <a:solidFill>
                              <a:srgbClr val="C00000"/>
                            </a:solidFill>
                            <a:latin typeface="Cambria Math" panose="02040503050406030204" pitchFamily="18" charset="0"/>
                          </a:rPr>
                          <m:t>𝑝</m:t>
                        </m:r>
                      </m:sub>
                    </m:sSub>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d>
                          <m:dPr>
                            <m:ctrlPr>
                              <a:rPr lang="en-US" i="1">
                                <a:solidFill>
                                  <a:srgbClr val="C00000"/>
                                </a:solidFill>
                                <a:latin typeface="Cambria Math" panose="02040503050406030204" pitchFamily="18" charset="0"/>
                              </a:rPr>
                            </m:ctrlPr>
                          </m:dPr>
                          <m:e>
                            <m:sSubSup>
                              <m:sSubSupPr>
                                <m:ctrlPr>
                                  <a:rPr lang="en-US" i="1">
                                    <a:solidFill>
                                      <a:srgbClr val="C00000"/>
                                    </a:solidFill>
                                    <a:latin typeface="Cambria Math" panose="02040503050406030204" pitchFamily="18" charset="0"/>
                                  </a:rPr>
                                </m:ctrlPr>
                              </m:sSubSupPr>
                              <m:e>
                                <m:r>
                                  <a:rPr lang="en-US" i="1">
                                    <a:solidFill>
                                      <a:srgbClr val="C00000"/>
                                    </a:solidFill>
                                    <a:latin typeface="Cambria Math" panose="02040503050406030204" pitchFamily="18" charset="0"/>
                                  </a:rPr>
                                  <m:t>𝑥</m:t>
                                </m:r>
                              </m:e>
                              <m:sub>
                                <m:r>
                                  <a:rPr lang="en-US" i="1">
                                    <a:solidFill>
                                      <a:srgbClr val="C00000"/>
                                    </a:solidFill>
                                    <a:latin typeface="Cambria Math" panose="02040503050406030204" pitchFamily="18" charset="0"/>
                                  </a:rPr>
                                  <m:t>1</m:t>
                                </m:r>
                              </m:sub>
                              <m:sup>
                                <m:r>
                                  <a:rPr lang="en-US" i="1">
                                    <a:solidFill>
                                      <a:srgbClr val="C00000"/>
                                    </a:solidFill>
                                    <a:latin typeface="Cambria Math" panose="02040503050406030204" pitchFamily="18" charset="0"/>
                                  </a:rPr>
                                  <m:t>𝑝</m:t>
                                </m:r>
                              </m:sup>
                            </m:sSubSup>
                            <m:r>
                              <a:rPr lang="en-US" i="1">
                                <a:solidFill>
                                  <a:srgbClr val="C00000"/>
                                </a:solidFill>
                                <a:latin typeface="Cambria Math" panose="02040503050406030204" pitchFamily="18" charset="0"/>
                              </a:rPr>
                              <m:t>+</m:t>
                            </m:r>
                            <m:sSubSup>
                              <m:sSubSupPr>
                                <m:ctrlPr>
                                  <a:rPr lang="en-US" i="1">
                                    <a:solidFill>
                                      <a:srgbClr val="C00000"/>
                                    </a:solidFill>
                                    <a:latin typeface="Cambria Math" panose="02040503050406030204" pitchFamily="18" charset="0"/>
                                  </a:rPr>
                                </m:ctrlPr>
                              </m:sSubSupPr>
                              <m:e>
                                <m:r>
                                  <a:rPr lang="en-US" i="1">
                                    <a:solidFill>
                                      <a:srgbClr val="C00000"/>
                                    </a:solidFill>
                                    <a:latin typeface="Cambria Math" panose="02040503050406030204" pitchFamily="18" charset="0"/>
                                  </a:rPr>
                                  <m:t>𝑥</m:t>
                                </m:r>
                              </m:e>
                              <m:sub>
                                <m:r>
                                  <a:rPr lang="en-US" i="1">
                                    <a:solidFill>
                                      <a:srgbClr val="C00000"/>
                                    </a:solidFill>
                                    <a:latin typeface="Cambria Math" panose="02040503050406030204" pitchFamily="18" charset="0"/>
                                  </a:rPr>
                                  <m:t>2</m:t>
                                </m:r>
                              </m:sub>
                              <m:sup>
                                <m:r>
                                  <a:rPr lang="en-US" i="1">
                                    <a:solidFill>
                                      <a:srgbClr val="C00000"/>
                                    </a:solidFill>
                                    <a:latin typeface="Cambria Math" panose="02040503050406030204" pitchFamily="18" charset="0"/>
                                  </a:rPr>
                                  <m:t>𝑝</m:t>
                                </m:r>
                              </m:sup>
                            </m:sSubSup>
                            <m:r>
                              <a:rPr lang="en-US" i="1">
                                <a:solidFill>
                                  <a:srgbClr val="C00000"/>
                                </a:solidFill>
                                <a:latin typeface="Cambria Math" panose="02040503050406030204" pitchFamily="18" charset="0"/>
                              </a:rPr>
                              <m:t>+…</m:t>
                            </m:r>
                            <m:sSubSup>
                              <m:sSubSupPr>
                                <m:ctrlPr>
                                  <a:rPr lang="en-US" i="1">
                                    <a:solidFill>
                                      <a:srgbClr val="C00000"/>
                                    </a:solidFill>
                                    <a:latin typeface="Cambria Math" panose="02040503050406030204" pitchFamily="18" charset="0"/>
                                  </a:rPr>
                                </m:ctrlPr>
                              </m:sSubSupPr>
                              <m:e>
                                <m:r>
                                  <a:rPr lang="en-US" i="1">
                                    <a:solidFill>
                                      <a:srgbClr val="C00000"/>
                                    </a:solidFill>
                                    <a:latin typeface="Cambria Math" panose="02040503050406030204" pitchFamily="18" charset="0"/>
                                  </a:rPr>
                                  <m:t>𝑥</m:t>
                                </m:r>
                              </m:e>
                              <m:sub>
                                <m:r>
                                  <a:rPr lang="en-US" i="1">
                                    <a:solidFill>
                                      <a:srgbClr val="C00000"/>
                                    </a:solidFill>
                                    <a:latin typeface="Cambria Math" panose="02040503050406030204" pitchFamily="18" charset="0"/>
                                  </a:rPr>
                                  <m:t>𝑛</m:t>
                                </m:r>
                              </m:sub>
                              <m:sup>
                                <m:r>
                                  <a:rPr lang="en-US" i="1">
                                    <a:solidFill>
                                      <a:srgbClr val="C00000"/>
                                    </a:solidFill>
                                    <a:latin typeface="Cambria Math" panose="02040503050406030204" pitchFamily="18" charset="0"/>
                                  </a:rPr>
                                  <m:t>𝑝</m:t>
                                </m:r>
                              </m:sup>
                            </m:sSubSup>
                          </m:e>
                        </m:d>
                      </m:e>
                      <m:sup>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r>
                              <a:rPr lang="en-US" i="1">
                                <a:solidFill>
                                  <a:srgbClr val="C00000"/>
                                </a:solidFill>
                                <a:latin typeface="Cambria Math" panose="02040503050406030204" pitchFamily="18" charset="0"/>
                              </a:rPr>
                              <m:t>𝑝</m:t>
                            </m:r>
                          </m:den>
                        </m:f>
                      </m:sup>
                    </m:sSup>
                  </m:oMath>
                </a14:m>
                <a:endParaRPr lang="en-US" dirty="0"/>
              </a:p>
              <a:p>
                <a:pPr marL="457200" indent="-457200">
                  <a:buFont typeface="Wingdings" panose="05000000000000000000" pitchFamily="2" charset="2"/>
                  <a:buChar char="v"/>
                </a:pPr>
                <a:r>
                  <a:rPr lang="en-US" dirty="0" err="1"/>
                  <a:t>Frobenius</a:t>
                </a:r>
                <a:r>
                  <a:rPr lang="en-US" dirty="0"/>
                  <a:t> norm: </a:t>
                </a:r>
                <a14:m>
                  <m:oMath xmlns:m="http://schemas.openxmlformats.org/officeDocument/2006/math">
                    <m:sSub>
                      <m:sSubPr>
                        <m:ctrlPr>
                          <a:rPr lang="en-US" i="1">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m:t>
                        </m:r>
                      </m:e>
                      <m:sub>
                        <m:r>
                          <a:rPr lang="en-US" b="0" i="1" smtClean="0">
                            <a:solidFill>
                              <a:srgbClr val="C00000"/>
                            </a:solidFill>
                            <a:latin typeface="Cambria Math" panose="02040503050406030204" pitchFamily="18" charset="0"/>
                          </a:rPr>
                          <m:t>𝐹</m:t>
                        </m:r>
                      </m:sub>
                    </m:sSub>
                    <m:r>
                      <a:rPr lang="en-US" b="0" i="1" smtClean="0">
                        <a:solidFill>
                          <a:srgbClr val="C00000"/>
                        </a:solidFill>
                        <a:latin typeface="Cambria Math" panose="02040503050406030204" pitchFamily="18" charset="0"/>
                      </a:rPr>
                      <m:t>=</m:t>
                    </m:r>
                    <m:rad>
                      <m:radPr>
                        <m:degHide m:val="on"/>
                        <m:ctrlPr>
                          <a:rPr lang="en-US" b="0" i="1" smtClean="0">
                            <a:solidFill>
                              <a:srgbClr val="C00000"/>
                            </a:solidFill>
                            <a:latin typeface="Cambria Math" panose="02040503050406030204" pitchFamily="18" charset="0"/>
                          </a:rPr>
                        </m:ctrlPr>
                      </m:radPr>
                      <m:deg/>
                      <m:e>
                        <m:r>
                          <a:rPr lang="en-US" b="0" i="1" smtClean="0">
                            <a:solidFill>
                              <a:srgbClr val="C00000"/>
                            </a:solidFill>
                            <a:latin typeface="Cambria Math" panose="02040503050406030204" pitchFamily="18" charset="0"/>
                          </a:rPr>
                          <m:t>∑</m:t>
                        </m:r>
                        <m:sSubSup>
                          <m:sSubSupPr>
                            <m:ctrlPr>
                              <a:rPr lang="en-US" b="0" i="1" smtClean="0">
                                <a:solidFill>
                                  <a:srgbClr val="C00000"/>
                                </a:solidFill>
                                <a:latin typeface="Cambria Math" panose="02040503050406030204" pitchFamily="18" charset="0"/>
                              </a:rPr>
                            </m:ctrlPr>
                          </m:sSubSupPr>
                          <m:e>
                            <m:r>
                              <a:rPr lang="en-US" b="0" i="1" smtClean="0">
                                <a:solidFill>
                                  <a:srgbClr val="C00000"/>
                                </a:solidFill>
                                <a:latin typeface="Cambria Math" panose="02040503050406030204" pitchFamily="18" charset="0"/>
                              </a:rPr>
                              <m:t>𝐴</m:t>
                            </m:r>
                          </m:e>
                          <m:sub>
                            <m:r>
                              <a:rPr lang="en-US" b="0" i="1" smtClean="0">
                                <a:solidFill>
                                  <a:srgbClr val="C00000"/>
                                </a:solidFill>
                                <a:latin typeface="Cambria Math" panose="02040503050406030204" pitchFamily="18" charset="0"/>
                              </a:rPr>
                              <m:t>𝑖</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𝑗</m:t>
                            </m:r>
                          </m:sub>
                          <m:sup>
                            <m:r>
                              <a:rPr lang="en-US" b="0" i="1" smtClean="0">
                                <a:solidFill>
                                  <a:srgbClr val="C00000"/>
                                </a:solidFill>
                                <a:latin typeface="Cambria Math" panose="02040503050406030204" pitchFamily="18" charset="0"/>
                              </a:rPr>
                              <m:t>2</m:t>
                            </m:r>
                          </m:sup>
                        </m:sSubSup>
                      </m:e>
                    </m:rad>
                  </m:oMath>
                </a14:m>
                <a:endParaRPr lang="en-US" dirty="0"/>
              </a:p>
              <a:p>
                <a:pPr marL="457200" indent="-457200">
                  <a:buFont typeface="Wingdings" panose="05000000000000000000" pitchFamily="2" charset="2"/>
                  <a:buChar char="v"/>
                </a:pPr>
                <a:r>
                  <a:rPr lang="en-US" dirty="0"/>
                  <a:t>Matrices: </a:t>
                </a:r>
                <a14:m>
                  <m:oMath xmlns:m="http://schemas.openxmlformats.org/officeDocument/2006/math">
                    <m:r>
                      <a:rPr lang="en-US" i="1">
                        <a:solidFill>
                          <a:srgbClr val="C00000"/>
                        </a:solidFill>
                        <a:latin typeface="Cambria Math" panose="02040503050406030204" pitchFamily="18" charset="0"/>
                      </a:rPr>
                      <m:t>𝐴</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𝑅</m:t>
                        </m:r>
                      </m:e>
                      <m:sup>
                        <m:r>
                          <a:rPr lang="en-US" i="1">
                            <a:solidFill>
                              <a:srgbClr val="C00000"/>
                            </a:solidFill>
                            <a:latin typeface="Cambria Math" panose="02040503050406030204" pitchFamily="18" charset="0"/>
                          </a:rPr>
                          <m:t>𝑊</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𝑛</m:t>
                        </m:r>
                      </m:sup>
                    </m:sSup>
                    <m:r>
                      <a:rPr lang="en-US" i="1">
                        <a:latin typeface="Cambria Math" panose="02040503050406030204" pitchFamily="18" charset="0"/>
                      </a:rPr>
                      <m:t>,</m:t>
                    </m:r>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𝑅</m:t>
                        </m:r>
                      </m:e>
                      <m:sup>
                        <m:r>
                          <a:rPr lang="en-US" i="1">
                            <a:solidFill>
                              <a:srgbClr val="C00000"/>
                            </a:solidFill>
                            <a:latin typeface="Cambria Math" panose="02040503050406030204" pitchFamily="18" charset="0"/>
                          </a:rPr>
                          <m:t>𝑊</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𝑚</m:t>
                        </m:r>
                      </m:sup>
                    </m:sSup>
                    <m:r>
                      <a:rPr lang="en-US" i="1">
                        <a:latin typeface="Cambria Math" panose="02040503050406030204" pitchFamily="18" charset="0"/>
                      </a:rPr>
                      <m:t>,</m:t>
                    </m:r>
                    <m:r>
                      <a:rPr lang="en-US" i="1">
                        <a:solidFill>
                          <a:srgbClr val="C00000"/>
                        </a:solidFill>
                        <a:latin typeface="Cambria Math" panose="02040503050406030204" pitchFamily="18" charset="0"/>
                      </a:rPr>
                      <m:t>𝑊</m:t>
                    </m:r>
                    <m:r>
                      <a:rPr lang="en-US">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𝑚</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𝑛</m:t>
                    </m:r>
                  </m:oMath>
                </a14:m>
                <a:endParaRPr lang="en-US" dirty="0"/>
              </a:p>
              <a:p>
                <a:pPr marL="457200" indent="-457200">
                  <a:buFont typeface="Wingdings" panose="05000000000000000000" pitchFamily="2" charset="2"/>
                  <a:buChar char="v"/>
                </a:pPr>
                <a:r>
                  <a:rPr lang="en-US" dirty="0"/>
                  <a:t>Output </a:t>
                </a:r>
                <a14:m>
                  <m:oMath xmlns:m="http://schemas.openxmlformats.org/officeDocument/2006/math">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𝐴</m:t>
                        </m:r>
                      </m:e>
                      <m:sup>
                        <m:r>
                          <a:rPr lang="en-US" i="1">
                            <a:solidFill>
                              <a:srgbClr val="C00000"/>
                            </a:solidFill>
                            <a:latin typeface="Cambria Math" panose="02040503050406030204" pitchFamily="18" charset="0"/>
                          </a:rPr>
                          <m:t>𝑇</m:t>
                        </m:r>
                      </m:sup>
                    </m:sSup>
                    <m:r>
                      <a:rPr lang="en-US" i="1">
                        <a:solidFill>
                          <a:srgbClr val="C00000"/>
                        </a:solidFill>
                        <a:latin typeface="Cambria Math" panose="02040503050406030204" pitchFamily="18" charset="0"/>
                      </a:rPr>
                      <m:t>𝐵</m:t>
                    </m:r>
                  </m:oMath>
                </a14:m>
                <a:endParaRPr lang="en-US" dirty="0"/>
              </a:p>
              <a:p>
                <a:pPr marL="457200" indent="-457200">
                  <a:buFont typeface="Wingdings" panose="05000000000000000000" pitchFamily="2" charset="2"/>
                  <a:buChar char="v"/>
                </a:pPr>
                <a:endParaRPr lang="en-US" dirty="0"/>
              </a:p>
              <a:p>
                <a:pPr marL="457200" indent="-457200">
                  <a:buFont typeface="Wingdings" panose="05000000000000000000" pitchFamily="2" charset="2"/>
                  <a:buChar char="v"/>
                </a:pPr>
                <a:r>
                  <a:rPr lang="en-US" dirty="0"/>
                  <a:t>Can we find </a:t>
                </a:r>
                <a14:m>
                  <m:oMath xmlns:m="http://schemas.openxmlformats.org/officeDocument/2006/math">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𝑅</m:t>
                        </m:r>
                      </m:e>
                      <m:sup>
                        <m:r>
                          <a:rPr lang="en-US" i="1">
                            <a:solidFill>
                              <a:srgbClr val="C00000"/>
                            </a:solidFill>
                            <a:latin typeface="Cambria Math" panose="02040503050406030204" pitchFamily="18" charset="0"/>
                          </a:rPr>
                          <m:t>𝑑</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𝑛</m:t>
                        </m:r>
                      </m:sup>
                    </m:sSup>
                    <m:r>
                      <a:rPr lang="en-US" i="1">
                        <a:latin typeface="Cambria Math" panose="02040503050406030204" pitchFamily="18" charset="0"/>
                      </a:rPr>
                      <m:t>,</m:t>
                    </m:r>
                    <m:r>
                      <a:rPr lang="en-US" i="1">
                        <a:solidFill>
                          <a:srgbClr val="C00000"/>
                        </a:solidFill>
                        <a:latin typeface="Cambria Math" panose="02040503050406030204" pitchFamily="18" charset="0"/>
                      </a:rPr>
                      <m:t>𝐷</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𝑅</m:t>
                        </m:r>
                      </m:e>
                      <m:sup>
                        <m:r>
                          <a:rPr lang="en-US" i="1">
                            <a:solidFill>
                              <a:srgbClr val="C00000"/>
                            </a:solidFill>
                            <a:latin typeface="Cambria Math" panose="02040503050406030204" pitchFamily="18" charset="0"/>
                          </a:rPr>
                          <m:t>𝑑</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𝑚</m:t>
                        </m:r>
                      </m:sup>
                    </m:sSup>
                    <m:r>
                      <a:rPr lang="en-US" i="1">
                        <a:latin typeface="Cambria Math" panose="02040503050406030204" pitchFamily="18" charset="0"/>
                      </a:rPr>
                      <m:t>,</m:t>
                    </m:r>
                    <m:r>
                      <a:rPr lang="en-US" i="1">
                        <a:solidFill>
                          <a:srgbClr val="C00000"/>
                        </a:solidFill>
                        <a:latin typeface="Cambria Math" panose="02040503050406030204" pitchFamily="18" charset="0"/>
                      </a:rPr>
                      <m:t>𝑑</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𝑊</m:t>
                    </m:r>
                  </m:oMath>
                </a14:m>
                <a:r>
                  <a:rPr lang="en-US" dirty="0"/>
                  <a:t> such that </a:t>
                </a:r>
                <a14:m>
                  <m:oMath xmlns:m="http://schemas.openxmlformats.org/officeDocument/2006/math">
                    <m:sSup>
                      <m:sSupPr>
                        <m:ctrlPr>
                          <a:rPr lang="en-US" i="1">
                            <a:solidFill>
                              <a:srgbClr val="C00000"/>
                            </a:solidFill>
                            <a:latin typeface="Cambria Math" panose="02040503050406030204" pitchFamily="18" charset="0"/>
                          </a:rPr>
                        </m:ctrlPr>
                      </m:sSup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𝐶</m:t>
                            </m:r>
                          </m:e>
                          <m:sup>
                            <m:r>
                              <a:rPr lang="en-US" b="0" i="1" smtClean="0">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𝐷</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𝐴</m:t>
                        </m:r>
                      </m:e>
                      <m:sup>
                        <m:r>
                          <a:rPr lang="en-US" b="0" i="1" smtClean="0">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𝐵</m:t>
                    </m:r>
                  </m:oMath>
                </a14:m>
                <a:r>
                  <a:rPr lang="en-US" dirty="0"/>
                  <a:t>?</a:t>
                </a:r>
              </a:p>
              <a:p>
                <a:pPr marL="457200" indent="-457200">
                  <a:buFont typeface="Wingdings" panose="05000000000000000000" pitchFamily="2" charset="2"/>
                  <a:buChar char="v"/>
                </a:pPr>
                <a:r>
                  <a:rPr lang="en-US" dirty="0"/>
                  <a:t>What does </a:t>
                </a:r>
                <a14:m>
                  <m:oMath xmlns:m="http://schemas.openxmlformats.org/officeDocument/2006/math">
                    <m:r>
                      <a:rPr lang="en-US" i="1">
                        <a:solidFill>
                          <a:srgbClr val="C00000"/>
                        </a:solidFill>
                        <a:latin typeface="Cambria Math" panose="02040503050406030204" pitchFamily="18" charset="0"/>
                      </a:rPr>
                      <m:t>≈</m:t>
                    </m:r>
                  </m:oMath>
                </a14:m>
                <a:r>
                  <a:rPr lang="en-US" dirty="0"/>
                  <a:t> mean?</a:t>
                </a:r>
              </a:p>
              <a:p>
                <a:pPr marL="457200" indent="-457200">
                  <a:buFont typeface="Wingdings" panose="05000000000000000000" pitchFamily="2" charset="2"/>
                  <a:buChar char="v"/>
                </a:pPr>
                <a:endParaRPr lang="en-US"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2"/>
                <a:stretch>
                  <a:fillRect l="-1043" b="-140"/>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ADE29DC0-5F55-4C0F-9250-42464CEC0C31}"/>
              </a:ext>
            </a:extLst>
          </p:cNvPr>
          <p:cNvSpPr/>
          <p:nvPr/>
        </p:nvSpPr>
        <p:spPr>
          <a:xfrm>
            <a:off x="4842217" y="1825625"/>
            <a:ext cx="5700815" cy="584775"/>
          </a:xfrm>
          <a:prstGeom prst="rect">
            <a:avLst/>
          </a:prstGeom>
        </p:spPr>
        <p:txBody>
          <a:bodyPr wrap="square">
            <a:spAutoFit/>
          </a:bodyPr>
          <a:lstStyle/>
          <a:p>
            <a:pPr marL="457200" indent="-457200">
              <a:buFont typeface="Wingdings" panose="05000000000000000000" pitchFamily="2" charset="2"/>
              <a:buChar char="v"/>
            </a:pPr>
            <a:endParaRPr lang="en-US" sz="3200" dirty="0"/>
          </a:p>
        </p:txBody>
      </p:sp>
    </p:spTree>
    <p:extLst>
      <p:ext uri="{BB962C8B-B14F-4D97-AF65-F5344CB8AC3E}">
        <p14:creationId xmlns:p14="http://schemas.microsoft.com/office/powerpoint/2010/main" val="22815478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Approximate Matrix Multiplication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marL="457200" indent="-457200">
                  <a:buFont typeface="Wingdings" panose="05000000000000000000" pitchFamily="2" charset="2"/>
                  <a:buChar char="v"/>
                </a:pPr>
                <a:r>
                  <a:rPr lang="en-US" dirty="0"/>
                  <a:t>Given </a:t>
                </a:r>
                <a14:m>
                  <m:oMath xmlns:m="http://schemas.openxmlformats.org/officeDocument/2006/math">
                    <m:r>
                      <a:rPr lang="en-US" i="1">
                        <a:solidFill>
                          <a:srgbClr val="C00000"/>
                        </a:solidFill>
                        <a:latin typeface="Cambria Math" panose="02040503050406030204" pitchFamily="18" charset="0"/>
                      </a:rPr>
                      <m:t>𝜖</m:t>
                    </m:r>
                    <m:r>
                      <a:rPr lang="en-US" i="1">
                        <a:solidFill>
                          <a:srgbClr val="C00000"/>
                        </a:solidFill>
                        <a:latin typeface="Cambria Math" panose="02040503050406030204" pitchFamily="18" charset="0"/>
                      </a:rPr>
                      <m:t>&gt;0</m:t>
                    </m:r>
                  </m:oMath>
                </a14:m>
                <a:r>
                  <a:rPr lang="en-US" dirty="0"/>
                  <a:t>, find </a:t>
                </a:r>
                <a14:m>
                  <m:oMath xmlns:m="http://schemas.openxmlformats.org/officeDocument/2006/math">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𝑅</m:t>
                        </m:r>
                      </m:e>
                      <m:sup>
                        <m:r>
                          <a:rPr lang="en-US" i="1">
                            <a:solidFill>
                              <a:srgbClr val="C00000"/>
                            </a:solidFill>
                            <a:latin typeface="Cambria Math" panose="02040503050406030204" pitchFamily="18" charset="0"/>
                          </a:rPr>
                          <m:t>𝑑</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𝑛</m:t>
                        </m:r>
                      </m:sup>
                    </m:sSup>
                    <m:r>
                      <a:rPr lang="en-US" i="1">
                        <a:latin typeface="Cambria Math" panose="02040503050406030204" pitchFamily="18" charset="0"/>
                      </a:rPr>
                      <m:t>,</m:t>
                    </m:r>
                    <m:r>
                      <a:rPr lang="en-US" i="1">
                        <a:solidFill>
                          <a:srgbClr val="C00000"/>
                        </a:solidFill>
                        <a:latin typeface="Cambria Math" panose="02040503050406030204" pitchFamily="18" charset="0"/>
                      </a:rPr>
                      <m:t>𝐷</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𝑅</m:t>
                        </m:r>
                      </m:e>
                      <m:sup>
                        <m:r>
                          <a:rPr lang="en-US" i="1">
                            <a:solidFill>
                              <a:srgbClr val="C00000"/>
                            </a:solidFill>
                            <a:latin typeface="Cambria Math" panose="02040503050406030204" pitchFamily="18" charset="0"/>
                          </a:rPr>
                          <m:t>𝑑</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𝑚</m:t>
                        </m:r>
                      </m:sup>
                    </m:sSup>
                  </m:oMath>
                </a14:m>
                <a:r>
                  <a:rPr lang="en-US" dirty="0"/>
                  <a:t> such that</a:t>
                </a:r>
              </a:p>
              <a:p>
                <a:pPr marL="457200" indent="-457200">
                  <a:buFont typeface="Wingdings" panose="05000000000000000000" pitchFamily="2" charset="2"/>
                  <a:buChar char="v"/>
                </a:pPr>
                <a:endParaRPr lang="en-US" dirty="0"/>
              </a:p>
              <a:p>
                <a:pPr marL="457200" indent="-457200">
                  <a:buFont typeface="Wingdings" panose="05000000000000000000" pitchFamily="2" charset="2"/>
                  <a:buChar char="v"/>
                </a:pPr>
                <a:endParaRPr lang="en-US" dirty="0"/>
              </a:p>
              <a:p>
                <a:pPr marL="457200" indent="-457200">
                  <a:buClr>
                    <a:schemeClr val="tx1"/>
                  </a:buClr>
                  <a:buFont typeface="Wingdings" panose="05000000000000000000" pitchFamily="2" charset="2"/>
                  <a:buChar char="v"/>
                </a:pPr>
                <a:r>
                  <a:rPr lang="en-US" dirty="0">
                    <a:solidFill>
                      <a:srgbClr val="00B050"/>
                    </a:solidFill>
                  </a:rPr>
                  <a:t>Information Retrieval</a:t>
                </a:r>
                <a:r>
                  <a:rPr lang="en-US" dirty="0"/>
                  <a:t>: </a:t>
                </a:r>
                <a14:m>
                  <m:oMath xmlns:m="http://schemas.openxmlformats.org/officeDocument/2006/math">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𝑅</m:t>
                        </m:r>
                      </m:e>
                      <m:sup>
                        <m:r>
                          <a:rPr lang="en-US" b="0" i="1" smtClean="0">
                            <a:solidFill>
                              <a:srgbClr val="C00000"/>
                            </a:solidFill>
                            <a:latin typeface="Cambria Math" panose="02040503050406030204" pitchFamily="18" charset="0"/>
                          </a:rPr>
                          <m:t>𝑊</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sup>
                    </m:sSup>
                  </m:oMath>
                </a14:m>
                <a:r>
                  <a:rPr lang="en-US" dirty="0"/>
                  <a:t> rows represent documents, columns represent occurrence of each word</a:t>
                </a:r>
              </a:p>
              <a:p>
                <a:pPr marL="457200" indent="-457200">
                  <a:buFont typeface="Wingdings" panose="05000000000000000000" pitchFamily="2" charset="2"/>
                  <a:buChar char="v"/>
                </a:pPr>
                <a:r>
                  <a:rPr lang="en-US" dirty="0"/>
                  <a:t>High entries of </a:t>
                </a:r>
                <a14:m>
                  <m:oMath xmlns:m="http://schemas.openxmlformats.org/officeDocument/2006/math">
                    <m:r>
                      <a:rPr lang="en-US" i="1">
                        <a:solidFill>
                          <a:srgbClr val="C00000"/>
                        </a:solidFill>
                        <a:latin typeface="Cambria Math" panose="02040503050406030204" pitchFamily="18" charset="0"/>
                      </a:rPr>
                      <m:t>𝐴</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𝐴</m:t>
                        </m:r>
                      </m:e>
                      <m:sup>
                        <m:r>
                          <a:rPr lang="en-US" b="0" i="1" smtClean="0">
                            <a:solidFill>
                              <a:srgbClr val="C00000"/>
                            </a:solidFill>
                            <a:latin typeface="Cambria Math" panose="02040503050406030204" pitchFamily="18" charset="0"/>
                          </a:rPr>
                          <m:t>⊤</m:t>
                        </m:r>
                      </m:sup>
                    </m:sSup>
                  </m:oMath>
                </a14:m>
                <a:r>
                  <a:rPr lang="en-US" dirty="0"/>
                  <a:t> correspond to “similar” documents</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2"/>
                <a:stretch>
                  <a:fillRect l="-1043" t="-21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FAE82DA-962F-4CF8-97BE-C1A93067AA04}"/>
                  </a:ext>
                </a:extLst>
              </p:cNvPr>
              <p:cNvSpPr/>
              <p:nvPr/>
            </p:nvSpPr>
            <p:spPr>
              <a:xfrm>
                <a:off x="3005308" y="2520194"/>
                <a:ext cx="597818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m:t>
                          </m:r>
                          <m:sSup>
                            <m:sSupPr>
                              <m:ctrlPr>
                                <a:rPr lang="en-US" sz="2800" i="1">
                                  <a:solidFill>
                                    <a:srgbClr val="C00000"/>
                                  </a:solidFill>
                                  <a:latin typeface="Cambria Math" panose="02040503050406030204" pitchFamily="18" charset="0"/>
                                </a:rPr>
                              </m:ctrlPr>
                            </m:sSupPr>
                            <m:e>
                              <m:r>
                                <a:rPr lang="en-US" sz="2800" i="1">
                                  <a:solidFill>
                                    <a:srgbClr val="C00000"/>
                                  </a:solidFill>
                                  <a:latin typeface="Cambria Math" panose="02040503050406030204" pitchFamily="18" charset="0"/>
                                </a:rPr>
                                <m:t>𝐴</m:t>
                              </m:r>
                            </m:e>
                            <m:sup>
                              <m:r>
                                <a:rPr lang="en-US" sz="2800" i="1">
                                  <a:solidFill>
                                    <a:srgbClr val="C00000"/>
                                  </a:solidFill>
                                  <a:latin typeface="Cambria Math" panose="02040503050406030204" pitchFamily="18" charset="0"/>
                                </a:rPr>
                                <m:t>⊤</m:t>
                              </m:r>
                            </m:sup>
                          </m:sSup>
                          <m:r>
                            <a:rPr lang="en-US" sz="2800" b="0" i="1" smtClean="0">
                              <a:solidFill>
                                <a:srgbClr val="C00000"/>
                              </a:solidFill>
                              <a:latin typeface="Cambria Math" panose="02040503050406030204" pitchFamily="18" charset="0"/>
                            </a:rPr>
                            <m:t>𝐵</m:t>
                          </m:r>
                          <m:r>
                            <a:rPr lang="en-US" sz="2800" i="1">
                              <a:solidFill>
                                <a:srgbClr val="C00000"/>
                              </a:solidFill>
                              <a:latin typeface="Cambria Math" panose="02040503050406030204" pitchFamily="18" charset="0"/>
                            </a:rPr>
                            <m:t>−</m:t>
                          </m:r>
                          <m:sSup>
                            <m:sSupPr>
                              <m:ctrlPr>
                                <a:rPr lang="en-US" sz="2800" i="1">
                                  <a:solidFill>
                                    <a:srgbClr val="C00000"/>
                                  </a:solidFill>
                                  <a:latin typeface="Cambria Math" panose="02040503050406030204" pitchFamily="18" charset="0"/>
                                </a:rPr>
                              </m:ctrlPr>
                            </m:sSupPr>
                            <m:e>
                              <m:r>
                                <a:rPr lang="en-US" sz="2800" b="0" i="1" smtClean="0">
                                  <a:solidFill>
                                    <a:srgbClr val="C00000"/>
                                  </a:solidFill>
                                  <a:latin typeface="Cambria Math" panose="02040503050406030204" pitchFamily="18" charset="0"/>
                                </a:rPr>
                                <m:t>𝐶</m:t>
                              </m:r>
                            </m:e>
                            <m:sup>
                              <m:r>
                                <a:rPr lang="en-US" sz="2800" i="1">
                                  <a:solidFill>
                                    <a:srgbClr val="C00000"/>
                                  </a:solidFill>
                                  <a:latin typeface="Cambria Math" panose="02040503050406030204" pitchFamily="18" charset="0"/>
                                </a:rPr>
                                <m:t>⊤</m:t>
                              </m:r>
                            </m:sup>
                          </m:sSup>
                          <m:r>
                            <a:rPr lang="en-US" sz="2800" b="0" i="1" smtClean="0">
                              <a:solidFill>
                                <a:srgbClr val="C00000"/>
                              </a:solidFill>
                              <a:latin typeface="Cambria Math" panose="02040503050406030204" pitchFamily="18" charset="0"/>
                            </a:rPr>
                            <m:t>𝐷</m:t>
                          </m:r>
                          <m:r>
                            <a:rPr lang="en-US" sz="2800" b="0" i="1" smtClean="0">
                              <a:solidFill>
                                <a:srgbClr val="C00000"/>
                              </a:solidFill>
                              <a:latin typeface="Cambria Math" panose="02040503050406030204" pitchFamily="18" charset="0"/>
                            </a:rPr>
                            <m:t>‖</m:t>
                          </m:r>
                        </m:e>
                        <m:sub>
                          <m:r>
                            <a:rPr lang="en-US" sz="2800" i="1">
                              <a:solidFill>
                                <a:srgbClr val="C00000"/>
                              </a:solidFill>
                              <a:latin typeface="Cambria Math" panose="02040503050406030204" pitchFamily="18" charset="0"/>
                            </a:rPr>
                            <m:t>𝐹</m:t>
                          </m:r>
                        </m:sub>
                      </m:sSub>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𝜖</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m:t>
                          </m:r>
                          <m:sSup>
                            <m:sSupPr>
                              <m:ctrlPr>
                                <a:rPr lang="en-US" sz="2800" i="1">
                                  <a:solidFill>
                                    <a:srgbClr val="C00000"/>
                                  </a:solidFill>
                                  <a:latin typeface="Cambria Math" panose="02040503050406030204" pitchFamily="18" charset="0"/>
                                </a:rPr>
                              </m:ctrlPr>
                            </m:sSupPr>
                            <m:e>
                              <m:r>
                                <a:rPr lang="en-US" sz="2800" i="1">
                                  <a:solidFill>
                                    <a:srgbClr val="C00000"/>
                                  </a:solidFill>
                                  <a:latin typeface="Cambria Math" panose="02040503050406030204" pitchFamily="18" charset="0"/>
                                </a:rPr>
                                <m:t>𝐴</m:t>
                              </m:r>
                            </m:e>
                            <m:sup>
                              <m:r>
                                <a:rPr lang="en-US" sz="2800" i="1">
                                  <a:solidFill>
                                    <a:srgbClr val="C00000"/>
                                  </a:solidFill>
                                  <a:latin typeface="Cambria Math" panose="02040503050406030204" pitchFamily="18" charset="0"/>
                                </a:rPr>
                                <m:t>⊤</m:t>
                              </m:r>
                            </m:sup>
                          </m:sSup>
                          <m:r>
                            <a:rPr lang="en-US" sz="2800" i="1">
                              <a:solidFill>
                                <a:srgbClr val="C00000"/>
                              </a:solidFill>
                              <a:latin typeface="Cambria Math" panose="02040503050406030204" pitchFamily="18" charset="0"/>
                            </a:rPr>
                            <m:t>𝐵</m:t>
                          </m:r>
                          <m:r>
                            <a:rPr lang="en-US" sz="2800" b="0" i="1" smtClean="0">
                              <a:solidFill>
                                <a:srgbClr val="C00000"/>
                              </a:solidFill>
                              <a:latin typeface="Cambria Math" panose="02040503050406030204" pitchFamily="18" charset="0"/>
                            </a:rPr>
                            <m:t>‖</m:t>
                          </m:r>
                        </m:e>
                        <m:sub>
                          <m:r>
                            <a:rPr lang="en-US" sz="2800" b="0" i="1" smtClean="0">
                              <a:solidFill>
                                <a:srgbClr val="C00000"/>
                              </a:solidFill>
                              <a:latin typeface="Cambria Math" panose="02040503050406030204" pitchFamily="18" charset="0"/>
                            </a:rPr>
                            <m:t>𝐹</m:t>
                          </m:r>
                        </m:sub>
                      </m:sSub>
                    </m:oMath>
                  </m:oMathPara>
                </a14:m>
                <a:endParaRPr lang="en-US" sz="2800" dirty="0"/>
              </a:p>
            </p:txBody>
          </p:sp>
        </mc:Choice>
        <mc:Fallback xmlns="">
          <p:sp>
            <p:nvSpPr>
              <p:cNvPr id="7" name="Rectangle 6">
                <a:extLst>
                  <a:ext uri="{FF2B5EF4-FFF2-40B4-BE49-F238E27FC236}">
                    <a16:creationId xmlns:a16="http://schemas.microsoft.com/office/drawing/2014/main" id="{3FAE82DA-962F-4CF8-97BE-C1A93067AA04}"/>
                  </a:ext>
                </a:extLst>
              </p:cNvPr>
              <p:cNvSpPr>
                <a:spLocks noRot="1" noChangeAspect="1" noMove="1" noResize="1" noEditPoints="1" noAdjustHandles="1" noChangeArrowheads="1" noChangeShapeType="1" noTextEdit="1"/>
              </p:cNvSpPr>
              <p:nvPr/>
            </p:nvSpPr>
            <p:spPr>
              <a:xfrm>
                <a:off x="3005308" y="2520194"/>
                <a:ext cx="5978184" cy="523220"/>
              </a:xfrm>
              <a:prstGeom prst="rect">
                <a:avLst/>
              </a:prstGeom>
              <a:blipFill>
                <a:blip r:embed="rId3"/>
                <a:stretch>
                  <a:fillRect/>
                </a:stretch>
              </a:blipFill>
            </p:spPr>
            <p:txBody>
              <a:bodyPr/>
              <a:lstStyle/>
              <a:p>
                <a:r>
                  <a:rPr lang="en-US">
                    <a:noFill/>
                  </a:rPr>
                  <a:t> </a:t>
                </a:r>
              </a:p>
            </p:txBody>
          </p:sp>
        </mc:Fallback>
      </mc:AlternateContent>
      <p:pic>
        <p:nvPicPr>
          <p:cNvPr id="1026" name="Picture 2" descr="Image result for clipart document">
            <a:extLst>
              <a:ext uri="{FF2B5EF4-FFF2-40B4-BE49-F238E27FC236}">
                <a16:creationId xmlns:a16="http://schemas.microsoft.com/office/drawing/2014/main" id="{3F6A7954-7E8A-477A-A09B-45D783377B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2701" y="4339900"/>
            <a:ext cx="1780662" cy="1837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8350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Approximate Matrix Multiplication (Offline) </a:t>
            </a:r>
            <a:r>
              <a:rPr lang="en-US" dirty="0">
                <a:solidFill>
                  <a:srgbClr val="00B0F0"/>
                </a:solidFill>
              </a:rPr>
              <a:t>[DK01]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lnSpcReduction="10000"/>
              </a:bodyPr>
              <a:lstStyle/>
              <a:p>
                <a:pPr marL="457200" indent="-457200">
                  <a:buFont typeface="Wingdings" panose="05000000000000000000" pitchFamily="2" charset="2"/>
                  <a:buChar char="v"/>
                </a:pPr>
                <a:r>
                  <a:rPr lang="en-US" dirty="0"/>
                  <a:t>Given </a:t>
                </a:r>
                <a14:m>
                  <m:oMath xmlns:m="http://schemas.openxmlformats.org/officeDocument/2006/math">
                    <m:r>
                      <a:rPr lang="en-US" i="1">
                        <a:solidFill>
                          <a:srgbClr val="C00000"/>
                        </a:solidFill>
                        <a:latin typeface="Cambria Math" panose="02040503050406030204" pitchFamily="18" charset="0"/>
                      </a:rPr>
                      <m:t>𝜖</m:t>
                    </m:r>
                    <m:r>
                      <a:rPr lang="en-US" i="1">
                        <a:solidFill>
                          <a:srgbClr val="C00000"/>
                        </a:solidFill>
                        <a:latin typeface="Cambria Math" panose="02040503050406030204" pitchFamily="18" charset="0"/>
                      </a:rPr>
                      <m:t>&gt;0</m:t>
                    </m:r>
                  </m:oMath>
                </a14:m>
                <a:r>
                  <a:rPr lang="en-US" dirty="0"/>
                  <a:t> and </a:t>
                </a:r>
                <a14:m>
                  <m:oMath xmlns:m="http://schemas.openxmlformats.org/officeDocument/2006/math">
                    <m:r>
                      <a:rPr lang="en-US" i="1" smtClean="0">
                        <a:solidFill>
                          <a:srgbClr val="C00000"/>
                        </a:solidFill>
                        <a:latin typeface="Cambria Math" panose="02040503050406030204" pitchFamily="18" charset="0"/>
                      </a:rPr>
                      <m:t>𝐴</m:t>
                    </m:r>
                    <m:r>
                      <a:rPr lang="en-US" i="1" smtClean="0">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𝑅</m:t>
                        </m:r>
                      </m:e>
                      <m:sup>
                        <m:r>
                          <a:rPr lang="en-US" i="1">
                            <a:solidFill>
                              <a:srgbClr val="C00000"/>
                            </a:solidFill>
                            <a:latin typeface="Cambria Math" panose="02040503050406030204" pitchFamily="18" charset="0"/>
                          </a:rPr>
                          <m:t>𝑊</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𝑛</m:t>
                        </m:r>
                      </m:sup>
                    </m:sSup>
                    <m:r>
                      <a:rPr lang="en-US" i="1">
                        <a:latin typeface="Cambria Math" panose="02040503050406030204" pitchFamily="18" charset="0"/>
                      </a:rPr>
                      <m:t>,</m:t>
                    </m:r>
                    <m:r>
                      <a:rPr lang="en-US" i="1">
                        <a:solidFill>
                          <a:srgbClr val="C00000"/>
                        </a:solidFill>
                        <a:latin typeface="Cambria Math" panose="02040503050406030204" pitchFamily="18" charset="0"/>
                      </a:rPr>
                      <m:t>𝑊</m:t>
                    </m:r>
                    <m:r>
                      <a:rPr lang="en-US">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𝑛</m:t>
                    </m:r>
                  </m:oMath>
                </a14:m>
                <a:r>
                  <a:rPr lang="en-US" dirty="0"/>
                  <a:t>, find </a:t>
                </a:r>
                <a14:m>
                  <m:oMath xmlns:m="http://schemas.openxmlformats.org/officeDocument/2006/math">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𝑅</m:t>
                        </m:r>
                      </m:e>
                      <m:sup>
                        <m:r>
                          <a:rPr lang="en-US" i="1">
                            <a:solidFill>
                              <a:srgbClr val="C00000"/>
                            </a:solidFill>
                            <a:latin typeface="Cambria Math" panose="02040503050406030204" pitchFamily="18" charset="0"/>
                          </a:rPr>
                          <m:t>𝑑</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𝑛</m:t>
                        </m:r>
                      </m:sup>
                    </m:sSup>
                  </m:oMath>
                </a14:m>
                <a:r>
                  <a:rPr lang="en-US" dirty="0"/>
                  <a:t> such that</a:t>
                </a:r>
              </a:p>
              <a:p>
                <a:pPr marL="457200" indent="-457200">
                  <a:buFont typeface="Wingdings" panose="05000000000000000000" pitchFamily="2" charset="2"/>
                  <a:buChar char="v"/>
                </a:pPr>
                <a:endParaRPr lang="en-US" dirty="0"/>
              </a:p>
              <a:p>
                <a:pPr marL="457200" indent="-457200">
                  <a:buFont typeface="Wingdings" panose="05000000000000000000" pitchFamily="2" charset="2"/>
                  <a:buChar char="v"/>
                </a:pPr>
                <a:endParaRPr lang="en-US" dirty="0"/>
              </a:p>
              <a:p>
                <a:pPr marL="457200" indent="-457200">
                  <a:buClr>
                    <a:schemeClr val="tx1"/>
                  </a:buClr>
                  <a:buFont typeface="Wingdings" panose="05000000000000000000" pitchFamily="2" charset="2"/>
                  <a:buChar char="v"/>
                </a:pPr>
                <a:r>
                  <a:rPr lang="en-US" dirty="0">
                    <a:solidFill>
                      <a:srgbClr val="00B050"/>
                    </a:solidFill>
                  </a:rPr>
                  <a:t>Intuition</a:t>
                </a:r>
                <a:r>
                  <a:rPr lang="en-US" dirty="0"/>
                  <a:t>: Large entries in </a:t>
                </a:r>
                <a14:m>
                  <m:oMath xmlns:m="http://schemas.openxmlformats.org/officeDocument/2006/math">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𝐴</m:t>
                        </m:r>
                      </m:e>
                      <m:sup>
                        <m:r>
                          <a:rPr lang="en-US" b="0" i="1" smtClean="0">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𝐴</m:t>
                    </m:r>
                  </m:oMath>
                </a14:m>
                <a:r>
                  <a:rPr lang="en-US" dirty="0"/>
                  <a:t> come from large entries in </a:t>
                </a:r>
                <a14:m>
                  <m:oMath xmlns:m="http://schemas.openxmlformats.org/officeDocument/2006/math">
                    <m:r>
                      <a:rPr lang="en-US" i="1">
                        <a:solidFill>
                          <a:srgbClr val="C00000"/>
                        </a:solidFill>
                        <a:latin typeface="Cambria Math" panose="02040503050406030204" pitchFamily="18" charset="0"/>
                      </a:rPr>
                      <m:t>𝐴</m:t>
                    </m:r>
                  </m:oMath>
                </a14:m>
                <a:endParaRPr lang="en-US" dirty="0"/>
              </a:p>
              <a:p>
                <a:pPr marL="457200" indent="-457200">
                  <a:buFont typeface="Wingdings" panose="05000000000000000000" pitchFamily="2" charset="2"/>
                  <a:buChar char="v"/>
                </a:pPr>
                <a:r>
                  <a:rPr lang="en-US" dirty="0"/>
                  <a:t>Importance sampling: Sample row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𝑘</m:t>
                        </m:r>
                      </m:sub>
                    </m:sSub>
                  </m:oMath>
                </a14:m>
                <a:r>
                  <a:rPr lang="en-US" dirty="0"/>
                  <a:t> of </a:t>
                </a:r>
                <a14:m>
                  <m:oMath xmlns:m="http://schemas.openxmlformats.org/officeDocument/2006/math">
                    <m:r>
                      <a:rPr lang="en-US" i="1" smtClean="0">
                        <a:solidFill>
                          <a:srgbClr val="C00000"/>
                        </a:solidFill>
                        <a:latin typeface="Cambria Math" panose="02040503050406030204" pitchFamily="18" charset="0"/>
                      </a:rPr>
                      <m:t>𝐴</m:t>
                    </m:r>
                  </m:oMath>
                </a14:m>
                <a:r>
                  <a:rPr lang="en-US" dirty="0"/>
                  <a:t> proportional to its squared row norm</a:t>
                </a:r>
              </a:p>
              <a:p>
                <a:pPr marL="457200" indent="-457200">
                  <a:buFont typeface="Wingdings" panose="05000000000000000000" pitchFamily="2" charset="2"/>
                  <a:buChar char="v"/>
                </a:pPr>
                <a:r>
                  <a:rPr lang="en-US" dirty="0"/>
                  <a:t>Sample row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𝑘</m:t>
                        </m:r>
                      </m:sub>
                    </m:sSub>
                  </m:oMath>
                </a14:m>
                <a:r>
                  <a:rPr lang="en-US" dirty="0"/>
                  <a:t> of </a:t>
                </a:r>
                <a14:m>
                  <m:oMath xmlns:m="http://schemas.openxmlformats.org/officeDocument/2006/math">
                    <m:r>
                      <a:rPr lang="en-US" i="1" smtClean="0">
                        <a:solidFill>
                          <a:srgbClr val="C00000"/>
                        </a:solidFill>
                        <a:latin typeface="Cambria Math" panose="02040503050406030204" pitchFamily="18" charset="0"/>
                      </a:rPr>
                      <m:t>𝐴</m:t>
                    </m:r>
                    <m:r>
                      <a:rPr lang="en-US" i="1" smtClean="0">
                        <a:solidFill>
                          <a:srgbClr val="C00000"/>
                        </a:solidFill>
                        <a:latin typeface="Cambria Math" panose="02040503050406030204" pitchFamily="18" charset="0"/>
                      </a:rPr>
                      <m:t> </m:t>
                    </m:r>
                  </m:oMath>
                </a14:m>
                <a:r>
                  <a:rPr lang="en-US" dirty="0"/>
                  <a:t>with probability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𝑝</m:t>
                        </m:r>
                      </m:e>
                      <m:sub>
                        <m:r>
                          <a:rPr lang="en-US" b="0" i="1" smtClean="0">
                            <a:solidFill>
                              <a:srgbClr val="C00000"/>
                            </a:solidFill>
                            <a:latin typeface="Cambria Math" panose="02040503050406030204" pitchFamily="18" charset="0"/>
                          </a:rPr>
                          <m:t>𝑘</m:t>
                        </m:r>
                      </m:sub>
                    </m:sSub>
                    <m:r>
                      <a:rPr lang="en-US" b="0" i="1" smtClean="0">
                        <a:solidFill>
                          <a:srgbClr val="C00000"/>
                        </a:solidFill>
                        <a:latin typeface="Cambria Math" panose="02040503050406030204" pitchFamily="18" charset="0"/>
                      </a:rPr>
                      <m:t>∝</m:t>
                    </m:r>
                    <m:f>
                      <m:fPr>
                        <m:ctrlPr>
                          <a:rPr lang="en-US" b="0" i="1" smtClean="0">
                            <a:solidFill>
                              <a:srgbClr val="C00000"/>
                            </a:solidFill>
                            <a:latin typeface="Cambria Math" panose="02040503050406030204" pitchFamily="18" charset="0"/>
                          </a:rPr>
                        </m:ctrlPr>
                      </m:fPr>
                      <m:num>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𝑘</m:t>
                            </m:r>
                          </m:sub>
                        </m:sSub>
                        <m:sSubSup>
                          <m:sSubSupPr>
                            <m:ctrlPr>
                              <a:rPr lang="en-US" b="0" i="1" smtClean="0">
                                <a:solidFill>
                                  <a:srgbClr val="C00000"/>
                                </a:solidFill>
                                <a:latin typeface="Cambria Math" panose="02040503050406030204" pitchFamily="18" charset="0"/>
                              </a:rPr>
                            </m:ctrlPr>
                          </m:sSubSupPr>
                          <m:e>
                            <m:d>
                              <m:dPr>
                                <m:begChr m:val=""/>
                                <m:endChr m:val="‖"/>
                                <m:ctrlPr>
                                  <a:rPr lang="en-US" b="0" i="1" smtClean="0">
                                    <a:solidFill>
                                      <a:srgbClr val="C00000"/>
                                    </a:solidFill>
                                    <a:latin typeface="Cambria Math" panose="02040503050406030204" pitchFamily="18" charset="0"/>
                                  </a:rPr>
                                </m:ctrlPr>
                              </m:dPr>
                              <m:e>
                                <m:r>
                                  <a:rPr lang="en-US">
                                    <a:latin typeface="Cambria Math" panose="02040503050406030204" pitchFamily="18" charset="0"/>
                                  </a:rPr>
                                  <m:t>​</m:t>
                                </m:r>
                              </m:e>
                            </m:d>
                          </m:e>
                          <m:sub>
                            <m:r>
                              <a:rPr lang="en-US" b="0" i="1" smtClean="0">
                                <a:solidFill>
                                  <a:srgbClr val="C00000"/>
                                </a:solidFill>
                                <a:latin typeface="Cambria Math" panose="02040503050406030204" pitchFamily="18" charset="0"/>
                              </a:rPr>
                              <m:t>2</m:t>
                            </m:r>
                          </m:sub>
                          <m:sup>
                            <m:r>
                              <a:rPr lang="en-US" b="0" i="1" smtClean="0">
                                <a:solidFill>
                                  <a:srgbClr val="C00000"/>
                                </a:solidFill>
                                <a:latin typeface="Cambria Math" panose="02040503050406030204" pitchFamily="18" charset="0"/>
                              </a:rPr>
                              <m:t>2</m:t>
                            </m:r>
                          </m:sup>
                        </m:sSubSup>
                      </m:num>
                      <m:den>
                        <m:sSubSup>
                          <m:sSubSupPr>
                            <m:ctrlPr>
                              <a:rPr lang="en-US" b="0" i="1" smtClean="0">
                                <a:solidFill>
                                  <a:srgbClr val="C00000"/>
                                </a:solidFill>
                                <a:latin typeface="Cambria Math" panose="02040503050406030204" pitchFamily="18" charset="0"/>
                              </a:rPr>
                            </m:ctrlPr>
                          </m:sSubSupPr>
                          <m:e>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m:t>
                            </m:r>
                          </m:e>
                          <m:sub>
                            <m:r>
                              <a:rPr lang="en-US" b="0" i="1" smtClean="0">
                                <a:solidFill>
                                  <a:srgbClr val="C00000"/>
                                </a:solidFill>
                                <a:latin typeface="Cambria Math" panose="02040503050406030204" pitchFamily="18" charset="0"/>
                              </a:rPr>
                              <m:t>𝐹</m:t>
                            </m:r>
                          </m:sub>
                          <m:sup>
                            <m:r>
                              <a:rPr lang="en-US" b="0" i="1" smtClean="0">
                                <a:solidFill>
                                  <a:srgbClr val="C00000"/>
                                </a:solidFill>
                                <a:latin typeface="Cambria Math" panose="02040503050406030204" pitchFamily="18" charset="0"/>
                              </a:rPr>
                              <m:t>2</m:t>
                            </m:r>
                          </m:sup>
                        </m:sSubSup>
                      </m:den>
                    </m:f>
                  </m:oMath>
                </a14:m>
                <a:r>
                  <a:rPr lang="en-US" dirty="0"/>
                  <a:t> </a:t>
                </a:r>
              </a:p>
              <a:p>
                <a:pPr marL="457200" indent="-457200">
                  <a:buFont typeface="Wingdings" panose="05000000000000000000" pitchFamily="2" charset="2"/>
                  <a:buChar char="v"/>
                </a:pPr>
                <a:r>
                  <a:rPr lang="en-US" dirty="0"/>
                  <a:t>Rescale each sampled row by </a:t>
                </a:r>
                <a14:m>
                  <m:oMath xmlns:m="http://schemas.openxmlformats.org/officeDocument/2006/math">
                    <m:f>
                      <m:fPr>
                        <m:ctrlPr>
                          <a:rPr lang="en-US" b="0" i="1" smtClean="0">
                            <a:solidFill>
                              <a:srgbClr val="C00000"/>
                            </a:solidFill>
                            <a:latin typeface="Cambria Math" panose="02040503050406030204" pitchFamily="18" charset="0"/>
                          </a:rPr>
                        </m:ctrlPr>
                      </m:fPr>
                      <m:num>
                        <m:r>
                          <a:rPr lang="en-US" b="0" i="0" smtClean="0">
                            <a:solidFill>
                              <a:srgbClr val="C00000"/>
                            </a:solidFill>
                            <a:latin typeface="Cambria Math" panose="02040503050406030204" pitchFamily="18" charset="0"/>
                          </a:rPr>
                          <m:t>1</m:t>
                        </m:r>
                      </m:num>
                      <m:den>
                        <m:rad>
                          <m:radPr>
                            <m:degHide m:val="on"/>
                            <m:ctrlPr>
                              <a:rPr lang="en-US" b="0" i="1" smtClean="0">
                                <a:solidFill>
                                  <a:srgbClr val="C00000"/>
                                </a:solidFill>
                                <a:latin typeface="Cambria Math" panose="02040503050406030204" pitchFamily="18" charset="0"/>
                              </a:rPr>
                            </m:ctrlPr>
                          </m:radPr>
                          <m:deg/>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𝑝</m:t>
                                </m:r>
                              </m:e>
                              <m:sub>
                                <m:r>
                                  <a:rPr lang="en-US" b="0" i="1" smtClean="0">
                                    <a:solidFill>
                                      <a:srgbClr val="C00000"/>
                                    </a:solidFill>
                                    <a:latin typeface="Cambria Math" panose="02040503050406030204" pitchFamily="18" charset="0"/>
                                  </a:rPr>
                                  <m:t>𝑘</m:t>
                                </m:r>
                              </m:sub>
                            </m:sSub>
                          </m:e>
                        </m:rad>
                      </m:den>
                    </m:f>
                  </m:oMath>
                </a14:m>
                <a:r>
                  <a:rPr lang="en-US" dirty="0"/>
                  <a:t> </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2"/>
                <a:stretch>
                  <a:fillRect l="-1043" t="-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E54AEC30-11C3-4EBD-934B-4BE7D2C033F5}"/>
                  </a:ext>
                </a:extLst>
              </p:cNvPr>
              <p:cNvSpPr/>
              <p:nvPr/>
            </p:nvSpPr>
            <p:spPr>
              <a:xfrm>
                <a:off x="3005308" y="2520194"/>
                <a:ext cx="597818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m:t>
                          </m:r>
                          <m:sSup>
                            <m:sSupPr>
                              <m:ctrlPr>
                                <a:rPr lang="en-US" sz="2800" i="1">
                                  <a:solidFill>
                                    <a:srgbClr val="C00000"/>
                                  </a:solidFill>
                                  <a:latin typeface="Cambria Math" panose="02040503050406030204" pitchFamily="18" charset="0"/>
                                </a:rPr>
                              </m:ctrlPr>
                            </m:sSupPr>
                            <m:e>
                              <m:r>
                                <a:rPr lang="en-US" sz="2800" i="1">
                                  <a:solidFill>
                                    <a:srgbClr val="C00000"/>
                                  </a:solidFill>
                                  <a:latin typeface="Cambria Math" panose="02040503050406030204" pitchFamily="18" charset="0"/>
                                </a:rPr>
                                <m:t>𝐴</m:t>
                              </m:r>
                            </m:e>
                            <m:sup>
                              <m:r>
                                <a:rPr lang="en-US" sz="2800" i="1">
                                  <a:solidFill>
                                    <a:srgbClr val="C00000"/>
                                  </a:solidFill>
                                  <a:latin typeface="Cambria Math" panose="02040503050406030204" pitchFamily="18" charset="0"/>
                                </a:rPr>
                                <m:t>⊤</m:t>
                              </m:r>
                            </m:sup>
                          </m:sSup>
                          <m:r>
                            <a:rPr lang="en-US" sz="2800" i="1">
                              <a:solidFill>
                                <a:srgbClr val="C00000"/>
                              </a:solidFill>
                              <a:latin typeface="Cambria Math" panose="02040503050406030204" pitchFamily="18" charset="0"/>
                            </a:rPr>
                            <m:t>𝐴</m:t>
                          </m:r>
                          <m:r>
                            <a:rPr lang="en-US" sz="2800" i="1">
                              <a:solidFill>
                                <a:srgbClr val="C00000"/>
                              </a:solidFill>
                              <a:latin typeface="Cambria Math" panose="02040503050406030204" pitchFamily="18" charset="0"/>
                            </a:rPr>
                            <m:t>−</m:t>
                          </m:r>
                          <m:sSup>
                            <m:sSupPr>
                              <m:ctrlPr>
                                <a:rPr lang="en-US" sz="2800" i="1">
                                  <a:solidFill>
                                    <a:srgbClr val="C00000"/>
                                  </a:solidFill>
                                  <a:latin typeface="Cambria Math" panose="02040503050406030204" pitchFamily="18" charset="0"/>
                                </a:rPr>
                              </m:ctrlPr>
                            </m:sSupPr>
                            <m:e>
                              <m:r>
                                <a:rPr lang="en-US" sz="2800" i="1">
                                  <a:solidFill>
                                    <a:srgbClr val="C00000"/>
                                  </a:solidFill>
                                  <a:latin typeface="Cambria Math" panose="02040503050406030204" pitchFamily="18" charset="0"/>
                                </a:rPr>
                                <m:t>𝐵</m:t>
                              </m:r>
                            </m:e>
                            <m:sup>
                              <m:r>
                                <a:rPr lang="en-US" sz="2800" i="1">
                                  <a:solidFill>
                                    <a:srgbClr val="C00000"/>
                                  </a:solidFill>
                                  <a:latin typeface="Cambria Math" panose="02040503050406030204" pitchFamily="18" charset="0"/>
                                </a:rPr>
                                <m:t>⊤</m:t>
                              </m:r>
                            </m:sup>
                          </m:sSup>
                          <m:r>
                            <a:rPr lang="en-US" sz="2800" i="1">
                              <a:solidFill>
                                <a:srgbClr val="C00000"/>
                              </a:solidFill>
                              <a:latin typeface="Cambria Math" panose="02040503050406030204" pitchFamily="18" charset="0"/>
                            </a:rPr>
                            <m:t>𝐵</m:t>
                          </m:r>
                          <m:r>
                            <a:rPr lang="en-US" sz="2800" b="0" i="1" smtClean="0">
                              <a:solidFill>
                                <a:srgbClr val="C00000"/>
                              </a:solidFill>
                              <a:latin typeface="Cambria Math" panose="02040503050406030204" pitchFamily="18" charset="0"/>
                            </a:rPr>
                            <m:t>‖</m:t>
                          </m:r>
                        </m:e>
                        <m:sub>
                          <m:r>
                            <a:rPr lang="en-US" sz="2800" i="1">
                              <a:solidFill>
                                <a:srgbClr val="C00000"/>
                              </a:solidFill>
                              <a:latin typeface="Cambria Math" panose="02040503050406030204" pitchFamily="18" charset="0"/>
                            </a:rPr>
                            <m:t>𝐹</m:t>
                          </m:r>
                        </m:sub>
                      </m:sSub>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𝜖</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m:t>
                          </m:r>
                          <m:sSup>
                            <m:sSupPr>
                              <m:ctrlPr>
                                <a:rPr lang="en-US" sz="2800" i="1">
                                  <a:solidFill>
                                    <a:srgbClr val="C00000"/>
                                  </a:solidFill>
                                  <a:latin typeface="Cambria Math" panose="02040503050406030204" pitchFamily="18" charset="0"/>
                                </a:rPr>
                              </m:ctrlPr>
                            </m:sSupPr>
                            <m:e>
                              <m:r>
                                <a:rPr lang="en-US" sz="2800" i="1">
                                  <a:solidFill>
                                    <a:srgbClr val="C00000"/>
                                  </a:solidFill>
                                  <a:latin typeface="Cambria Math" panose="02040503050406030204" pitchFamily="18" charset="0"/>
                                </a:rPr>
                                <m:t>𝐴</m:t>
                              </m:r>
                            </m:e>
                            <m:sup>
                              <m:r>
                                <a:rPr lang="en-US" sz="2800" i="1">
                                  <a:solidFill>
                                    <a:srgbClr val="C00000"/>
                                  </a:solidFill>
                                  <a:latin typeface="Cambria Math" panose="02040503050406030204" pitchFamily="18" charset="0"/>
                                </a:rPr>
                                <m:t>⊤</m:t>
                              </m:r>
                            </m:sup>
                          </m:sSup>
                          <m:r>
                            <a:rPr lang="en-US" sz="2800" i="1">
                              <a:solidFill>
                                <a:srgbClr val="C00000"/>
                              </a:solidFill>
                              <a:latin typeface="Cambria Math" panose="02040503050406030204" pitchFamily="18" charset="0"/>
                            </a:rPr>
                            <m:t>𝐴</m:t>
                          </m:r>
                          <m:r>
                            <a:rPr lang="en-US" sz="2800" b="0" i="1" smtClean="0">
                              <a:solidFill>
                                <a:srgbClr val="C00000"/>
                              </a:solidFill>
                              <a:latin typeface="Cambria Math" panose="02040503050406030204" pitchFamily="18" charset="0"/>
                            </a:rPr>
                            <m:t>‖</m:t>
                          </m:r>
                        </m:e>
                        <m:sub>
                          <m:r>
                            <a:rPr lang="en-US" sz="2800" b="0" i="1" smtClean="0">
                              <a:solidFill>
                                <a:srgbClr val="C00000"/>
                              </a:solidFill>
                              <a:latin typeface="Cambria Math" panose="02040503050406030204" pitchFamily="18" charset="0"/>
                            </a:rPr>
                            <m:t>𝐹</m:t>
                          </m:r>
                        </m:sub>
                      </m:sSub>
                    </m:oMath>
                  </m:oMathPara>
                </a14:m>
                <a:endParaRPr lang="en-US" sz="2800" dirty="0"/>
              </a:p>
            </p:txBody>
          </p:sp>
        </mc:Choice>
        <mc:Fallback xmlns="">
          <p:sp>
            <p:nvSpPr>
              <p:cNvPr id="9" name="Rectangle 8">
                <a:extLst>
                  <a:ext uri="{FF2B5EF4-FFF2-40B4-BE49-F238E27FC236}">
                    <a16:creationId xmlns:a16="http://schemas.microsoft.com/office/drawing/2014/main" id="{E54AEC30-11C3-4EBD-934B-4BE7D2C033F5}"/>
                  </a:ext>
                </a:extLst>
              </p:cNvPr>
              <p:cNvSpPr>
                <a:spLocks noRot="1" noChangeAspect="1" noMove="1" noResize="1" noEditPoints="1" noAdjustHandles="1" noChangeArrowheads="1" noChangeShapeType="1" noTextEdit="1"/>
              </p:cNvSpPr>
              <p:nvPr/>
            </p:nvSpPr>
            <p:spPr>
              <a:xfrm>
                <a:off x="3005308" y="2520194"/>
                <a:ext cx="5978184" cy="52322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216619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Approximate Matrix Multiplication (Offline)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marL="457200" indent="-457200">
                  <a:buFont typeface="Wingdings" panose="05000000000000000000" pitchFamily="2" charset="2"/>
                  <a:buChar char="v"/>
                </a:pPr>
                <a:r>
                  <a:rPr lang="en-US" dirty="0"/>
                  <a:t>Analyze </a:t>
                </a:r>
                <a14:m>
                  <m:oMath xmlns:m="http://schemas.openxmlformats.org/officeDocument/2006/math">
                    <m:r>
                      <m:rPr>
                        <m:sty m:val="p"/>
                      </m:rPr>
                      <a:rPr lang="en-US" b="0" i="0" smtClean="0">
                        <a:solidFill>
                          <a:srgbClr val="C00000"/>
                        </a:solidFill>
                        <a:latin typeface="Cambria Math" panose="02040503050406030204" pitchFamily="18" charset="0"/>
                      </a:rPr>
                      <m:t>E</m:t>
                    </m:r>
                    <m:d>
                      <m:dPr>
                        <m:begChr m:val="["/>
                        <m:endChr m:val="]"/>
                        <m:ctrlPr>
                          <a:rPr lang="en-US" b="0" i="1" smtClean="0">
                            <a:solidFill>
                              <a:srgbClr val="C00000"/>
                            </a:solidFill>
                            <a:latin typeface="Cambria Math" panose="02040503050406030204" pitchFamily="18" charset="0"/>
                          </a:rPr>
                        </m:ctrlPr>
                      </m:dPr>
                      <m:e>
                        <m:sSubSup>
                          <m:sSubSupPr>
                            <m:ctrlPr>
                              <a:rPr lang="en-US" b="0" i="1" smtClean="0">
                                <a:solidFill>
                                  <a:srgbClr val="C00000"/>
                                </a:solidFill>
                                <a:latin typeface="Cambria Math" panose="02040503050406030204" pitchFamily="18" charset="0"/>
                              </a:rPr>
                            </m:ctrlPr>
                          </m:sSubSupPr>
                          <m:e>
                            <m:d>
                              <m:dPr>
                                <m:begChr m:val="‖"/>
                                <m:endChr m:val="‖"/>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𝐴</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𝐴</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𝐵</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𝐵</m:t>
                                </m:r>
                              </m:e>
                            </m:d>
                          </m:e>
                          <m:sub>
                            <m:r>
                              <a:rPr lang="en-US" b="0" i="1" smtClean="0">
                                <a:solidFill>
                                  <a:srgbClr val="C00000"/>
                                </a:solidFill>
                                <a:latin typeface="Cambria Math" panose="02040503050406030204" pitchFamily="18" charset="0"/>
                              </a:rPr>
                              <m:t>𝐹</m:t>
                            </m:r>
                          </m:sub>
                          <m:sup>
                            <m:r>
                              <a:rPr lang="en-US" i="1">
                                <a:solidFill>
                                  <a:srgbClr val="C00000"/>
                                </a:solidFill>
                                <a:latin typeface="Cambria Math" panose="02040503050406030204" pitchFamily="18" charset="0"/>
                              </a:rPr>
                              <m:t>2</m:t>
                            </m:r>
                          </m:sup>
                        </m:sSubSup>
                      </m:e>
                    </m:d>
                  </m:oMath>
                </a14:m>
                <a:endParaRPr lang="en-US" dirty="0"/>
              </a:p>
              <a:p>
                <a:pPr marL="457200" indent="-457200">
                  <a:buFont typeface="Wingdings" panose="05000000000000000000" pitchFamily="2" charset="2"/>
                  <a:buChar char="v"/>
                </a:pPr>
                <a:endParaRPr lang="en-US" dirty="0"/>
              </a:p>
              <a:p>
                <a:pPr marL="457200" indent="-457200">
                  <a:buFont typeface="Wingdings" panose="05000000000000000000" pitchFamily="2" charset="2"/>
                  <a:buChar char="v"/>
                </a:pPr>
                <a:r>
                  <a:rPr lang="en-US" dirty="0"/>
                  <a:t>Step 1: Show that </a:t>
                </a:r>
                <a14:m>
                  <m:oMath xmlns:m="http://schemas.openxmlformats.org/officeDocument/2006/math">
                    <m:sSup>
                      <m:sSupPr>
                        <m:ctrlPr>
                          <a:rPr lang="en-US" i="1" smtClean="0">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𝐵</m:t>
                        </m:r>
                      </m:e>
                      <m:sup>
                        <m:r>
                          <a:rPr lang="en-US" b="0" i="1" smtClean="0">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𝐵</m:t>
                    </m:r>
                  </m:oMath>
                </a14:m>
                <a:r>
                  <a:rPr lang="en-US" dirty="0"/>
                  <a:t> is an unbiased estimator:</a:t>
                </a:r>
              </a:p>
              <a:p>
                <a:pPr marL="457200" indent="-457200">
                  <a:buFont typeface="Wingdings" panose="05000000000000000000" pitchFamily="2" charset="2"/>
                  <a:buChar char="v"/>
                </a:pPr>
                <a:r>
                  <a:rPr lang="en-US" dirty="0"/>
                  <a:t> </a:t>
                </a:r>
                <a14:m>
                  <m:oMath xmlns:m="http://schemas.openxmlformats.org/officeDocument/2006/math">
                    <m:r>
                      <m:rPr>
                        <m:sty m:val="p"/>
                      </m:rPr>
                      <a:rPr lang="en-US" i="0" smtClean="0">
                        <a:solidFill>
                          <a:srgbClr val="C00000"/>
                        </a:solidFill>
                        <a:latin typeface="Cambria Math" panose="02040503050406030204" pitchFamily="18" charset="0"/>
                      </a:rPr>
                      <m:t>E</m:t>
                    </m:r>
                    <m:d>
                      <m:dPr>
                        <m:begChr m:val="["/>
                        <m:endChr m:val="]"/>
                        <m:ctrlPr>
                          <a:rPr lang="en-US" b="0" i="1" smtClean="0">
                            <a:solidFill>
                              <a:srgbClr val="C00000"/>
                            </a:solidFill>
                            <a:latin typeface="Cambria Math" panose="02040503050406030204" pitchFamily="18" charset="0"/>
                          </a:rPr>
                        </m:ctrlPr>
                      </m:dPr>
                      <m:e>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𝐵</m:t>
                            </m:r>
                          </m:e>
                          <m:sup>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𝐵</m:t>
                        </m:r>
                      </m:e>
                    </m:d>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𝑝</m:t>
                        </m:r>
                      </m:e>
                      <m:sub>
                        <m:r>
                          <a:rPr lang="en-US" b="0" i="1" smtClean="0">
                            <a:solidFill>
                              <a:srgbClr val="C00000"/>
                            </a:solidFill>
                            <a:latin typeface="Cambria Math" panose="02040503050406030204" pitchFamily="18" charset="0"/>
                          </a:rPr>
                          <m:t>𝑘</m:t>
                        </m:r>
                      </m:sub>
                    </m:sSub>
                    <m:d>
                      <m:dPr>
                        <m:ctrlPr>
                          <a:rPr lang="en-US" b="0" i="1" smtClean="0">
                            <a:solidFill>
                              <a:srgbClr val="C00000"/>
                            </a:solidFill>
                            <a:latin typeface="Cambria Math" panose="02040503050406030204" pitchFamily="18" charset="0"/>
                          </a:rPr>
                        </m:ctrlPr>
                      </m:dPr>
                      <m:e>
                        <m:f>
                          <m:fPr>
                            <m:ctrlPr>
                              <a:rPr lang="en-US" b="0" i="1" smtClean="0">
                                <a:solidFill>
                                  <a:srgbClr val="C00000"/>
                                </a:solidFill>
                                <a:latin typeface="Cambria Math" panose="02040503050406030204" pitchFamily="18" charset="0"/>
                              </a:rPr>
                            </m:ctrlPr>
                          </m:fPr>
                          <m:num>
                            <m:r>
                              <a:rPr lang="en-US" b="0" i="0" smtClean="0">
                                <a:solidFill>
                                  <a:srgbClr val="C00000"/>
                                </a:solidFill>
                                <a:latin typeface="Cambria Math" panose="02040503050406030204" pitchFamily="18" charset="0"/>
                              </a:rPr>
                              <m:t>1</m:t>
                            </m:r>
                          </m:num>
                          <m:den>
                            <m:rad>
                              <m:radPr>
                                <m:degHide m:val="on"/>
                                <m:ctrlPr>
                                  <a:rPr lang="en-US" b="0" i="1" smtClean="0">
                                    <a:solidFill>
                                      <a:srgbClr val="C00000"/>
                                    </a:solidFill>
                                    <a:latin typeface="Cambria Math" panose="02040503050406030204" pitchFamily="18" charset="0"/>
                                  </a:rPr>
                                </m:ctrlPr>
                              </m:radPr>
                              <m:deg/>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𝑝</m:t>
                                    </m:r>
                                  </m:e>
                                  <m:sub>
                                    <m:r>
                                      <a:rPr lang="en-US" b="0" i="1" smtClean="0">
                                        <a:solidFill>
                                          <a:srgbClr val="C00000"/>
                                        </a:solidFill>
                                        <a:latin typeface="Cambria Math" panose="02040503050406030204" pitchFamily="18" charset="0"/>
                                      </a:rPr>
                                      <m:t>𝑘</m:t>
                                    </m:r>
                                  </m:sub>
                                </m:sSub>
                              </m:e>
                            </m:rad>
                          </m:den>
                        </m:f>
                        <m:sSubSup>
                          <m:sSubSupPr>
                            <m:ctrlPr>
                              <a:rPr lang="en-US" b="0" i="1" smtClean="0">
                                <a:solidFill>
                                  <a:srgbClr val="C00000"/>
                                </a:solidFill>
                                <a:latin typeface="Cambria Math" panose="02040503050406030204" pitchFamily="18" charset="0"/>
                              </a:rPr>
                            </m:ctrlPr>
                          </m:sSubSupPr>
                          <m:e>
                            <m:r>
                              <a:rPr lang="en-US" b="0" i="1" smtClean="0">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𝑘</m:t>
                            </m:r>
                          </m:sub>
                          <m:sup>
                            <m:r>
                              <a:rPr lang="en-US" b="0" i="1" smtClean="0">
                                <a:solidFill>
                                  <a:srgbClr val="C00000"/>
                                </a:solidFill>
                                <a:latin typeface="Cambria Math" panose="02040503050406030204" pitchFamily="18" charset="0"/>
                              </a:rPr>
                              <m:t>⊤</m:t>
                            </m:r>
                          </m:sup>
                        </m:sSubSup>
                        <m:f>
                          <m:fPr>
                            <m:ctrlPr>
                              <a:rPr lang="en-US" b="0" i="1" smtClean="0">
                                <a:solidFill>
                                  <a:srgbClr val="C00000"/>
                                </a:solidFill>
                                <a:latin typeface="Cambria Math" panose="02040503050406030204" pitchFamily="18" charset="0"/>
                              </a:rPr>
                            </m:ctrlPr>
                          </m:fPr>
                          <m:num>
                            <m:r>
                              <a:rPr lang="en-US" b="0" i="0" smtClean="0">
                                <a:solidFill>
                                  <a:srgbClr val="C00000"/>
                                </a:solidFill>
                                <a:latin typeface="Cambria Math" panose="02040503050406030204" pitchFamily="18" charset="0"/>
                              </a:rPr>
                              <m:t>1</m:t>
                            </m:r>
                          </m:num>
                          <m:den>
                            <m:rad>
                              <m:radPr>
                                <m:degHide m:val="on"/>
                                <m:ctrlPr>
                                  <a:rPr lang="en-US" b="0" i="1" smtClean="0">
                                    <a:solidFill>
                                      <a:srgbClr val="C00000"/>
                                    </a:solidFill>
                                    <a:latin typeface="Cambria Math" panose="02040503050406030204" pitchFamily="18" charset="0"/>
                                  </a:rPr>
                                </m:ctrlPr>
                              </m:radPr>
                              <m:deg/>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𝑝</m:t>
                                    </m:r>
                                  </m:e>
                                  <m:sub>
                                    <m:r>
                                      <a:rPr lang="en-US" b="0" i="1" smtClean="0">
                                        <a:solidFill>
                                          <a:srgbClr val="C00000"/>
                                        </a:solidFill>
                                        <a:latin typeface="Cambria Math" panose="02040503050406030204" pitchFamily="18" charset="0"/>
                                      </a:rPr>
                                      <m:t>𝑘</m:t>
                                    </m:r>
                                  </m:sub>
                                </m:sSub>
                              </m:e>
                            </m:rad>
                          </m:den>
                        </m:f>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𝑘</m:t>
                            </m:r>
                          </m:sub>
                        </m:sSub>
                      </m:e>
                    </m:d>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𝐴</m:t>
                        </m:r>
                      </m:e>
                      <m:sup>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𝐴</m:t>
                    </m:r>
                  </m:oMath>
                </a14:m>
                <a:endParaRPr lang="en-US" dirty="0"/>
              </a:p>
              <a:p>
                <a:pPr marL="457200" indent="-457200">
                  <a:buFont typeface="Wingdings" panose="05000000000000000000" pitchFamily="2" charset="2"/>
                  <a:buChar char="v"/>
                </a:pPr>
                <a:r>
                  <a:rPr lang="en-US" dirty="0"/>
                  <a:t>Step 2: Bound the variance of </a:t>
                </a:r>
                <a14:m>
                  <m:oMath xmlns:m="http://schemas.openxmlformats.org/officeDocument/2006/math">
                    <m:sSub>
                      <m:sSubPr>
                        <m:ctrlPr>
                          <a:rPr lang="en-US" b="0" i="1" smtClean="0">
                            <a:solidFill>
                              <a:srgbClr val="C00000"/>
                            </a:solidFill>
                            <a:latin typeface="Cambria Math" panose="02040503050406030204" pitchFamily="18" charset="0"/>
                          </a:rPr>
                        </m:ctrlPr>
                      </m:sSubPr>
                      <m:e>
                        <m:d>
                          <m:dPr>
                            <m:ctrlPr>
                              <a:rPr lang="en-US" b="0" i="1" smtClean="0">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𝐵</m:t>
                                </m:r>
                              </m:e>
                              <m:sup>
                                <m:r>
                                  <a:rPr lang="en-US" b="0" i="1" smtClean="0">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𝐵</m:t>
                            </m:r>
                          </m:e>
                        </m:d>
                      </m:e>
                      <m:sub>
                        <m:r>
                          <a:rPr lang="en-US" b="0" i="1" smtClean="0">
                            <a:solidFill>
                              <a:srgbClr val="C00000"/>
                            </a:solidFill>
                            <a:latin typeface="Cambria Math" panose="02040503050406030204" pitchFamily="18" charset="0"/>
                          </a:rPr>
                          <m:t>𝑖</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𝑗</m:t>
                        </m:r>
                      </m:sub>
                    </m:sSub>
                  </m:oMath>
                </a14:m>
                <a:r>
                  <a:rPr lang="en-US" dirty="0"/>
                  <a:t>:</a:t>
                </a:r>
              </a:p>
              <a:p>
                <a:pPr marL="457200" indent="-457200">
                  <a:buFont typeface="Wingdings" panose="05000000000000000000" pitchFamily="2" charset="2"/>
                  <a:buChar char="v"/>
                </a:pPr>
                <a:r>
                  <a:rPr lang="en-US" dirty="0"/>
                  <a:t> </a:t>
                </a:r>
                <a14:m>
                  <m:oMath xmlns:m="http://schemas.openxmlformats.org/officeDocument/2006/math">
                    <m:r>
                      <m:rPr>
                        <m:sty m:val="p"/>
                      </m:rPr>
                      <a:rPr lang="en-US" smtClean="0">
                        <a:solidFill>
                          <a:srgbClr val="C00000"/>
                        </a:solidFill>
                        <a:latin typeface="Cambria Math" panose="02040503050406030204" pitchFamily="18" charset="0"/>
                      </a:rPr>
                      <m:t>V</m:t>
                    </m:r>
                    <m:r>
                      <m:rPr>
                        <m:sty m:val="p"/>
                      </m:rPr>
                      <a:rPr lang="en-US" b="0" i="0" smtClean="0">
                        <a:solidFill>
                          <a:srgbClr val="C00000"/>
                        </a:solidFill>
                        <a:latin typeface="Cambria Math" panose="02040503050406030204" pitchFamily="18" charset="0"/>
                      </a:rPr>
                      <m:t>ar</m:t>
                    </m:r>
                    <m:d>
                      <m:dPr>
                        <m:begChr m:val="["/>
                        <m:endChr m:val="]"/>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d>
                              <m:dPr>
                                <m:ctrlPr>
                                  <a:rPr lang="en-US" b="0" i="1" smtClean="0">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𝐵</m:t>
                                    </m:r>
                                  </m:e>
                                  <m:sup>
                                    <m:r>
                                      <a:rPr lang="en-US" b="0" i="1" smtClean="0">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𝐵</m:t>
                                </m:r>
                              </m:e>
                            </m:d>
                          </m:e>
                          <m:sub>
                            <m:r>
                              <a:rPr lang="en-US" b="0" i="1" smtClean="0">
                                <a:solidFill>
                                  <a:srgbClr val="C00000"/>
                                </a:solidFill>
                                <a:latin typeface="Cambria Math" panose="02040503050406030204" pitchFamily="18" charset="0"/>
                              </a:rPr>
                              <m:t>𝑖</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𝑗</m:t>
                            </m:r>
                          </m:sub>
                        </m:sSub>
                      </m:e>
                    </m:d>
                    <m:r>
                      <a:rPr lang="en-US" b="0" i="1" smtClean="0">
                        <a:solidFill>
                          <a:srgbClr val="C00000"/>
                        </a:solidFill>
                        <a:latin typeface="Cambria Math" panose="02040503050406030204" pitchFamily="18" charset="0"/>
                      </a:rPr>
                      <m:t>≤∑</m:t>
                    </m:r>
                    <m:f>
                      <m:fPr>
                        <m:ctrlPr>
                          <a:rPr lang="en-US" b="0" i="1" smtClean="0">
                            <a:solidFill>
                              <a:srgbClr val="C00000"/>
                            </a:solidFill>
                            <a:latin typeface="Cambria Math" panose="02040503050406030204" pitchFamily="18" charset="0"/>
                          </a:rPr>
                        </m:ctrlPr>
                      </m:fPr>
                      <m:num>
                        <m:r>
                          <a:rPr lang="en-US" b="0" i="0" smtClean="0">
                            <a:solidFill>
                              <a:srgbClr val="C00000"/>
                            </a:solidFill>
                            <a:latin typeface="Cambria Math" panose="02040503050406030204" pitchFamily="18" charset="0"/>
                          </a:rPr>
                          <m:t>1</m:t>
                        </m:r>
                      </m:num>
                      <m:den>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𝑝</m:t>
                            </m:r>
                          </m:e>
                          <m:sub>
                            <m:r>
                              <a:rPr lang="en-US" b="0" i="1" smtClean="0">
                                <a:solidFill>
                                  <a:srgbClr val="C00000"/>
                                </a:solidFill>
                                <a:latin typeface="Cambria Math" panose="02040503050406030204" pitchFamily="18" charset="0"/>
                              </a:rPr>
                              <m:t>𝑘</m:t>
                            </m:r>
                          </m:sub>
                        </m:sSub>
                      </m:den>
                    </m:f>
                    <m:sSubSup>
                      <m:sSubSupPr>
                        <m:ctrlPr>
                          <a:rPr lang="en-US" b="0" i="1" smtClean="0">
                            <a:solidFill>
                              <a:srgbClr val="C00000"/>
                            </a:solidFill>
                            <a:latin typeface="Cambria Math" panose="02040503050406030204" pitchFamily="18" charset="0"/>
                          </a:rPr>
                        </m:ctrlPr>
                      </m:sSubSupPr>
                      <m:e>
                        <m:d>
                          <m:dPr>
                            <m:ctrlPr>
                              <a:rPr lang="en-US" b="0" i="1" smtClean="0">
                                <a:solidFill>
                                  <a:srgbClr val="C00000"/>
                                </a:solidFill>
                                <a:latin typeface="Cambria Math" panose="02040503050406030204" pitchFamily="18" charset="0"/>
                              </a:rPr>
                            </m:ctrlPr>
                          </m:dPr>
                          <m:e>
                            <m:sSubSup>
                              <m:sSubSupPr>
                                <m:ctrlPr>
                                  <a:rPr lang="en-US" b="0" i="1" smtClean="0">
                                    <a:solidFill>
                                      <a:srgbClr val="C00000"/>
                                    </a:solidFill>
                                    <a:latin typeface="Cambria Math" panose="02040503050406030204" pitchFamily="18" charset="0"/>
                                  </a:rPr>
                                </m:ctrlPr>
                              </m:sSubSupPr>
                              <m:e>
                                <m:r>
                                  <a:rPr lang="en-US" b="0" i="1" smtClean="0">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𝑘</m:t>
                                </m:r>
                              </m:sub>
                              <m:sup>
                                <m:r>
                                  <a:rPr lang="en-US" b="0" i="1" smtClean="0">
                                    <a:solidFill>
                                      <a:srgbClr val="C00000"/>
                                    </a:solidFill>
                                    <a:latin typeface="Cambria Math" panose="02040503050406030204" pitchFamily="18" charset="0"/>
                                  </a:rPr>
                                  <m:t>⊤</m:t>
                                </m:r>
                              </m:sup>
                            </m:sSubSup>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𝑘</m:t>
                                </m:r>
                              </m:sub>
                            </m:sSub>
                          </m:e>
                        </m:d>
                      </m:e>
                      <m:sub>
                        <m:r>
                          <a:rPr lang="en-US" b="0" i="1" smtClean="0">
                            <a:solidFill>
                              <a:srgbClr val="C00000"/>
                            </a:solidFill>
                            <a:latin typeface="Cambria Math" panose="02040503050406030204" pitchFamily="18" charset="0"/>
                          </a:rPr>
                          <m:t>𝑖</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𝑗</m:t>
                        </m:r>
                      </m:sub>
                      <m:sup>
                        <m:r>
                          <a:rPr lang="en-US" b="0" i="1" smtClean="0">
                            <a:solidFill>
                              <a:srgbClr val="C00000"/>
                            </a:solidFill>
                            <a:latin typeface="Cambria Math" panose="02040503050406030204" pitchFamily="18" charset="0"/>
                          </a:rPr>
                          <m:t>2</m:t>
                        </m:r>
                      </m:sup>
                    </m:sSubSup>
                  </m:oMath>
                </a14:m>
                <a:endParaRPr lang="en-US"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2"/>
                <a:stretch>
                  <a:fillRect l="-1043" t="-2101"/>
                </a:stretch>
              </a:blipFill>
            </p:spPr>
            <p:txBody>
              <a:bodyPr/>
              <a:lstStyle/>
              <a:p>
                <a:r>
                  <a:rPr lang="en-US">
                    <a:noFill/>
                  </a:rPr>
                  <a:t> </a:t>
                </a:r>
              </a:p>
            </p:txBody>
          </p:sp>
        </mc:Fallback>
      </mc:AlternateContent>
    </p:spTree>
    <p:extLst>
      <p:ext uri="{BB962C8B-B14F-4D97-AF65-F5344CB8AC3E}">
        <p14:creationId xmlns:p14="http://schemas.microsoft.com/office/powerpoint/2010/main" val="4043264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Approximate Matrix Multiplication (Offline)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4"/>
                <a:ext cx="10515600" cy="4534535"/>
              </a:xfrm>
            </p:spPr>
            <p:txBody>
              <a:bodyPr>
                <a:normAutofit/>
              </a:bodyPr>
              <a:lstStyle/>
              <a:p>
                <a:pPr marL="457200" indent="-457200">
                  <a:buFont typeface="Wingdings" panose="05000000000000000000" pitchFamily="2" charset="2"/>
                  <a:buChar char="v"/>
                </a:pPr>
                <a:r>
                  <a:rPr lang="en-US" dirty="0"/>
                  <a:t> </a:t>
                </a:r>
                <a14:m>
                  <m:oMath xmlns:m="http://schemas.openxmlformats.org/officeDocument/2006/math">
                    <m:r>
                      <m:rPr>
                        <m:sty m:val="p"/>
                      </m:rPr>
                      <a:rPr lang="en-US" b="0" i="0" smtClean="0">
                        <a:solidFill>
                          <a:srgbClr val="C00000"/>
                        </a:solidFill>
                        <a:latin typeface="Cambria Math" panose="02040503050406030204" pitchFamily="18" charset="0"/>
                      </a:rPr>
                      <m:t>E</m:t>
                    </m:r>
                    <m:d>
                      <m:dPr>
                        <m:begChr m:val="["/>
                        <m:endChr m:val="]"/>
                        <m:ctrlPr>
                          <a:rPr lang="en-US" b="0" i="1" smtClean="0">
                            <a:solidFill>
                              <a:srgbClr val="C00000"/>
                            </a:solidFill>
                            <a:latin typeface="Cambria Math" panose="02040503050406030204" pitchFamily="18" charset="0"/>
                          </a:rPr>
                        </m:ctrlPr>
                      </m:dPr>
                      <m:e>
                        <m:sSubSup>
                          <m:sSubSupPr>
                            <m:ctrlPr>
                              <a:rPr lang="en-US" i="1">
                                <a:solidFill>
                                  <a:srgbClr val="C00000"/>
                                </a:solidFill>
                                <a:latin typeface="Cambria Math" panose="02040503050406030204" pitchFamily="18" charset="0"/>
                              </a:rPr>
                            </m:ctrlPr>
                          </m:sSubSupPr>
                          <m:e>
                            <m:d>
                              <m:dPr>
                                <m:begChr m:val="‖"/>
                                <m:endChr m:val="‖"/>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𝐴</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𝐴</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𝐵</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𝐵</m:t>
                                </m:r>
                              </m:e>
                            </m:d>
                          </m:e>
                          <m:sub>
                            <m:r>
                              <a:rPr lang="en-US" i="1">
                                <a:solidFill>
                                  <a:srgbClr val="C00000"/>
                                </a:solidFill>
                                <a:latin typeface="Cambria Math" panose="02040503050406030204" pitchFamily="18" charset="0"/>
                              </a:rPr>
                              <m:t>𝐹</m:t>
                            </m:r>
                          </m:sub>
                          <m:sup>
                            <m:r>
                              <a:rPr lang="en-US" i="1">
                                <a:solidFill>
                                  <a:srgbClr val="C00000"/>
                                </a:solidFill>
                                <a:latin typeface="Cambria Math" panose="02040503050406030204" pitchFamily="18" charset="0"/>
                              </a:rPr>
                              <m:t>2</m:t>
                            </m:r>
                          </m:sup>
                        </m:sSubSup>
                      </m:e>
                    </m:d>
                    <m:r>
                      <a:rPr lang="en-US" b="0" i="0" smtClean="0">
                        <a:solidFill>
                          <a:srgbClr val="C00000"/>
                        </a:solidFill>
                        <a:latin typeface="Cambria Math" panose="02040503050406030204" pitchFamily="18" charset="0"/>
                      </a:rPr>
                      <m:t>=</m:t>
                    </m:r>
                    <m:r>
                      <m:rPr>
                        <m:sty m:val="p"/>
                      </m:rPr>
                      <a:rPr lang="en-US" b="0" i="0" smtClean="0">
                        <a:solidFill>
                          <a:srgbClr val="C00000"/>
                        </a:solidFill>
                        <a:latin typeface="Cambria Math" panose="02040503050406030204" pitchFamily="18" charset="0"/>
                      </a:rPr>
                      <m:t>E</m:t>
                    </m:r>
                    <m:d>
                      <m:dPr>
                        <m:begChr m:val="["/>
                        <m:endChr m:val="]"/>
                        <m:ctrlPr>
                          <a:rPr lang="en-US" b="0" i="1" smtClean="0">
                            <a:solidFill>
                              <a:srgbClr val="C00000"/>
                            </a:solidFill>
                            <a:latin typeface="Cambria Math" panose="02040503050406030204" pitchFamily="18" charset="0"/>
                          </a:rPr>
                        </m:ctrlPr>
                      </m:dPr>
                      <m:e>
                        <m:nary>
                          <m:naryPr>
                            <m:chr m:val="∑"/>
                            <m:supHide m:val="on"/>
                            <m:ctrlPr>
                              <a:rPr lang="en-US" b="0" i="1" smtClean="0">
                                <a:solidFill>
                                  <a:srgbClr val="C00000"/>
                                </a:solidFill>
                                <a:latin typeface="Cambria Math" panose="02040503050406030204" pitchFamily="18" charset="0"/>
                              </a:rPr>
                            </m:ctrlPr>
                          </m:naryPr>
                          <m:sub>
                            <m:r>
                              <m:rPr>
                                <m:brk m:alnAt="7"/>
                              </m:rPr>
                              <a:rPr lang="en-US" b="0" i="1" smtClean="0">
                                <a:solidFill>
                                  <a:srgbClr val="C00000"/>
                                </a:solidFill>
                                <a:latin typeface="Cambria Math" panose="02040503050406030204" pitchFamily="18" charset="0"/>
                              </a:rPr>
                              <m:t>𝑖</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𝑗</m:t>
                            </m:r>
                          </m:sub>
                          <m:sup/>
                          <m:e>
                            <m:sSubSup>
                              <m:sSubSupPr>
                                <m:ctrlPr>
                                  <a:rPr lang="en-US" b="0" i="1" smtClean="0">
                                    <a:solidFill>
                                      <a:srgbClr val="C00000"/>
                                    </a:solidFill>
                                    <a:latin typeface="Cambria Math" panose="02040503050406030204" pitchFamily="18" charset="0"/>
                                  </a:rPr>
                                </m:ctrlPr>
                              </m:sSubSupPr>
                              <m:e>
                                <m:d>
                                  <m:dPr>
                                    <m:ctrlPr>
                                      <a:rPr lang="en-US" b="0" i="1" smtClean="0">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𝐴</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𝐴</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𝐵</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𝐵</m:t>
                                    </m:r>
                                  </m:e>
                                </m:d>
                              </m:e>
                              <m:sub>
                                <m:r>
                                  <a:rPr lang="en-US" b="0" i="1" smtClean="0">
                                    <a:solidFill>
                                      <a:srgbClr val="C00000"/>
                                    </a:solidFill>
                                    <a:latin typeface="Cambria Math" panose="02040503050406030204" pitchFamily="18" charset="0"/>
                                  </a:rPr>
                                  <m:t>𝑖</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𝑗</m:t>
                                </m:r>
                              </m:sub>
                              <m:sup>
                                <m:r>
                                  <a:rPr lang="en-US" b="0" i="1" smtClean="0">
                                    <a:solidFill>
                                      <a:srgbClr val="C00000"/>
                                    </a:solidFill>
                                    <a:latin typeface="Cambria Math" panose="02040503050406030204" pitchFamily="18" charset="0"/>
                                  </a:rPr>
                                  <m:t>2</m:t>
                                </m:r>
                              </m:sup>
                            </m:sSubSup>
                          </m:e>
                        </m:nary>
                      </m:e>
                    </m:d>
                  </m:oMath>
                </a14:m>
                <a:endParaRPr lang="en-US" dirty="0"/>
              </a:p>
              <a:p>
                <a:pPr marL="457200" indent="-457200">
                  <a:buFont typeface="Wingdings" panose="05000000000000000000" pitchFamily="2" charset="2"/>
                  <a:buChar char="v"/>
                </a:pPr>
                <a:r>
                  <a:rPr lang="en-US" dirty="0"/>
                  <a:t> </a:t>
                </a:r>
                <a14:m>
                  <m:oMath xmlns:m="http://schemas.openxmlformats.org/officeDocument/2006/math">
                    <m:r>
                      <m:rPr>
                        <m:sty m:val="p"/>
                      </m:rPr>
                      <a:rPr lang="en-US" b="0" i="0" smtClean="0">
                        <a:solidFill>
                          <a:srgbClr val="C00000"/>
                        </a:solidFill>
                        <a:latin typeface="Cambria Math" panose="02040503050406030204" pitchFamily="18" charset="0"/>
                      </a:rPr>
                      <m:t>E</m:t>
                    </m:r>
                    <m:d>
                      <m:dPr>
                        <m:begChr m:val="["/>
                        <m:endChr m:val="]"/>
                        <m:ctrlPr>
                          <a:rPr lang="en-US" b="0" i="1" smtClean="0">
                            <a:solidFill>
                              <a:srgbClr val="C00000"/>
                            </a:solidFill>
                            <a:latin typeface="Cambria Math" panose="02040503050406030204" pitchFamily="18" charset="0"/>
                          </a:rPr>
                        </m:ctrlPr>
                      </m:dPr>
                      <m:e>
                        <m:sSubSup>
                          <m:sSubSupPr>
                            <m:ctrlPr>
                              <a:rPr lang="en-US" i="1">
                                <a:solidFill>
                                  <a:srgbClr val="C00000"/>
                                </a:solidFill>
                                <a:latin typeface="Cambria Math" panose="02040503050406030204" pitchFamily="18" charset="0"/>
                              </a:rPr>
                            </m:ctrlPr>
                          </m:sSubSupPr>
                          <m:e>
                            <m:d>
                              <m:dPr>
                                <m:begChr m:val="‖"/>
                                <m:endChr m:val="‖"/>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𝐴</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𝐴</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𝐵</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𝐵</m:t>
                                </m:r>
                              </m:e>
                            </m:d>
                          </m:e>
                          <m:sub>
                            <m:r>
                              <a:rPr lang="en-US" i="1">
                                <a:solidFill>
                                  <a:srgbClr val="C00000"/>
                                </a:solidFill>
                                <a:latin typeface="Cambria Math" panose="02040503050406030204" pitchFamily="18" charset="0"/>
                              </a:rPr>
                              <m:t>𝐹</m:t>
                            </m:r>
                          </m:sub>
                          <m:sup>
                            <m:r>
                              <a:rPr lang="en-US" i="1">
                                <a:solidFill>
                                  <a:srgbClr val="C00000"/>
                                </a:solidFill>
                                <a:latin typeface="Cambria Math" panose="02040503050406030204" pitchFamily="18" charset="0"/>
                              </a:rPr>
                              <m:t>2</m:t>
                            </m:r>
                          </m:sup>
                        </m:sSubSup>
                      </m:e>
                    </m:d>
                    <m:r>
                      <a:rPr lang="en-US" b="0" i="0" smtClean="0">
                        <a:solidFill>
                          <a:srgbClr val="C00000"/>
                        </a:solidFill>
                        <a:latin typeface="Cambria Math" panose="02040503050406030204" pitchFamily="18" charset="0"/>
                      </a:rPr>
                      <m:t>=</m:t>
                    </m:r>
                    <m:nary>
                      <m:naryPr>
                        <m:chr m:val="∑"/>
                        <m:supHide m:val="on"/>
                        <m:ctrlPr>
                          <a:rPr lang="en-US" b="0" i="1" smtClean="0">
                            <a:solidFill>
                              <a:srgbClr val="C00000"/>
                            </a:solidFill>
                            <a:latin typeface="Cambria Math" panose="02040503050406030204" pitchFamily="18" charset="0"/>
                          </a:rPr>
                        </m:ctrlPr>
                      </m:naryPr>
                      <m:sub>
                        <m:r>
                          <m:rPr>
                            <m:brk m:alnAt="7"/>
                          </m:rPr>
                          <a:rPr lang="en-US" b="0" i="1" smtClean="0">
                            <a:solidFill>
                              <a:srgbClr val="C00000"/>
                            </a:solidFill>
                            <a:latin typeface="Cambria Math" panose="02040503050406030204" pitchFamily="18" charset="0"/>
                          </a:rPr>
                          <m:t>𝑖</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𝑗</m:t>
                        </m:r>
                      </m:sub>
                      <m:sup/>
                      <m:e>
                        <m:r>
                          <m:rPr>
                            <m:sty m:val="p"/>
                          </m:rPr>
                          <a:rPr lang="en-US" smtClean="0">
                            <a:solidFill>
                              <a:srgbClr val="C00000"/>
                            </a:solidFill>
                            <a:latin typeface="Cambria Math" panose="02040503050406030204" pitchFamily="18" charset="0"/>
                          </a:rPr>
                          <m:t>V</m:t>
                        </m:r>
                        <m:r>
                          <m:rPr>
                            <m:sty m:val="p"/>
                          </m:rPr>
                          <a:rPr lang="en-US" b="0" i="0" smtClean="0">
                            <a:solidFill>
                              <a:srgbClr val="C00000"/>
                            </a:solidFill>
                            <a:latin typeface="Cambria Math" panose="02040503050406030204" pitchFamily="18" charset="0"/>
                          </a:rPr>
                          <m:t>ar</m:t>
                        </m:r>
                        <m:d>
                          <m:dPr>
                            <m:begChr m:val="["/>
                            <m:endChr m:val="]"/>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d>
                                  <m:dPr>
                                    <m:ctrlPr>
                                      <a:rPr lang="en-US" b="0" i="1" smtClean="0">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𝐴</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𝐴</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𝐵</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𝐵</m:t>
                                    </m:r>
                                  </m:e>
                                </m:d>
                              </m:e>
                              <m:sub>
                                <m:r>
                                  <a:rPr lang="en-US" b="0" i="1" smtClean="0">
                                    <a:solidFill>
                                      <a:srgbClr val="C00000"/>
                                    </a:solidFill>
                                    <a:latin typeface="Cambria Math" panose="02040503050406030204" pitchFamily="18" charset="0"/>
                                  </a:rPr>
                                  <m:t>𝑖</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𝑗</m:t>
                                </m:r>
                              </m:sub>
                            </m:sSub>
                          </m:e>
                        </m:d>
                      </m:e>
                    </m:nary>
                  </m:oMath>
                </a14:m>
                <a:endParaRPr lang="en-US" dirty="0"/>
              </a:p>
              <a:p>
                <a:pPr marL="457200" indent="-457200">
                  <a:buFont typeface="Wingdings" panose="05000000000000000000" pitchFamily="2" charset="2"/>
                  <a:buChar char="v"/>
                </a:pPr>
                <a:r>
                  <a:rPr lang="en-US" dirty="0"/>
                  <a:t> </a:t>
                </a:r>
                <a14:m>
                  <m:oMath xmlns:m="http://schemas.openxmlformats.org/officeDocument/2006/math">
                    <m:r>
                      <m:rPr>
                        <m:sty m:val="p"/>
                      </m:rPr>
                      <a:rPr lang="en-US" b="0" i="0" smtClean="0">
                        <a:solidFill>
                          <a:srgbClr val="C00000"/>
                        </a:solidFill>
                        <a:latin typeface="Cambria Math" panose="02040503050406030204" pitchFamily="18" charset="0"/>
                      </a:rPr>
                      <m:t>E</m:t>
                    </m:r>
                    <m:d>
                      <m:dPr>
                        <m:begChr m:val="["/>
                        <m:endChr m:val="]"/>
                        <m:ctrlPr>
                          <a:rPr lang="en-US" b="0" i="1" smtClean="0">
                            <a:solidFill>
                              <a:srgbClr val="C00000"/>
                            </a:solidFill>
                            <a:latin typeface="Cambria Math" panose="02040503050406030204" pitchFamily="18" charset="0"/>
                          </a:rPr>
                        </m:ctrlPr>
                      </m:dPr>
                      <m:e>
                        <m:sSubSup>
                          <m:sSubSupPr>
                            <m:ctrlPr>
                              <a:rPr lang="en-US" i="1">
                                <a:solidFill>
                                  <a:srgbClr val="C00000"/>
                                </a:solidFill>
                                <a:latin typeface="Cambria Math" panose="02040503050406030204" pitchFamily="18" charset="0"/>
                              </a:rPr>
                            </m:ctrlPr>
                          </m:sSubSupPr>
                          <m:e>
                            <m:d>
                              <m:dPr>
                                <m:begChr m:val="‖"/>
                                <m:endChr m:val="‖"/>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𝐴</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𝐴</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𝐵</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𝐵</m:t>
                                </m:r>
                              </m:e>
                            </m:d>
                          </m:e>
                          <m:sub>
                            <m:r>
                              <a:rPr lang="en-US" i="1">
                                <a:solidFill>
                                  <a:srgbClr val="C00000"/>
                                </a:solidFill>
                                <a:latin typeface="Cambria Math" panose="02040503050406030204" pitchFamily="18" charset="0"/>
                              </a:rPr>
                              <m:t>𝐹</m:t>
                            </m:r>
                          </m:sub>
                          <m:sup>
                            <m:r>
                              <a:rPr lang="en-US" i="1">
                                <a:solidFill>
                                  <a:srgbClr val="C00000"/>
                                </a:solidFill>
                                <a:latin typeface="Cambria Math" panose="02040503050406030204" pitchFamily="18" charset="0"/>
                              </a:rPr>
                              <m:t>2</m:t>
                            </m:r>
                          </m:sup>
                        </m:sSubSup>
                      </m:e>
                    </m:d>
                    <m:r>
                      <a:rPr lang="en-US" b="0" i="1" smtClean="0">
                        <a:solidFill>
                          <a:srgbClr val="C00000"/>
                        </a:solidFill>
                        <a:latin typeface="Cambria Math" panose="02040503050406030204" pitchFamily="18" charset="0"/>
                      </a:rPr>
                      <m:t>≤</m:t>
                    </m:r>
                    <m:nary>
                      <m:naryPr>
                        <m:chr m:val="∑"/>
                        <m:supHide m:val="on"/>
                        <m:ctrlPr>
                          <a:rPr lang="en-US" b="0" i="1" smtClean="0">
                            <a:solidFill>
                              <a:srgbClr val="C00000"/>
                            </a:solidFill>
                            <a:latin typeface="Cambria Math" panose="02040503050406030204" pitchFamily="18" charset="0"/>
                          </a:rPr>
                        </m:ctrlPr>
                      </m:naryPr>
                      <m:sub>
                        <m:r>
                          <m:rPr>
                            <m:brk m:alnAt="7"/>
                          </m:rPr>
                          <a:rPr lang="en-US" b="0" i="1" smtClean="0">
                            <a:solidFill>
                              <a:srgbClr val="C00000"/>
                            </a:solidFill>
                            <a:latin typeface="Cambria Math" panose="02040503050406030204" pitchFamily="18" charset="0"/>
                          </a:rPr>
                          <m:t>𝑖</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𝑗</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𝑘</m:t>
                        </m:r>
                      </m:sub>
                      <m:sup/>
                      <m:e>
                        <m:f>
                          <m:fPr>
                            <m:ctrlPr>
                              <a:rPr lang="en-US" b="0" i="1" smtClean="0">
                                <a:solidFill>
                                  <a:srgbClr val="C00000"/>
                                </a:solidFill>
                                <a:latin typeface="Cambria Math" panose="02040503050406030204" pitchFamily="18" charset="0"/>
                              </a:rPr>
                            </m:ctrlPr>
                          </m:fPr>
                          <m:num>
                            <m:r>
                              <a:rPr lang="en-US" b="0" i="0" smtClean="0">
                                <a:solidFill>
                                  <a:srgbClr val="C00000"/>
                                </a:solidFill>
                                <a:latin typeface="Cambria Math" panose="02040503050406030204" pitchFamily="18" charset="0"/>
                              </a:rPr>
                              <m:t>1</m:t>
                            </m:r>
                          </m:num>
                          <m:den>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𝑝</m:t>
                                </m:r>
                              </m:e>
                              <m:sub>
                                <m:r>
                                  <a:rPr lang="en-US" b="0" i="1" smtClean="0">
                                    <a:solidFill>
                                      <a:srgbClr val="C00000"/>
                                    </a:solidFill>
                                    <a:latin typeface="Cambria Math" panose="02040503050406030204" pitchFamily="18" charset="0"/>
                                  </a:rPr>
                                  <m:t>𝑘</m:t>
                                </m:r>
                              </m:sub>
                            </m:sSub>
                          </m:den>
                        </m:f>
                        <m:sSubSup>
                          <m:sSubSupPr>
                            <m:ctrlPr>
                              <a:rPr lang="en-US" b="0" i="1" smtClean="0">
                                <a:solidFill>
                                  <a:srgbClr val="C00000"/>
                                </a:solidFill>
                                <a:latin typeface="Cambria Math" panose="02040503050406030204" pitchFamily="18" charset="0"/>
                              </a:rPr>
                            </m:ctrlPr>
                          </m:sSubSupPr>
                          <m:e>
                            <m:d>
                              <m:dPr>
                                <m:ctrlPr>
                                  <a:rPr lang="en-US" b="0" i="1" smtClean="0">
                                    <a:solidFill>
                                      <a:srgbClr val="C00000"/>
                                    </a:solidFill>
                                    <a:latin typeface="Cambria Math" panose="02040503050406030204" pitchFamily="18" charset="0"/>
                                  </a:rPr>
                                </m:ctrlPr>
                              </m:dPr>
                              <m:e>
                                <m:sSubSup>
                                  <m:sSubSupPr>
                                    <m:ctrlPr>
                                      <a:rPr lang="en-US" b="0" i="1" smtClean="0">
                                        <a:solidFill>
                                          <a:srgbClr val="C00000"/>
                                        </a:solidFill>
                                        <a:latin typeface="Cambria Math" panose="02040503050406030204" pitchFamily="18" charset="0"/>
                                      </a:rPr>
                                    </m:ctrlPr>
                                  </m:sSubSupPr>
                                  <m:e>
                                    <m:r>
                                      <a:rPr lang="en-US" b="0" i="1" smtClean="0">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𝑘</m:t>
                                    </m:r>
                                  </m:sub>
                                  <m:sup>
                                    <m:r>
                                      <a:rPr lang="en-US" b="0" i="1" smtClean="0">
                                        <a:solidFill>
                                          <a:srgbClr val="C00000"/>
                                        </a:solidFill>
                                        <a:latin typeface="Cambria Math" panose="02040503050406030204" pitchFamily="18" charset="0"/>
                                      </a:rPr>
                                      <m:t>⊤</m:t>
                                    </m:r>
                                  </m:sup>
                                </m:sSubSup>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𝑘</m:t>
                                    </m:r>
                                  </m:sub>
                                </m:sSub>
                              </m:e>
                            </m:d>
                          </m:e>
                          <m:sub>
                            <m:r>
                              <a:rPr lang="en-US" b="0" i="1" smtClean="0">
                                <a:solidFill>
                                  <a:srgbClr val="C00000"/>
                                </a:solidFill>
                                <a:latin typeface="Cambria Math" panose="02040503050406030204" pitchFamily="18" charset="0"/>
                              </a:rPr>
                              <m:t>𝑖</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𝑗</m:t>
                            </m:r>
                          </m:sub>
                          <m:sup>
                            <m:r>
                              <a:rPr lang="en-US" b="0" i="1" smtClean="0">
                                <a:solidFill>
                                  <a:srgbClr val="C00000"/>
                                </a:solidFill>
                                <a:latin typeface="Cambria Math" panose="02040503050406030204" pitchFamily="18" charset="0"/>
                              </a:rPr>
                              <m:t>2</m:t>
                            </m:r>
                          </m:sup>
                        </m:sSubSup>
                      </m:e>
                    </m:nary>
                    <m:r>
                      <a:rPr lang="en-US" b="0" i="1" smtClean="0">
                        <a:solidFill>
                          <a:srgbClr val="C00000"/>
                        </a:solidFill>
                        <a:latin typeface="Cambria Math" panose="02040503050406030204" pitchFamily="18" charset="0"/>
                      </a:rPr>
                      <m:t>=</m:t>
                    </m:r>
                    <m:nary>
                      <m:naryPr>
                        <m:chr m:val="∑"/>
                        <m:supHide m:val="on"/>
                        <m:ctrlPr>
                          <a:rPr lang="en-US" b="0" i="1" smtClean="0">
                            <a:solidFill>
                              <a:srgbClr val="C00000"/>
                            </a:solidFill>
                            <a:latin typeface="Cambria Math" panose="02040503050406030204" pitchFamily="18" charset="0"/>
                          </a:rPr>
                        </m:ctrlPr>
                      </m:naryPr>
                      <m:sub>
                        <m:r>
                          <m:rPr>
                            <m:brk m:alnAt="7"/>
                          </m:rPr>
                          <a:rPr lang="en-US" b="0" i="1" smtClean="0">
                            <a:solidFill>
                              <a:srgbClr val="C00000"/>
                            </a:solidFill>
                            <a:latin typeface="Cambria Math" panose="02040503050406030204" pitchFamily="18" charset="0"/>
                          </a:rPr>
                          <m:t>𝑘</m:t>
                        </m:r>
                      </m:sub>
                      <m:sup/>
                      <m:e>
                        <m:f>
                          <m:fPr>
                            <m:ctrlPr>
                              <a:rPr lang="en-US" b="0" i="1" smtClean="0">
                                <a:solidFill>
                                  <a:srgbClr val="C00000"/>
                                </a:solidFill>
                                <a:latin typeface="Cambria Math" panose="02040503050406030204" pitchFamily="18" charset="0"/>
                              </a:rPr>
                            </m:ctrlPr>
                          </m:fPr>
                          <m:num>
                            <m:r>
                              <a:rPr lang="en-US" b="0" i="0" smtClean="0">
                                <a:solidFill>
                                  <a:srgbClr val="C00000"/>
                                </a:solidFill>
                                <a:latin typeface="Cambria Math" panose="02040503050406030204" pitchFamily="18" charset="0"/>
                              </a:rPr>
                              <m:t>1</m:t>
                            </m:r>
                          </m:num>
                          <m:den>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𝑝</m:t>
                                </m:r>
                              </m:e>
                              <m:sub>
                                <m:r>
                                  <a:rPr lang="en-US" b="0" i="1" smtClean="0">
                                    <a:solidFill>
                                      <a:srgbClr val="C00000"/>
                                    </a:solidFill>
                                    <a:latin typeface="Cambria Math" panose="02040503050406030204" pitchFamily="18" charset="0"/>
                                  </a:rPr>
                                  <m:t>𝑘</m:t>
                                </m:r>
                              </m:sub>
                            </m:sSub>
                          </m:den>
                        </m:f>
                        <m:sSubSup>
                          <m:sSubSupPr>
                            <m:ctrlPr>
                              <a:rPr lang="en-US" b="0" i="1" smtClean="0">
                                <a:solidFill>
                                  <a:srgbClr val="C00000"/>
                                </a:solidFill>
                                <a:latin typeface="Cambria Math" panose="02040503050406030204" pitchFamily="18" charset="0"/>
                              </a:rPr>
                            </m:ctrlPr>
                          </m:sSubSupPr>
                          <m:e>
                            <m:d>
                              <m:dPr>
                                <m:begChr m:val="‖"/>
                                <m:endChr m:val="‖"/>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𝑘</m:t>
                                    </m:r>
                                  </m:sub>
                                </m:sSub>
                              </m:e>
                            </m:d>
                          </m:e>
                          <m:sub>
                            <m:r>
                              <a:rPr lang="en-US" b="0" i="1" smtClean="0">
                                <a:solidFill>
                                  <a:srgbClr val="C00000"/>
                                </a:solidFill>
                                <a:latin typeface="Cambria Math" panose="02040503050406030204" pitchFamily="18" charset="0"/>
                              </a:rPr>
                              <m:t>2</m:t>
                            </m:r>
                          </m:sub>
                          <m:sup>
                            <m:r>
                              <a:rPr lang="en-US" b="0" i="1" smtClean="0">
                                <a:solidFill>
                                  <a:srgbClr val="C00000"/>
                                </a:solidFill>
                                <a:latin typeface="Cambria Math" panose="02040503050406030204" pitchFamily="18" charset="0"/>
                              </a:rPr>
                              <m:t>4</m:t>
                            </m:r>
                          </m:sup>
                        </m:sSubSup>
                      </m:e>
                    </m:nary>
                  </m:oMath>
                </a14:m>
                <a:endParaRPr lang="en-US" dirty="0"/>
              </a:p>
              <a:p>
                <a:pPr marL="457200" indent="-457200">
                  <a:buFont typeface="Wingdings" panose="05000000000000000000" pitchFamily="2" charset="2"/>
                  <a:buChar char="v"/>
                </a:pPr>
                <a:endParaRPr lang="en-US" dirty="0"/>
              </a:p>
              <a:p>
                <a:pPr marL="457200" indent="-457200">
                  <a:buFont typeface="Wingdings" panose="05000000000000000000" pitchFamily="2" charset="2"/>
                  <a:buChar char="v"/>
                </a:pPr>
                <a:r>
                  <a:rPr lang="en-US" dirty="0"/>
                  <a:t>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𝑝</m:t>
                        </m:r>
                      </m:e>
                      <m:sub>
                        <m:r>
                          <a:rPr lang="en-US" b="0" i="1" smtClean="0">
                            <a:solidFill>
                              <a:srgbClr val="C00000"/>
                            </a:solidFill>
                            <a:latin typeface="Cambria Math" panose="02040503050406030204" pitchFamily="18" charset="0"/>
                          </a:rPr>
                          <m:t>𝑘</m:t>
                        </m:r>
                      </m:sub>
                    </m:sSub>
                    <m:r>
                      <a:rPr lang="en-US" b="0" i="1" smtClean="0">
                        <a:solidFill>
                          <a:srgbClr val="C00000"/>
                        </a:solidFill>
                        <a:latin typeface="Cambria Math" panose="02040503050406030204" pitchFamily="18" charset="0"/>
                      </a:rPr>
                      <m:t>=</m:t>
                    </m:r>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𝑐</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𝑘</m:t>
                            </m:r>
                          </m:sub>
                        </m:sSub>
                        <m:sSubSup>
                          <m:sSubSupPr>
                            <m:ctrlPr>
                              <a:rPr lang="en-US" b="0" i="1" smtClean="0">
                                <a:solidFill>
                                  <a:srgbClr val="C00000"/>
                                </a:solidFill>
                                <a:latin typeface="Cambria Math" panose="02040503050406030204" pitchFamily="18" charset="0"/>
                              </a:rPr>
                            </m:ctrlPr>
                          </m:sSubSupPr>
                          <m:e>
                            <m:d>
                              <m:dPr>
                                <m:begChr m:val=""/>
                                <m:endChr m:val="‖"/>
                                <m:ctrlPr>
                                  <a:rPr lang="en-US" b="0" i="1" smtClean="0">
                                    <a:solidFill>
                                      <a:srgbClr val="C00000"/>
                                    </a:solidFill>
                                    <a:latin typeface="Cambria Math" panose="02040503050406030204" pitchFamily="18" charset="0"/>
                                  </a:rPr>
                                </m:ctrlPr>
                              </m:dPr>
                              <m:e>
                                <m:r>
                                  <a:rPr lang="en-US">
                                    <a:latin typeface="Cambria Math" panose="02040503050406030204" pitchFamily="18" charset="0"/>
                                  </a:rPr>
                                  <m:t>​</m:t>
                                </m:r>
                              </m:e>
                            </m:d>
                          </m:e>
                          <m:sub>
                            <m:r>
                              <a:rPr lang="en-US" b="0" i="1" smtClean="0">
                                <a:solidFill>
                                  <a:srgbClr val="C00000"/>
                                </a:solidFill>
                                <a:latin typeface="Cambria Math" panose="02040503050406030204" pitchFamily="18" charset="0"/>
                              </a:rPr>
                              <m:t>2</m:t>
                            </m:r>
                          </m:sub>
                          <m:sup>
                            <m:r>
                              <a:rPr lang="en-US" b="0" i="1" smtClean="0">
                                <a:solidFill>
                                  <a:srgbClr val="C00000"/>
                                </a:solidFill>
                                <a:latin typeface="Cambria Math" panose="02040503050406030204" pitchFamily="18" charset="0"/>
                              </a:rPr>
                              <m:t>2</m:t>
                            </m:r>
                          </m:sup>
                        </m:sSubSup>
                      </m:num>
                      <m:den>
                        <m:sSubSup>
                          <m:sSubSupPr>
                            <m:ctrlPr>
                              <a:rPr lang="en-US" b="0" i="1" smtClean="0">
                                <a:solidFill>
                                  <a:srgbClr val="C00000"/>
                                </a:solidFill>
                                <a:latin typeface="Cambria Math" panose="02040503050406030204" pitchFamily="18" charset="0"/>
                              </a:rPr>
                            </m:ctrlPr>
                          </m:sSubSupPr>
                          <m:e>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m:t>
                            </m:r>
                          </m:e>
                          <m:sub>
                            <m:r>
                              <a:rPr lang="en-US" b="0" i="1" smtClean="0">
                                <a:solidFill>
                                  <a:srgbClr val="C00000"/>
                                </a:solidFill>
                                <a:latin typeface="Cambria Math" panose="02040503050406030204" pitchFamily="18" charset="0"/>
                              </a:rPr>
                              <m:t>𝐹</m:t>
                            </m:r>
                          </m:sub>
                          <m:sup>
                            <m:r>
                              <a:rPr lang="en-US" b="0" i="1" smtClean="0">
                                <a:solidFill>
                                  <a:srgbClr val="C00000"/>
                                </a:solidFill>
                                <a:latin typeface="Cambria Math" panose="02040503050406030204" pitchFamily="18" charset="0"/>
                              </a:rPr>
                              <m:t>2</m:t>
                            </m:r>
                          </m:sup>
                        </m:sSubSup>
                      </m:den>
                    </m:f>
                  </m:oMath>
                </a14:m>
                <a:r>
                  <a:rPr lang="en-US" dirty="0"/>
                  <a:t> , </a:t>
                </a:r>
                <a14:m>
                  <m:oMath xmlns:m="http://schemas.openxmlformats.org/officeDocument/2006/math">
                    <m:r>
                      <m:rPr>
                        <m:sty m:val="p"/>
                      </m:rPr>
                      <a:rPr lang="en-US" b="0" i="0" smtClean="0">
                        <a:solidFill>
                          <a:srgbClr val="C00000"/>
                        </a:solidFill>
                        <a:latin typeface="Cambria Math" panose="02040503050406030204" pitchFamily="18" charset="0"/>
                      </a:rPr>
                      <m:t>E</m:t>
                    </m:r>
                    <m:d>
                      <m:dPr>
                        <m:begChr m:val="["/>
                        <m:endChr m:val="]"/>
                        <m:ctrlPr>
                          <a:rPr lang="en-US" b="0" i="1" smtClean="0">
                            <a:solidFill>
                              <a:srgbClr val="C00000"/>
                            </a:solidFill>
                            <a:latin typeface="Cambria Math" panose="02040503050406030204" pitchFamily="18" charset="0"/>
                          </a:rPr>
                        </m:ctrlPr>
                      </m:dPr>
                      <m:e>
                        <m:sSubSup>
                          <m:sSubSupPr>
                            <m:ctrlPr>
                              <a:rPr lang="en-US" i="1">
                                <a:solidFill>
                                  <a:srgbClr val="C00000"/>
                                </a:solidFill>
                                <a:latin typeface="Cambria Math" panose="02040503050406030204" pitchFamily="18" charset="0"/>
                              </a:rPr>
                            </m:ctrlPr>
                          </m:sSubSupPr>
                          <m:e>
                            <m:d>
                              <m:dPr>
                                <m:begChr m:val="‖"/>
                                <m:endChr m:val="‖"/>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𝐴</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𝐴</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𝐵</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𝐵</m:t>
                                </m:r>
                              </m:e>
                            </m:d>
                          </m:e>
                          <m:sub>
                            <m:r>
                              <a:rPr lang="en-US" i="1">
                                <a:solidFill>
                                  <a:srgbClr val="C00000"/>
                                </a:solidFill>
                                <a:latin typeface="Cambria Math" panose="02040503050406030204" pitchFamily="18" charset="0"/>
                              </a:rPr>
                              <m:t>𝐹</m:t>
                            </m:r>
                          </m:sub>
                          <m:sup>
                            <m:r>
                              <a:rPr lang="en-US" i="1">
                                <a:solidFill>
                                  <a:srgbClr val="C00000"/>
                                </a:solidFill>
                                <a:latin typeface="Cambria Math" panose="02040503050406030204" pitchFamily="18" charset="0"/>
                              </a:rPr>
                              <m:t>2</m:t>
                            </m:r>
                          </m:sup>
                        </m:sSubSup>
                      </m:e>
                    </m:d>
                    <m:r>
                      <a:rPr lang="en-US" b="0" i="1" smtClean="0">
                        <a:solidFill>
                          <a:srgbClr val="C00000"/>
                        </a:solidFill>
                        <a:latin typeface="Cambria Math" panose="02040503050406030204" pitchFamily="18" charset="0"/>
                      </a:rPr>
                      <m:t>≤</m:t>
                    </m:r>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1</m:t>
                        </m:r>
                      </m:num>
                      <m:den>
                        <m:r>
                          <a:rPr lang="en-US" b="0" i="1" smtClean="0">
                            <a:solidFill>
                              <a:srgbClr val="C00000"/>
                            </a:solidFill>
                            <a:latin typeface="Cambria Math" panose="02040503050406030204" pitchFamily="18" charset="0"/>
                          </a:rPr>
                          <m:t>𝑐</m:t>
                        </m:r>
                      </m:den>
                    </m:f>
                    <m:sSubSup>
                      <m:sSubSupPr>
                        <m:ctrlPr>
                          <a:rPr lang="en-US" b="0" i="1" smtClean="0">
                            <a:solidFill>
                              <a:srgbClr val="C00000"/>
                            </a:solidFill>
                            <a:latin typeface="Cambria Math" panose="02040503050406030204" pitchFamily="18" charset="0"/>
                          </a:rPr>
                        </m:ctrlPr>
                      </m:sSubSupPr>
                      <m:e>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𝐴</m:t>
                            </m:r>
                          </m:e>
                        </m:d>
                      </m:e>
                      <m:sub>
                        <m:r>
                          <a:rPr lang="en-US" b="0" i="1" smtClean="0">
                            <a:solidFill>
                              <a:srgbClr val="C00000"/>
                            </a:solidFill>
                            <a:latin typeface="Cambria Math" panose="02040503050406030204" pitchFamily="18" charset="0"/>
                          </a:rPr>
                          <m:t>𝐹</m:t>
                        </m:r>
                      </m:sub>
                      <m:sup>
                        <m:r>
                          <a:rPr lang="en-US" b="0" i="1" smtClean="0">
                            <a:solidFill>
                              <a:srgbClr val="C00000"/>
                            </a:solidFill>
                            <a:latin typeface="Cambria Math" panose="02040503050406030204" pitchFamily="18" charset="0"/>
                          </a:rPr>
                          <m:t>4</m:t>
                        </m:r>
                      </m:sup>
                    </m:sSubSup>
                  </m:oMath>
                </a14:m>
                <a:r>
                  <a:rPr lang="en-US" dirty="0"/>
                  <a:t>.</a:t>
                </a:r>
              </a:p>
              <a:p>
                <a:pPr marL="457200" indent="-457200">
                  <a:buFont typeface="Wingdings" panose="05000000000000000000" pitchFamily="2" charset="2"/>
                  <a:buChar char="v"/>
                </a:pPr>
                <a:r>
                  <a:rPr lang="en-US" dirty="0"/>
                  <a: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𝑝</m:t>
                        </m:r>
                      </m:e>
                      <m:sub>
                        <m:r>
                          <a:rPr lang="en-US" b="0" i="1" smtClean="0">
                            <a:solidFill>
                              <a:srgbClr val="C00000"/>
                            </a:solidFill>
                            <a:latin typeface="Cambria Math" panose="02040503050406030204" pitchFamily="18" charset="0"/>
                          </a:rPr>
                          <m:t>𝑘</m:t>
                        </m:r>
                      </m:sub>
                    </m:sSub>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𝑐</m:t>
                    </m:r>
                    <m:r>
                      <a:rPr lang="en-US" b="0" i="0" smtClean="0">
                        <a:solidFill>
                          <a:srgbClr val="C00000"/>
                        </a:solidFill>
                        <a:latin typeface="Cambria Math" panose="02040503050406030204" pitchFamily="18" charset="0"/>
                      </a:rPr>
                      <m:t>:=</m:t>
                    </m:r>
                    <m:f>
                      <m:fPr>
                        <m:ctrlPr>
                          <a:rPr lang="en-US" b="0" i="1" smtClean="0">
                            <a:solidFill>
                              <a:srgbClr val="C00000"/>
                            </a:solidFill>
                            <a:latin typeface="Cambria Math" panose="02040503050406030204" pitchFamily="18" charset="0"/>
                          </a:rPr>
                        </m:ctrlPr>
                      </m:fPr>
                      <m:num>
                        <m:r>
                          <a:rPr lang="en-US" b="0" i="0" smtClean="0">
                            <a:solidFill>
                              <a:srgbClr val="C00000"/>
                            </a:solidFill>
                            <a:latin typeface="Cambria Math" panose="02040503050406030204" pitchFamily="18" charset="0"/>
                          </a:rPr>
                          <m:t>1</m:t>
                        </m:r>
                      </m:num>
                      <m:den>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𝜖</m:t>
                            </m:r>
                          </m:e>
                          <m:sup>
                            <m:r>
                              <a:rPr lang="en-US" b="0" i="1" smtClean="0">
                                <a:solidFill>
                                  <a:srgbClr val="C00000"/>
                                </a:solidFill>
                                <a:latin typeface="Cambria Math" panose="02040503050406030204" pitchFamily="18" charset="0"/>
                              </a:rPr>
                              <m:t>2</m:t>
                            </m:r>
                          </m:sup>
                        </m:sSup>
                      </m:den>
                    </m:f>
                  </m:oMath>
                </a14:m>
                <a:r>
                  <a:rPr lang="en-US" dirty="0"/>
                  <a:t>, so total number of sampled rows is </a:t>
                </a:r>
                <a14:m>
                  <m:oMath xmlns:m="http://schemas.openxmlformats.org/officeDocument/2006/math">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f>
                          <m:fPr>
                            <m:ctrlPr>
                              <a:rPr lang="en-US" b="0" i="1" smtClean="0">
                                <a:solidFill>
                                  <a:srgbClr val="C00000"/>
                                </a:solidFill>
                                <a:latin typeface="Cambria Math" panose="02040503050406030204" pitchFamily="18" charset="0"/>
                              </a:rPr>
                            </m:ctrlPr>
                          </m:fPr>
                          <m:num>
                            <m:r>
                              <a:rPr lang="en-US" b="0" i="0" smtClean="0">
                                <a:solidFill>
                                  <a:srgbClr val="C00000"/>
                                </a:solidFill>
                                <a:latin typeface="Cambria Math" panose="02040503050406030204" pitchFamily="18" charset="0"/>
                              </a:rPr>
                              <m:t>1</m:t>
                            </m:r>
                          </m:num>
                          <m:den>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𝜖</m:t>
                                </m:r>
                              </m:e>
                              <m:sup>
                                <m:r>
                                  <a:rPr lang="en-US" b="0" i="1" smtClean="0">
                                    <a:solidFill>
                                      <a:srgbClr val="C00000"/>
                                    </a:solidFill>
                                    <a:latin typeface="Cambria Math" panose="02040503050406030204" pitchFamily="18" charset="0"/>
                                  </a:rPr>
                                  <m:t>2</m:t>
                                </m:r>
                              </m:sup>
                            </m:sSup>
                          </m:den>
                        </m:f>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log</m:t>
                            </m:r>
                          </m:fName>
                          <m:e>
                            <m:r>
                              <a:rPr lang="en-US" b="0" i="1" smtClean="0">
                                <a:solidFill>
                                  <a:srgbClr val="C00000"/>
                                </a:solidFill>
                                <a:latin typeface="Cambria Math" panose="02040503050406030204" pitchFamily="18" charset="0"/>
                              </a:rPr>
                              <m:t>𝑛</m:t>
                            </m:r>
                          </m:e>
                        </m:func>
                      </m:e>
                    </m:d>
                  </m:oMath>
                </a14:m>
                <a:r>
                  <a:rPr lang="en-US" dirty="0"/>
                  <a:t> </a:t>
                </a:r>
                <a:r>
                  <a:rPr lang="en-US" dirty="0" err="1"/>
                  <a:t>whp</a:t>
                </a: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4"/>
                <a:ext cx="10515600" cy="4534535"/>
              </a:xfrm>
              <a:blipFill>
                <a:blip r:embed="rId2"/>
                <a:stretch>
                  <a:fillRect l="-1043" t="-941"/>
                </a:stretch>
              </a:blipFill>
            </p:spPr>
            <p:txBody>
              <a:bodyPr/>
              <a:lstStyle/>
              <a:p>
                <a:r>
                  <a:rPr lang="en-US">
                    <a:noFill/>
                  </a:rPr>
                  <a:t> </a:t>
                </a:r>
              </a:p>
            </p:txBody>
          </p:sp>
        </mc:Fallback>
      </mc:AlternateContent>
    </p:spTree>
    <p:extLst>
      <p:ext uri="{BB962C8B-B14F-4D97-AF65-F5344CB8AC3E}">
        <p14:creationId xmlns:p14="http://schemas.microsoft.com/office/powerpoint/2010/main" val="3449804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Approximate Matrix Multiplication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10515600" cy="4351338"/>
              </a:xfrm>
            </p:spPr>
            <p:txBody>
              <a:bodyPr>
                <a:normAutofit/>
              </a:bodyPr>
              <a:lstStyle/>
              <a:p>
                <a:pPr marL="457200" indent="-457200">
                  <a:buClr>
                    <a:schemeClr val="tx1"/>
                  </a:buClr>
                  <a:buFont typeface="Wingdings" panose="05000000000000000000" pitchFamily="2" charset="2"/>
                  <a:buChar char="v"/>
                </a:pPr>
                <a:r>
                  <a:rPr lang="en-US" dirty="0">
                    <a:solidFill>
                      <a:srgbClr val="00B050"/>
                    </a:solidFill>
                  </a:rPr>
                  <a:t>Goal</a:t>
                </a:r>
                <a:r>
                  <a:rPr lang="en-US" dirty="0"/>
                  <a:t>: Sample row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𝑖</m:t>
                        </m:r>
                      </m:sub>
                    </m:sSub>
                  </m:oMath>
                </a14:m>
                <a:r>
                  <a:rPr lang="en-US" dirty="0"/>
                  <a:t> of </a:t>
                </a:r>
                <a14:m>
                  <m:oMath xmlns:m="http://schemas.openxmlformats.org/officeDocument/2006/math">
                    <m:r>
                      <a:rPr lang="en-US" i="1" smtClean="0">
                        <a:solidFill>
                          <a:srgbClr val="C00000"/>
                        </a:solidFill>
                        <a:latin typeface="Cambria Math" panose="02040503050406030204" pitchFamily="18" charset="0"/>
                      </a:rPr>
                      <m:t>𝐴</m:t>
                    </m:r>
                    <m:r>
                      <a:rPr lang="en-US" i="1" smtClean="0">
                        <a:solidFill>
                          <a:srgbClr val="C00000"/>
                        </a:solidFill>
                        <a:latin typeface="Cambria Math" panose="02040503050406030204" pitchFamily="18" charset="0"/>
                      </a:rPr>
                      <m:t> </m:t>
                    </m:r>
                  </m:oMath>
                </a14:m>
                <a:r>
                  <a:rPr lang="en-US" dirty="0"/>
                  <a:t>with probability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𝑝</m:t>
                        </m:r>
                      </m:e>
                      <m:sub>
                        <m:r>
                          <m:rPr>
                            <m:sty m:val="p"/>
                          </m:rPr>
                          <a:rPr lang="en-US" b="0" i="0" smtClean="0">
                            <a:solidFill>
                              <a:srgbClr val="C00000"/>
                            </a:solidFill>
                            <a:latin typeface="Cambria Math" panose="02040503050406030204" pitchFamily="18" charset="0"/>
                          </a:rPr>
                          <m:t>i</m:t>
                        </m:r>
                      </m:sub>
                    </m:sSub>
                    <m:r>
                      <a:rPr lang="en-US" b="0" i="1" smtClean="0">
                        <a:solidFill>
                          <a:srgbClr val="C00000"/>
                        </a:solidFill>
                        <a:latin typeface="Cambria Math" panose="02040503050406030204" pitchFamily="18" charset="0"/>
                      </a:rPr>
                      <m:t>∝</m:t>
                    </m:r>
                    <m:f>
                      <m:fPr>
                        <m:ctrlPr>
                          <a:rPr lang="en-US" b="0" i="1" smtClean="0">
                            <a:solidFill>
                              <a:srgbClr val="C00000"/>
                            </a:solidFill>
                            <a:latin typeface="Cambria Math" panose="02040503050406030204" pitchFamily="18" charset="0"/>
                          </a:rPr>
                        </m:ctrlPr>
                      </m:fPr>
                      <m:num>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𝑖</m:t>
                            </m:r>
                          </m:sub>
                        </m:sSub>
                        <m:sSubSup>
                          <m:sSubSupPr>
                            <m:ctrlPr>
                              <a:rPr lang="en-US" b="0" i="1" smtClean="0">
                                <a:solidFill>
                                  <a:srgbClr val="C00000"/>
                                </a:solidFill>
                                <a:latin typeface="Cambria Math" panose="02040503050406030204" pitchFamily="18" charset="0"/>
                              </a:rPr>
                            </m:ctrlPr>
                          </m:sSubSupPr>
                          <m:e>
                            <m:d>
                              <m:dPr>
                                <m:begChr m:val=""/>
                                <m:endChr m:val="‖"/>
                                <m:ctrlPr>
                                  <a:rPr lang="en-US" b="0" i="1" smtClean="0">
                                    <a:solidFill>
                                      <a:srgbClr val="C00000"/>
                                    </a:solidFill>
                                    <a:latin typeface="Cambria Math" panose="02040503050406030204" pitchFamily="18" charset="0"/>
                                  </a:rPr>
                                </m:ctrlPr>
                              </m:dPr>
                              <m:e>
                                <m:r>
                                  <a:rPr lang="en-US">
                                    <a:latin typeface="Cambria Math" panose="02040503050406030204" pitchFamily="18" charset="0"/>
                                  </a:rPr>
                                  <m:t>​</m:t>
                                </m:r>
                              </m:e>
                            </m:d>
                          </m:e>
                          <m:sub>
                            <m:r>
                              <a:rPr lang="en-US" b="0" i="1" smtClean="0">
                                <a:solidFill>
                                  <a:srgbClr val="C00000"/>
                                </a:solidFill>
                                <a:latin typeface="Cambria Math" panose="02040503050406030204" pitchFamily="18" charset="0"/>
                              </a:rPr>
                              <m:t>2</m:t>
                            </m:r>
                          </m:sub>
                          <m:sup>
                            <m:r>
                              <a:rPr lang="en-US" b="0" i="1" smtClean="0">
                                <a:solidFill>
                                  <a:srgbClr val="C00000"/>
                                </a:solidFill>
                                <a:latin typeface="Cambria Math" panose="02040503050406030204" pitchFamily="18" charset="0"/>
                              </a:rPr>
                              <m:t>2</m:t>
                            </m:r>
                          </m:sup>
                        </m:sSubSup>
                      </m:num>
                      <m:den>
                        <m:sSubSup>
                          <m:sSubSupPr>
                            <m:ctrlPr>
                              <a:rPr lang="en-US" b="0" i="1" smtClean="0">
                                <a:solidFill>
                                  <a:srgbClr val="C00000"/>
                                </a:solidFill>
                                <a:latin typeface="Cambria Math" panose="02040503050406030204" pitchFamily="18" charset="0"/>
                              </a:rPr>
                            </m:ctrlPr>
                          </m:sSubSupPr>
                          <m:e>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m:t>
                            </m:r>
                          </m:e>
                          <m:sub>
                            <m:r>
                              <a:rPr lang="en-US" b="0" i="1" smtClean="0">
                                <a:solidFill>
                                  <a:srgbClr val="C00000"/>
                                </a:solidFill>
                                <a:latin typeface="Cambria Math" panose="02040503050406030204" pitchFamily="18" charset="0"/>
                              </a:rPr>
                              <m:t>𝐹</m:t>
                            </m:r>
                          </m:sub>
                          <m:sup>
                            <m:r>
                              <a:rPr lang="en-US" b="0" i="1" smtClean="0">
                                <a:solidFill>
                                  <a:srgbClr val="C00000"/>
                                </a:solidFill>
                                <a:latin typeface="Cambria Math" panose="02040503050406030204" pitchFamily="18" charset="0"/>
                              </a:rPr>
                              <m:t>2</m:t>
                            </m:r>
                          </m:sup>
                        </m:sSubSup>
                      </m:den>
                    </m:f>
                  </m:oMath>
                </a14:m>
                <a:r>
                  <a:rPr lang="en-US" dirty="0"/>
                  <a:t> </a:t>
                </a:r>
              </a:p>
              <a:p>
                <a:pPr marL="457200" indent="-457200">
                  <a:buFont typeface="Wingdings" panose="05000000000000000000" pitchFamily="2" charset="2"/>
                  <a:buChar char="v"/>
                </a:pPr>
                <a:endParaRPr lang="en-US" dirty="0"/>
              </a:p>
              <a:p>
                <a:pPr marL="457200" indent="-457200">
                  <a:buFont typeface="Wingdings" panose="05000000000000000000" pitchFamily="2" charset="2"/>
                  <a:buChar char="v"/>
                </a:pPr>
                <a:r>
                  <a:rPr lang="en-US" dirty="0"/>
                  <a:t>See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𝑖</m:t>
                        </m:r>
                      </m:sub>
                    </m:sSub>
                  </m:oMath>
                </a14:m>
                <a:r>
                  <a:rPr lang="en-US" dirty="0"/>
                  <a:t> in the sliding window model, can compute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𝑖</m:t>
                        </m:r>
                      </m:sub>
                    </m:sSub>
                    <m:sSubSup>
                      <m:sSubSupPr>
                        <m:ctrlPr>
                          <a:rPr lang="en-US" b="0" i="1" smtClean="0">
                            <a:solidFill>
                              <a:srgbClr val="C00000"/>
                            </a:solidFill>
                            <a:latin typeface="Cambria Math" panose="02040503050406030204" pitchFamily="18" charset="0"/>
                          </a:rPr>
                        </m:ctrlPr>
                      </m:sSubSupPr>
                      <m:e>
                        <m:d>
                          <m:dPr>
                            <m:begChr m:val=""/>
                            <m:endChr m:val="‖"/>
                            <m:ctrlPr>
                              <a:rPr lang="en-US" b="0" i="1" smtClean="0">
                                <a:solidFill>
                                  <a:srgbClr val="C00000"/>
                                </a:solidFill>
                                <a:latin typeface="Cambria Math" panose="02040503050406030204" pitchFamily="18" charset="0"/>
                              </a:rPr>
                            </m:ctrlPr>
                          </m:dPr>
                          <m:e>
                            <m:r>
                              <a:rPr lang="en-US">
                                <a:latin typeface="Cambria Math" panose="02040503050406030204" pitchFamily="18" charset="0"/>
                              </a:rPr>
                              <m:t>​</m:t>
                            </m:r>
                          </m:e>
                        </m:d>
                      </m:e>
                      <m:sub>
                        <m:r>
                          <a:rPr lang="en-US" b="0" i="1" smtClean="0">
                            <a:solidFill>
                              <a:srgbClr val="C00000"/>
                            </a:solidFill>
                            <a:latin typeface="Cambria Math" panose="02040503050406030204" pitchFamily="18" charset="0"/>
                          </a:rPr>
                          <m:t>2</m:t>
                        </m:r>
                      </m:sub>
                      <m:sup>
                        <m:r>
                          <a:rPr lang="en-US" b="0" i="1" smtClean="0">
                            <a:solidFill>
                              <a:srgbClr val="C00000"/>
                            </a:solidFill>
                            <a:latin typeface="Cambria Math" panose="02040503050406030204" pitchFamily="18" charset="0"/>
                          </a:rPr>
                          <m:t>2</m:t>
                        </m:r>
                      </m:sup>
                    </m:sSubSup>
                  </m:oMath>
                </a14:m>
                <a:endParaRPr lang="en-US" dirty="0"/>
              </a:p>
              <a:p>
                <a:pPr marL="457200" indent="-457200">
                  <a:buFont typeface="Wingdings" panose="05000000000000000000" pitchFamily="2" charset="2"/>
                  <a:buChar char="v"/>
                </a:pPr>
                <a:r>
                  <a:rPr lang="en-US" dirty="0"/>
                  <a:t>Cannot compute </a:t>
                </a:r>
                <a14:m>
                  <m:oMath xmlns:m="http://schemas.openxmlformats.org/officeDocument/2006/math">
                    <m:sSubSup>
                      <m:sSubSupPr>
                        <m:ctrlPr>
                          <a:rPr lang="en-US" b="0" i="1" smtClean="0">
                            <a:solidFill>
                              <a:srgbClr val="C00000"/>
                            </a:solidFill>
                            <a:latin typeface="Cambria Math" panose="02040503050406030204" pitchFamily="18" charset="0"/>
                          </a:rPr>
                        </m:ctrlPr>
                      </m:sSubSupPr>
                      <m:e>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m:t>
                        </m:r>
                      </m:e>
                      <m:sub>
                        <m:r>
                          <a:rPr lang="en-US" b="0" i="1" smtClean="0">
                            <a:solidFill>
                              <a:srgbClr val="C00000"/>
                            </a:solidFill>
                            <a:latin typeface="Cambria Math" panose="02040503050406030204" pitchFamily="18" charset="0"/>
                          </a:rPr>
                          <m:t>𝐹</m:t>
                        </m:r>
                      </m:sub>
                      <m:sup>
                        <m:r>
                          <a:rPr lang="en-US" b="0" i="1" smtClean="0">
                            <a:solidFill>
                              <a:srgbClr val="C00000"/>
                            </a:solidFill>
                            <a:latin typeface="Cambria Math" panose="02040503050406030204" pitchFamily="18" charset="0"/>
                          </a:rPr>
                          <m:t>2</m:t>
                        </m:r>
                      </m:sup>
                    </m:sSubSup>
                  </m:oMath>
                </a14:m>
                <a:r>
                  <a:rPr lang="en-US" dirty="0"/>
                  <a:t> without seeing all the rows</a:t>
                </a:r>
              </a:p>
              <a:p>
                <a:pPr marL="457200" indent="-457200">
                  <a:buFont typeface="Wingdings" panose="05000000000000000000" pitchFamily="2" charset="2"/>
                  <a:buChar char="v"/>
                </a:pPr>
                <a:endParaRPr lang="en-US" dirty="0"/>
              </a:p>
              <a:p>
                <a:pPr marL="457200" indent="-457200">
                  <a:buFont typeface="Wingdings" panose="05000000000000000000" pitchFamily="2" charset="2"/>
                  <a:buChar char="v"/>
                </a:pPr>
                <a:r>
                  <a:rPr lang="en-US" dirty="0"/>
                  <a:t>How would we do matrix multiplication in the streaming model?</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1043"/>
                </a:stretch>
              </a:blipFill>
            </p:spPr>
            <p:txBody>
              <a:bodyPr/>
              <a:lstStyle/>
              <a:p>
                <a:r>
                  <a:rPr lang="en-US">
                    <a:noFill/>
                  </a:rPr>
                  <a:t> </a:t>
                </a:r>
              </a:p>
            </p:txBody>
          </p:sp>
        </mc:Fallback>
      </mc:AlternateContent>
    </p:spTree>
    <p:extLst>
      <p:ext uri="{BB962C8B-B14F-4D97-AF65-F5344CB8AC3E}">
        <p14:creationId xmlns:p14="http://schemas.microsoft.com/office/powerpoint/2010/main" val="195095673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Approximate Matrix Multiplication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10515600" cy="4667250"/>
              </a:xfrm>
            </p:spPr>
            <p:txBody>
              <a:bodyPr>
                <a:normAutofit/>
              </a:bodyPr>
              <a:lstStyle/>
              <a:p>
                <a:pPr marL="457200" indent="-457200">
                  <a:buFont typeface="Wingdings" panose="05000000000000000000" pitchFamily="2" charset="2"/>
                  <a:buChar char="v"/>
                </a:pPr>
                <a:r>
                  <a:rPr lang="en-US" dirty="0"/>
                  <a:t>How would we do matrix multiplication in the streaming model?</a:t>
                </a:r>
              </a:p>
              <a:p>
                <a:pPr marL="457200" indent="-457200">
                  <a:buFont typeface="Wingdings" panose="05000000000000000000" pitchFamily="2" charset="2"/>
                  <a:buChar char="v"/>
                </a:pPr>
                <a:r>
                  <a:rPr lang="en-US" dirty="0"/>
                  <a:t>Track </a:t>
                </a:r>
                <a14:m>
                  <m:oMath xmlns:m="http://schemas.openxmlformats.org/officeDocument/2006/math">
                    <m:sSubSup>
                      <m:sSubSupPr>
                        <m:ctrlPr>
                          <a:rPr lang="en-US" b="0" i="1" smtClean="0">
                            <a:solidFill>
                              <a:srgbClr val="C00000"/>
                            </a:solidFill>
                            <a:latin typeface="Cambria Math" panose="02040503050406030204" pitchFamily="18" charset="0"/>
                          </a:rPr>
                        </m:ctrlPr>
                      </m:sSubSupPr>
                      <m:e>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m:t>
                        </m:r>
                      </m:e>
                      <m:sub>
                        <m:r>
                          <a:rPr lang="en-US" b="0" i="1" smtClean="0">
                            <a:solidFill>
                              <a:srgbClr val="C00000"/>
                            </a:solidFill>
                            <a:latin typeface="Cambria Math" panose="02040503050406030204" pitchFamily="18" charset="0"/>
                          </a:rPr>
                          <m:t>𝐹</m:t>
                        </m:r>
                      </m:sub>
                      <m:sup>
                        <m:r>
                          <a:rPr lang="en-US" b="0" i="1" smtClean="0">
                            <a:solidFill>
                              <a:srgbClr val="C00000"/>
                            </a:solidFill>
                            <a:latin typeface="Cambria Math" panose="02040503050406030204" pitchFamily="18" charset="0"/>
                          </a:rPr>
                          <m:t>2</m:t>
                        </m:r>
                      </m:sup>
                    </m:sSubSup>
                  </m:oMath>
                </a14:m>
                <a:r>
                  <a:rPr lang="en-US" dirty="0"/>
                  <a:t> </a:t>
                </a:r>
              </a:p>
              <a:p>
                <a:pPr marL="457200" indent="-457200">
                  <a:buFont typeface="Wingdings" panose="05000000000000000000" pitchFamily="2" charset="2"/>
                  <a:buChar char="v"/>
                </a:pPr>
                <a:r>
                  <a:rPr lang="en-US" dirty="0"/>
                  <a:t>Suppose we have sampled row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𝑖</m:t>
                        </m:r>
                      </m:sub>
                    </m:sSub>
                  </m:oMath>
                </a14:m>
                <a:r>
                  <a:rPr lang="en-US" dirty="0"/>
                  <a:t> of </a:t>
                </a:r>
                <a14:m>
                  <m:oMath xmlns:m="http://schemas.openxmlformats.org/officeDocument/2006/math">
                    <m:r>
                      <a:rPr lang="en-US" i="1" smtClean="0">
                        <a:solidFill>
                          <a:srgbClr val="C00000"/>
                        </a:solidFill>
                        <a:latin typeface="Cambria Math" panose="02040503050406030204" pitchFamily="18" charset="0"/>
                      </a:rPr>
                      <m:t>𝐴</m:t>
                    </m:r>
                    <m:r>
                      <a:rPr lang="en-US" i="1" smtClean="0">
                        <a:solidFill>
                          <a:srgbClr val="C00000"/>
                        </a:solidFill>
                        <a:latin typeface="Cambria Math" panose="02040503050406030204" pitchFamily="18" charset="0"/>
                      </a:rPr>
                      <m:t> </m:t>
                    </m:r>
                  </m:oMath>
                </a14:m>
                <a:r>
                  <a:rPr lang="en-US" dirty="0"/>
                  <a:t>with probability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𝑝</m:t>
                        </m:r>
                      </m:e>
                      <m:sub>
                        <m:r>
                          <m:rPr>
                            <m:sty m:val="p"/>
                          </m:rPr>
                          <a:rPr lang="en-US" b="0" i="0" smtClean="0">
                            <a:solidFill>
                              <a:srgbClr val="C00000"/>
                            </a:solidFill>
                            <a:latin typeface="Cambria Math" panose="02040503050406030204" pitchFamily="18" charset="0"/>
                          </a:rPr>
                          <m:t>i</m:t>
                        </m:r>
                      </m:sub>
                    </m:sSub>
                    <m:r>
                      <a:rPr lang="en-US" b="0" i="1" smtClean="0">
                        <a:solidFill>
                          <a:srgbClr val="C00000"/>
                        </a:solidFill>
                        <a:latin typeface="Cambria Math" panose="02040503050406030204" pitchFamily="18" charset="0"/>
                      </a:rPr>
                      <m:t>∝</m:t>
                    </m:r>
                    <m:f>
                      <m:fPr>
                        <m:ctrlPr>
                          <a:rPr lang="en-US" b="0" i="1" smtClean="0">
                            <a:solidFill>
                              <a:srgbClr val="C00000"/>
                            </a:solidFill>
                            <a:latin typeface="Cambria Math" panose="02040503050406030204" pitchFamily="18" charset="0"/>
                          </a:rPr>
                        </m:ctrlPr>
                      </m:fPr>
                      <m:num>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𝑖</m:t>
                            </m:r>
                          </m:sub>
                        </m:sSub>
                        <m:sSubSup>
                          <m:sSubSupPr>
                            <m:ctrlPr>
                              <a:rPr lang="en-US" b="0" i="1" smtClean="0">
                                <a:solidFill>
                                  <a:srgbClr val="C00000"/>
                                </a:solidFill>
                                <a:latin typeface="Cambria Math" panose="02040503050406030204" pitchFamily="18" charset="0"/>
                              </a:rPr>
                            </m:ctrlPr>
                          </m:sSubSupPr>
                          <m:e>
                            <m:d>
                              <m:dPr>
                                <m:begChr m:val=""/>
                                <m:endChr m:val="‖"/>
                                <m:ctrlPr>
                                  <a:rPr lang="en-US" b="0" i="1" smtClean="0">
                                    <a:solidFill>
                                      <a:srgbClr val="C00000"/>
                                    </a:solidFill>
                                    <a:latin typeface="Cambria Math" panose="02040503050406030204" pitchFamily="18" charset="0"/>
                                  </a:rPr>
                                </m:ctrlPr>
                              </m:dPr>
                              <m:e>
                                <m:r>
                                  <a:rPr lang="en-US">
                                    <a:latin typeface="Cambria Math" panose="02040503050406030204" pitchFamily="18" charset="0"/>
                                  </a:rPr>
                                  <m:t>​</m:t>
                                </m:r>
                              </m:e>
                            </m:d>
                          </m:e>
                          <m:sub>
                            <m:r>
                              <a:rPr lang="en-US" b="0" i="1" smtClean="0">
                                <a:solidFill>
                                  <a:srgbClr val="C00000"/>
                                </a:solidFill>
                                <a:latin typeface="Cambria Math" panose="02040503050406030204" pitchFamily="18" charset="0"/>
                              </a:rPr>
                              <m:t>2</m:t>
                            </m:r>
                          </m:sub>
                          <m:sup>
                            <m:r>
                              <a:rPr lang="en-US" b="0" i="1" smtClean="0">
                                <a:solidFill>
                                  <a:srgbClr val="C00000"/>
                                </a:solidFill>
                                <a:latin typeface="Cambria Math" panose="02040503050406030204" pitchFamily="18" charset="0"/>
                              </a:rPr>
                              <m:t>2</m:t>
                            </m:r>
                          </m:sup>
                        </m:sSubSup>
                      </m:num>
                      <m:den>
                        <m:sSubSup>
                          <m:sSubSupPr>
                            <m:ctrlPr>
                              <a:rPr lang="en-US" b="0" i="1" smtClean="0">
                                <a:solidFill>
                                  <a:srgbClr val="C00000"/>
                                </a:solidFill>
                                <a:latin typeface="Cambria Math" panose="02040503050406030204" pitchFamily="18" charset="0"/>
                              </a:rPr>
                            </m:ctrlPr>
                          </m:sSubSupPr>
                          <m:e>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m:t>
                            </m:r>
                          </m:e>
                          <m:sub>
                            <m:r>
                              <a:rPr lang="en-US" b="0" i="1" smtClean="0">
                                <a:solidFill>
                                  <a:srgbClr val="C00000"/>
                                </a:solidFill>
                                <a:latin typeface="Cambria Math" panose="02040503050406030204" pitchFamily="18" charset="0"/>
                              </a:rPr>
                              <m:t>𝐹</m:t>
                            </m:r>
                          </m:sub>
                          <m:sup>
                            <m:r>
                              <a:rPr lang="en-US" b="0" i="1" smtClean="0">
                                <a:solidFill>
                                  <a:srgbClr val="C00000"/>
                                </a:solidFill>
                                <a:latin typeface="Cambria Math" panose="02040503050406030204" pitchFamily="18" charset="0"/>
                              </a:rPr>
                              <m:t>2</m:t>
                            </m:r>
                          </m:sup>
                        </m:sSubSup>
                      </m:den>
                    </m:f>
                  </m:oMath>
                </a14:m>
                <a:r>
                  <a:rPr lang="en-US" dirty="0"/>
                  <a:t> </a:t>
                </a:r>
              </a:p>
              <a:p>
                <a:pPr marL="457200" indent="-457200">
                  <a:buFont typeface="Wingdings" panose="05000000000000000000" pitchFamily="2" charset="2"/>
                  <a:buChar char="v"/>
                </a:pPr>
                <a:r>
                  <a:rPr lang="en-US" dirty="0"/>
                  <a:t>New row arrives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𝑡</m:t>
                        </m:r>
                      </m:sub>
                    </m:sSub>
                  </m:oMath>
                </a14:m>
                <a:r>
                  <a:rPr lang="en-US" dirty="0"/>
                  <a:t>: </a:t>
                </a:r>
                <a14:m>
                  <m:oMath xmlns:m="http://schemas.openxmlformats.org/officeDocument/2006/math">
                    <m:sSubSup>
                      <m:sSubSupPr>
                        <m:ctrlPr>
                          <a:rPr lang="en-US" b="0" i="1" smtClean="0">
                            <a:solidFill>
                              <a:srgbClr val="C00000"/>
                            </a:solidFill>
                            <a:latin typeface="Cambria Math" panose="02040503050406030204" pitchFamily="18" charset="0"/>
                          </a:rPr>
                        </m:ctrlPr>
                      </m:sSubSupPr>
                      <m:e>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m:t>
                        </m:r>
                      </m:e>
                      <m:sub>
                        <m:r>
                          <a:rPr lang="en-US" b="0" i="1" smtClean="0">
                            <a:solidFill>
                              <a:srgbClr val="C00000"/>
                            </a:solidFill>
                            <a:latin typeface="Cambria Math" panose="02040503050406030204" pitchFamily="18" charset="0"/>
                          </a:rPr>
                          <m:t>𝐹</m:t>
                        </m:r>
                      </m:sub>
                      <m:sup>
                        <m:r>
                          <a:rPr lang="en-US" b="0" i="1" smtClean="0">
                            <a:solidFill>
                              <a:srgbClr val="C00000"/>
                            </a:solidFill>
                            <a:latin typeface="Cambria Math" panose="02040503050406030204" pitchFamily="18" charset="0"/>
                          </a:rPr>
                          <m:t>2</m:t>
                        </m:r>
                      </m:sup>
                    </m:sSubSup>
                  </m:oMath>
                </a14:m>
                <a:r>
                  <a:rPr lang="en-US" dirty="0"/>
                  <a:t> increases by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𝑡</m:t>
                        </m:r>
                      </m:sub>
                    </m:sSub>
                    <m:sSubSup>
                      <m:sSubSupPr>
                        <m:ctrlPr>
                          <a:rPr lang="en-US" b="0" i="1" smtClean="0">
                            <a:solidFill>
                              <a:srgbClr val="C00000"/>
                            </a:solidFill>
                            <a:latin typeface="Cambria Math" panose="02040503050406030204" pitchFamily="18" charset="0"/>
                          </a:rPr>
                        </m:ctrlPr>
                      </m:sSubSupPr>
                      <m:e>
                        <m:d>
                          <m:dPr>
                            <m:begChr m:val=""/>
                            <m:endChr m:val="‖"/>
                            <m:ctrlPr>
                              <a:rPr lang="en-US" b="0" i="1" smtClean="0">
                                <a:solidFill>
                                  <a:srgbClr val="C00000"/>
                                </a:solidFill>
                                <a:latin typeface="Cambria Math" panose="02040503050406030204" pitchFamily="18" charset="0"/>
                              </a:rPr>
                            </m:ctrlPr>
                          </m:dPr>
                          <m:e>
                            <m:r>
                              <a:rPr lang="en-US">
                                <a:latin typeface="Cambria Math" panose="02040503050406030204" pitchFamily="18" charset="0"/>
                              </a:rPr>
                              <m:t>​</m:t>
                            </m:r>
                          </m:e>
                        </m:d>
                      </m:e>
                      <m:sub>
                        <m:r>
                          <a:rPr lang="en-US" b="0" i="1" smtClean="0">
                            <a:solidFill>
                              <a:srgbClr val="C00000"/>
                            </a:solidFill>
                            <a:latin typeface="Cambria Math" panose="02040503050406030204" pitchFamily="18" charset="0"/>
                          </a:rPr>
                          <m:t>2</m:t>
                        </m:r>
                      </m:sub>
                      <m:sup>
                        <m:r>
                          <a:rPr lang="en-US" b="0" i="1" smtClean="0">
                            <a:solidFill>
                              <a:srgbClr val="C00000"/>
                            </a:solidFill>
                            <a:latin typeface="Cambria Math" panose="02040503050406030204" pitchFamily="18" charset="0"/>
                          </a:rPr>
                          <m:t>2</m:t>
                        </m:r>
                      </m:sup>
                    </m:sSubSup>
                  </m:oMath>
                </a14:m>
                <a:endParaRPr lang="en-US" dirty="0"/>
              </a:p>
              <a:p>
                <a:pPr marL="457200" indent="-457200">
                  <a:buFont typeface="Wingdings" panose="05000000000000000000" pitchFamily="2" charset="2"/>
                  <a:buChar char="v"/>
                </a:pPr>
                <a:r>
                  <a:rPr lang="en-US" dirty="0"/>
                  <a:t>What do we do with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𝑖</m:t>
                        </m:r>
                      </m:sub>
                    </m:sSub>
                  </m:oMath>
                </a14:m>
                <a:r>
                  <a:rPr lang="en-US" dirty="0"/>
                  <a:t>?</a:t>
                </a:r>
              </a:p>
              <a:p>
                <a:pPr marL="457200" indent="-457200">
                  <a:buClr>
                    <a:schemeClr val="tx1"/>
                  </a:buClr>
                  <a:buFont typeface="Wingdings" panose="05000000000000000000" pitchFamily="2" charset="2"/>
                  <a:buChar char="v"/>
                </a:pPr>
                <a:r>
                  <a:rPr lang="en-US" dirty="0" err="1">
                    <a:solidFill>
                      <a:srgbClr val="7030A0"/>
                    </a:solidFill>
                  </a:rPr>
                  <a:t>Downsample</a:t>
                </a:r>
                <a:r>
                  <a:rPr lang="en-US" dirty="0"/>
                  <a:t>: keep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𝑖</m:t>
                        </m:r>
                      </m:sub>
                    </m:sSub>
                  </m:oMath>
                </a14:m>
                <a:r>
                  <a:rPr lang="en-US" dirty="0"/>
                  <a:t> with probability </a:t>
                </a:r>
                <a14:m>
                  <m:oMath xmlns:m="http://schemas.openxmlformats.org/officeDocument/2006/math">
                    <m:f>
                      <m:fPr>
                        <m:ctrlPr>
                          <a:rPr lang="en-US" b="0" i="1" smtClean="0">
                            <a:solidFill>
                              <a:srgbClr val="C00000"/>
                            </a:solidFill>
                            <a:latin typeface="Cambria Math" panose="02040503050406030204" pitchFamily="18" charset="0"/>
                          </a:rPr>
                        </m:ctrlPr>
                      </m:fPr>
                      <m:num>
                        <m:sSubSup>
                          <m:sSubSupPr>
                            <m:ctrlPr>
                              <a:rPr lang="en-US" b="0" i="1" smtClean="0">
                                <a:solidFill>
                                  <a:srgbClr val="C00000"/>
                                </a:solidFill>
                                <a:latin typeface="Cambria Math" panose="02040503050406030204" pitchFamily="18" charset="0"/>
                              </a:rPr>
                            </m:ctrlPr>
                          </m:sSubSupPr>
                          <m:e>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𝐴</m:t>
                                </m:r>
                              </m:e>
                            </m:d>
                          </m:e>
                          <m:sub>
                            <m:r>
                              <a:rPr lang="en-US" b="0" i="1" smtClean="0">
                                <a:solidFill>
                                  <a:srgbClr val="C00000"/>
                                </a:solidFill>
                                <a:latin typeface="Cambria Math" panose="02040503050406030204" pitchFamily="18" charset="0"/>
                              </a:rPr>
                              <m:t>𝐹</m:t>
                            </m:r>
                          </m:sub>
                          <m:sup>
                            <m:r>
                              <a:rPr lang="en-US" b="0" i="1" smtClean="0">
                                <a:solidFill>
                                  <a:srgbClr val="C00000"/>
                                </a:solidFill>
                                <a:latin typeface="Cambria Math" panose="02040503050406030204" pitchFamily="18" charset="0"/>
                              </a:rPr>
                              <m:t>2</m:t>
                            </m:r>
                          </m:sup>
                        </m:sSubSup>
                      </m:num>
                      <m:den>
                        <m:sSubSup>
                          <m:sSubSupPr>
                            <m:ctrlPr>
                              <a:rPr lang="en-US" b="0" i="1" smtClean="0">
                                <a:solidFill>
                                  <a:srgbClr val="C00000"/>
                                </a:solidFill>
                                <a:latin typeface="Cambria Math" panose="02040503050406030204" pitchFamily="18" charset="0"/>
                              </a:rPr>
                            </m:ctrlPr>
                          </m:sSubSupPr>
                          <m:e>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𝐴</m:t>
                                </m:r>
                              </m:e>
                            </m:d>
                          </m:e>
                          <m:sub>
                            <m:r>
                              <a:rPr lang="en-US" b="0" i="1" smtClean="0">
                                <a:solidFill>
                                  <a:srgbClr val="C00000"/>
                                </a:solidFill>
                                <a:latin typeface="Cambria Math" panose="02040503050406030204" pitchFamily="18" charset="0"/>
                              </a:rPr>
                              <m:t>𝐹</m:t>
                            </m:r>
                          </m:sub>
                          <m:sup>
                            <m:r>
                              <a:rPr lang="en-US" b="0" i="1" smtClean="0">
                                <a:solidFill>
                                  <a:srgbClr val="C00000"/>
                                </a:solidFill>
                                <a:latin typeface="Cambria Math" panose="02040503050406030204" pitchFamily="18" charset="0"/>
                              </a:rPr>
                              <m:t>2</m:t>
                            </m:r>
                          </m:sup>
                        </m:sSubSup>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𝑡</m:t>
                            </m:r>
                          </m:sub>
                        </m:sSub>
                        <m:sSubSup>
                          <m:sSubSupPr>
                            <m:ctrlPr>
                              <a:rPr lang="en-US" b="0" i="1" smtClean="0">
                                <a:solidFill>
                                  <a:srgbClr val="C00000"/>
                                </a:solidFill>
                                <a:latin typeface="Cambria Math" panose="02040503050406030204" pitchFamily="18" charset="0"/>
                              </a:rPr>
                            </m:ctrlPr>
                          </m:sSubSupPr>
                          <m:e>
                            <m:d>
                              <m:dPr>
                                <m:begChr m:val=""/>
                                <m:endChr m:val="‖"/>
                                <m:ctrlPr>
                                  <a:rPr lang="en-US" b="0" i="1" smtClean="0">
                                    <a:solidFill>
                                      <a:srgbClr val="C00000"/>
                                    </a:solidFill>
                                    <a:latin typeface="Cambria Math" panose="02040503050406030204" pitchFamily="18" charset="0"/>
                                  </a:rPr>
                                </m:ctrlPr>
                              </m:dPr>
                              <m:e>
                                <m:r>
                                  <a:rPr lang="en-US">
                                    <a:latin typeface="Cambria Math" panose="02040503050406030204" pitchFamily="18" charset="0"/>
                                  </a:rPr>
                                  <m:t>​</m:t>
                                </m:r>
                              </m:e>
                            </m:d>
                          </m:e>
                          <m:sub>
                            <m:r>
                              <a:rPr lang="en-US" b="0" i="1" smtClean="0">
                                <a:solidFill>
                                  <a:srgbClr val="C00000"/>
                                </a:solidFill>
                                <a:latin typeface="Cambria Math" panose="02040503050406030204" pitchFamily="18" charset="0"/>
                              </a:rPr>
                              <m:t>2</m:t>
                            </m:r>
                          </m:sub>
                          <m:sup>
                            <m:r>
                              <a:rPr lang="en-US" b="0" i="1" smtClean="0">
                                <a:solidFill>
                                  <a:srgbClr val="C00000"/>
                                </a:solidFill>
                                <a:latin typeface="Cambria Math" panose="02040503050406030204" pitchFamily="18" charset="0"/>
                              </a:rPr>
                              <m:t>2</m:t>
                            </m:r>
                          </m:sup>
                        </m:sSubSup>
                      </m:den>
                    </m:f>
                  </m:oMath>
                </a14:m>
                <a:r>
                  <a:rPr lang="en-US" dirty="0"/>
                  <a:t> </a:t>
                </a:r>
              </a:p>
              <a:p>
                <a:pPr marL="457200" indent="-457200">
                  <a:buFont typeface="Wingdings" panose="05000000000000000000" pitchFamily="2" charset="2"/>
                  <a:buChar char="v"/>
                </a:pPr>
                <a:r>
                  <a:rPr lang="en-US" dirty="0"/>
                  <a:t>Sampled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𝑖</m:t>
                        </m:r>
                      </m:sub>
                    </m:sSub>
                    <m:r>
                      <a:rPr lang="en-US" i="1" smtClean="0">
                        <a:solidFill>
                          <a:srgbClr val="C00000"/>
                        </a:solidFill>
                        <a:latin typeface="Cambria Math" panose="02040503050406030204" pitchFamily="18" charset="0"/>
                      </a:rPr>
                      <m:t> </m:t>
                    </m:r>
                  </m:oMath>
                </a14:m>
                <a:r>
                  <a:rPr lang="en-US" dirty="0"/>
                  <a:t>with probability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𝑝</m:t>
                        </m:r>
                      </m:e>
                      <m:sub>
                        <m:r>
                          <a:rPr lang="en-US" b="0" i="1" smtClean="0">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m:t>
                    </m:r>
                    <m:f>
                      <m:fPr>
                        <m:ctrlPr>
                          <a:rPr lang="en-US" b="0" i="1" smtClean="0">
                            <a:solidFill>
                              <a:srgbClr val="C00000"/>
                            </a:solidFill>
                            <a:latin typeface="Cambria Math" panose="02040503050406030204" pitchFamily="18" charset="0"/>
                          </a:rPr>
                        </m:ctrlPr>
                      </m:fPr>
                      <m:num>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𝑖</m:t>
                            </m:r>
                          </m:sub>
                        </m:sSub>
                        <m:sSubSup>
                          <m:sSubSupPr>
                            <m:ctrlPr>
                              <a:rPr lang="en-US" b="0" i="1" smtClean="0">
                                <a:solidFill>
                                  <a:srgbClr val="C00000"/>
                                </a:solidFill>
                                <a:latin typeface="Cambria Math" panose="02040503050406030204" pitchFamily="18" charset="0"/>
                              </a:rPr>
                            </m:ctrlPr>
                          </m:sSubSupPr>
                          <m:e>
                            <m:d>
                              <m:dPr>
                                <m:begChr m:val=""/>
                                <m:endChr m:val="‖"/>
                                <m:ctrlPr>
                                  <a:rPr lang="en-US" b="0" i="1" smtClean="0">
                                    <a:solidFill>
                                      <a:srgbClr val="C00000"/>
                                    </a:solidFill>
                                    <a:latin typeface="Cambria Math" panose="02040503050406030204" pitchFamily="18" charset="0"/>
                                  </a:rPr>
                                </m:ctrlPr>
                              </m:dPr>
                              <m:e>
                                <m:r>
                                  <a:rPr lang="en-US">
                                    <a:latin typeface="Cambria Math" panose="02040503050406030204" pitchFamily="18" charset="0"/>
                                  </a:rPr>
                                  <m:t>​</m:t>
                                </m:r>
                              </m:e>
                            </m:d>
                          </m:e>
                          <m:sub>
                            <m:r>
                              <a:rPr lang="en-US" b="0" i="1" smtClean="0">
                                <a:solidFill>
                                  <a:srgbClr val="C00000"/>
                                </a:solidFill>
                                <a:latin typeface="Cambria Math" panose="02040503050406030204" pitchFamily="18" charset="0"/>
                              </a:rPr>
                              <m:t>2</m:t>
                            </m:r>
                          </m:sub>
                          <m:sup>
                            <m:r>
                              <a:rPr lang="en-US" b="0" i="1" smtClean="0">
                                <a:solidFill>
                                  <a:srgbClr val="C00000"/>
                                </a:solidFill>
                                <a:latin typeface="Cambria Math" panose="02040503050406030204" pitchFamily="18" charset="0"/>
                              </a:rPr>
                              <m:t>2</m:t>
                            </m:r>
                          </m:sup>
                        </m:sSubSup>
                      </m:num>
                      <m:den>
                        <m:sSubSup>
                          <m:sSubSupPr>
                            <m:ctrlPr>
                              <a:rPr lang="en-US" b="0" i="1" smtClean="0">
                                <a:solidFill>
                                  <a:srgbClr val="C00000"/>
                                </a:solidFill>
                                <a:latin typeface="Cambria Math" panose="02040503050406030204" pitchFamily="18" charset="0"/>
                              </a:rPr>
                            </m:ctrlPr>
                          </m:sSubSupPr>
                          <m:e>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𝐴</m:t>
                                </m:r>
                              </m:e>
                            </m:d>
                          </m:e>
                          <m:sub>
                            <m:r>
                              <a:rPr lang="en-US" b="0" i="1" smtClean="0">
                                <a:solidFill>
                                  <a:srgbClr val="C00000"/>
                                </a:solidFill>
                                <a:latin typeface="Cambria Math" panose="02040503050406030204" pitchFamily="18" charset="0"/>
                              </a:rPr>
                              <m:t>𝐹</m:t>
                            </m:r>
                          </m:sub>
                          <m:sup>
                            <m:r>
                              <a:rPr lang="en-US" b="0" i="1" smtClean="0">
                                <a:solidFill>
                                  <a:srgbClr val="C00000"/>
                                </a:solidFill>
                                <a:latin typeface="Cambria Math" panose="02040503050406030204" pitchFamily="18" charset="0"/>
                              </a:rPr>
                              <m:t>2</m:t>
                            </m:r>
                          </m:sup>
                        </m:sSubSup>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𝑡</m:t>
                            </m:r>
                          </m:sub>
                        </m:sSub>
                        <m:sSubSup>
                          <m:sSubSupPr>
                            <m:ctrlPr>
                              <a:rPr lang="en-US" b="0" i="1" smtClean="0">
                                <a:solidFill>
                                  <a:srgbClr val="C00000"/>
                                </a:solidFill>
                                <a:latin typeface="Cambria Math" panose="02040503050406030204" pitchFamily="18" charset="0"/>
                              </a:rPr>
                            </m:ctrlPr>
                          </m:sSubSupPr>
                          <m:e>
                            <m:d>
                              <m:dPr>
                                <m:begChr m:val=""/>
                                <m:endChr m:val="‖"/>
                                <m:ctrlPr>
                                  <a:rPr lang="en-US" b="0" i="1" smtClean="0">
                                    <a:solidFill>
                                      <a:srgbClr val="C00000"/>
                                    </a:solidFill>
                                    <a:latin typeface="Cambria Math" panose="02040503050406030204" pitchFamily="18" charset="0"/>
                                  </a:rPr>
                                </m:ctrlPr>
                              </m:dPr>
                              <m:e>
                                <m:r>
                                  <a:rPr lang="en-US">
                                    <a:latin typeface="Cambria Math" panose="02040503050406030204" pitchFamily="18" charset="0"/>
                                  </a:rPr>
                                  <m:t>​</m:t>
                                </m:r>
                              </m:e>
                            </m:d>
                          </m:e>
                          <m:sub>
                            <m:r>
                              <a:rPr lang="en-US" b="0" i="1" smtClean="0">
                                <a:solidFill>
                                  <a:srgbClr val="C00000"/>
                                </a:solidFill>
                                <a:latin typeface="Cambria Math" panose="02040503050406030204" pitchFamily="18" charset="0"/>
                              </a:rPr>
                              <m:t>2</m:t>
                            </m:r>
                          </m:sub>
                          <m:sup>
                            <m:r>
                              <a:rPr lang="en-US" b="0" i="1" smtClean="0">
                                <a:solidFill>
                                  <a:srgbClr val="C00000"/>
                                </a:solidFill>
                                <a:latin typeface="Cambria Math" panose="02040503050406030204" pitchFamily="18" charset="0"/>
                              </a:rPr>
                              <m:t>2</m:t>
                            </m:r>
                          </m:sup>
                        </m:sSubSup>
                      </m:den>
                    </m:f>
                  </m:oMath>
                </a14:m>
                <a:r>
                  <a:rPr lang="en-US" dirty="0"/>
                  <a:t>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1043" t="-2089"/>
                </a:stretch>
              </a:blipFill>
            </p:spPr>
            <p:txBody>
              <a:bodyPr/>
              <a:lstStyle/>
              <a:p>
                <a:r>
                  <a:rPr lang="en-US">
                    <a:noFill/>
                  </a:rPr>
                  <a:t> </a:t>
                </a:r>
              </a:p>
            </p:txBody>
          </p:sp>
        </mc:Fallback>
      </mc:AlternateContent>
    </p:spTree>
    <p:extLst>
      <p:ext uri="{BB962C8B-B14F-4D97-AF65-F5344CB8AC3E}">
        <p14:creationId xmlns:p14="http://schemas.microsoft.com/office/powerpoint/2010/main" val="1697963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Approximate Matrix Multiplication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10515600" cy="4667250"/>
              </a:xfrm>
            </p:spPr>
            <p:txBody>
              <a:bodyPr>
                <a:normAutofit/>
              </a:bodyPr>
              <a:lstStyle/>
              <a:p>
                <a:pPr marL="457200" indent="-457200">
                  <a:buFont typeface="Wingdings" panose="05000000000000000000" pitchFamily="2" charset="2"/>
                  <a:buChar char="v"/>
                </a:pPr>
                <a:r>
                  <a:rPr lang="en-US" dirty="0"/>
                  <a:t>Note it suffices to have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 </m:t>
                        </m:r>
                      </m:e>
                    </m:acc>
                  </m:oMath>
                </a14:m>
                <a:r>
                  <a:rPr lang="en-US" dirty="0"/>
                  <a:t>a 2-approximation of </a:t>
                </a:r>
                <a14:m>
                  <m:oMath xmlns:m="http://schemas.openxmlformats.org/officeDocument/2006/math">
                    <m:sSubSup>
                      <m:sSubSupPr>
                        <m:ctrlPr>
                          <a:rPr lang="en-US" b="0" i="1" smtClean="0">
                            <a:solidFill>
                              <a:srgbClr val="C00000"/>
                            </a:solidFill>
                            <a:latin typeface="Cambria Math" panose="02040503050406030204" pitchFamily="18" charset="0"/>
                          </a:rPr>
                        </m:ctrlPr>
                      </m:sSubSupPr>
                      <m:e>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m:t>
                        </m:r>
                      </m:e>
                      <m:sub>
                        <m:r>
                          <a:rPr lang="en-US" b="0" i="1" smtClean="0">
                            <a:solidFill>
                              <a:srgbClr val="C00000"/>
                            </a:solidFill>
                            <a:latin typeface="Cambria Math" panose="02040503050406030204" pitchFamily="18" charset="0"/>
                          </a:rPr>
                          <m:t>𝐹</m:t>
                        </m:r>
                      </m:sub>
                      <m:sup>
                        <m:r>
                          <a:rPr lang="en-US" b="0" i="1" smtClean="0">
                            <a:solidFill>
                              <a:srgbClr val="C00000"/>
                            </a:solidFill>
                            <a:latin typeface="Cambria Math" panose="02040503050406030204" pitchFamily="18" charset="0"/>
                          </a:rPr>
                          <m:t>2</m:t>
                        </m:r>
                      </m:sup>
                    </m:sSubSup>
                  </m:oMath>
                </a14:m>
                <a:r>
                  <a:rPr lang="en-US" dirty="0"/>
                  <a:t> </a:t>
                </a:r>
              </a:p>
              <a:p>
                <a:pPr marL="457200" indent="-457200">
                  <a:buFont typeface="Wingdings" panose="05000000000000000000" pitchFamily="2" charset="2"/>
                  <a:buChar char="v"/>
                </a:pPr>
                <a:r>
                  <a:rPr lang="en-US" dirty="0"/>
                  <a:t>Why? Sample row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𝑖</m:t>
                        </m:r>
                      </m:sub>
                    </m:sSub>
                  </m:oMath>
                </a14:m>
                <a:r>
                  <a:rPr lang="en-US" dirty="0"/>
                  <a:t> of </a:t>
                </a:r>
                <a14:m>
                  <m:oMath xmlns:m="http://schemas.openxmlformats.org/officeDocument/2006/math">
                    <m:r>
                      <a:rPr lang="en-US" i="1" smtClean="0">
                        <a:solidFill>
                          <a:srgbClr val="C00000"/>
                        </a:solidFill>
                        <a:latin typeface="Cambria Math" panose="02040503050406030204" pitchFamily="18" charset="0"/>
                      </a:rPr>
                      <m:t>𝐴</m:t>
                    </m:r>
                    <m:r>
                      <a:rPr lang="en-US" i="1" smtClean="0">
                        <a:solidFill>
                          <a:srgbClr val="C00000"/>
                        </a:solidFill>
                        <a:latin typeface="Cambria Math" panose="02040503050406030204" pitchFamily="18" charset="0"/>
                      </a:rPr>
                      <m:t> </m:t>
                    </m:r>
                  </m:oMath>
                </a14:m>
                <a:r>
                  <a:rPr lang="en-US" dirty="0"/>
                  <a:t>with probability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𝑝</m:t>
                        </m:r>
                      </m:e>
                      <m:sub>
                        <m:r>
                          <m:rPr>
                            <m:sty m:val="p"/>
                          </m:rPr>
                          <a:rPr lang="en-US" b="0" i="0" smtClean="0">
                            <a:solidFill>
                              <a:srgbClr val="C00000"/>
                            </a:solidFill>
                            <a:latin typeface="Cambria Math" panose="02040503050406030204" pitchFamily="18" charset="0"/>
                          </a:rPr>
                          <m:t>i</m:t>
                        </m:r>
                      </m:sub>
                    </m:sSub>
                    <m:r>
                      <a:rPr lang="en-US" b="0" i="1" smtClean="0">
                        <a:solidFill>
                          <a:srgbClr val="C00000"/>
                        </a:solidFill>
                        <a:latin typeface="Cambria Math" panose="02040503050406030204" pitchFamily="18" charset="0"/>
                      </a:rPr>
                      <m:t>∝</m:t>
                    </m:r>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2</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𝑖</m:t>
                            </m:r>
                          </m:sub>
                        </m:sSub>
                        <m:sSubSup>
                          <m:sSubSupPr>
                            <m:ctrlPr>
                              <a:rPr lang="en-US" b="0" i="1" smtClean="0">
                                <a:solidFill>
                                  <a:srgbClr val="C00000"/>
                                </a:solidFill>
                                <a:latin typeface="Cambria Math" panose="02040503050406030204" pitchFamily="18" charset="0"/>
                              </a:rPr>
                            </m:ctrlPr>
                          </m:sSubSupPr>
                          <m:e>
                            <m:d>
                              <m:dPr>
                                <m:begChr m:val=""/>
                                <m:endChr m:val="‖"/>
                                <m:ctrlPr>
                                  <a:rPr lang="en-US" b="0" i="1" smtClean="0">
                                    <a:solidFill>
                                      <a:srgbClr val="C00000"/>
                                    </a:solidFill>
                                    <a:latin typeface="Cambria Math" panose="02040503050406030204" pitchFamily="18" charset="0"/>
                                  </a:rPr>
                                </m:ctrlPr>
                              </m:dPr>
                              <m:e>
                                <m:r>
                                  <a:rPr lang="en-US">
                                    <a:latin typeface="Cambria Math" panose="02040503050406030204" pitchFamily="18" charset="0"/>
                                  </a:rPr>
                                  <m:t>​</m:t>
                                </m:r>
                              </m:e>
                            </m:d>
                          </m:e>
                          <m:sub>
                            <m:r>
                              <a:rPr lang="en-US" b="0" i="1" smtClean="0">
                                <a:solidFill>
                                  <a:srgbClr val="C00000"/>
                                </a:solidFill>
                                <a:latin typeface="Cambria Math" panose="02040503050406030204" pitchFamily="18" charset="0"/>
                              </a:rPr>
                              <m:t>2</m:t>
                            </m:r>
                          </m:sub>
                          <m:sup>
                            <m:r>
                              <a:rPr lang="en-US" b="0" i="1" smtClean="0">
                                <a:solidFill>
                                  <a:srgbClr val="C00000"/>
                                </a:solidFill>
                                <a:latin typeface="Cambria Math" panose="02040503050406030204" pitchFamily="18" charset="0"/>
                              </a:rPr>
                              <m:t>2</m:t>
                            </m:r>
                          </m:sup>
                        </m:sSubSup>
                      </m:num>
                      <m:den>
                        <m:acc>
                          <m:accPr>
                            <m:chr m:val="̂"/>
                            <m:ctrlPr>
                              <a:rPr lang="en-US" b="0" i="1" smtClean="0">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 </m:t>
                            </m:r>
                          </m:e>
                        </m:acc>
                      </m:den>
                    </m:f>
                  </m:oMath>
                </a14:m>
                <a:r>
                  <a:rPr lang="en-US" dirty="0"/>
                  <a:t> </a:t>
                </a:r>
              </a:p>
              <a:p>
                <a:pPr marL="457200" indent="-457200">
                  <a:buFont typeface="Wingdings" panose="05000000000000000000" pitchFamily="2" charset="2"/>
                  <a:buChar char="v"/>
                </a:pPr>
                <a:r>
                  <a:rPr lang="en-US" dirty="0" err="1"/>
                  <a:t>Frobenius</a:t>
                </a:r>
                <a:r>
                  <a:rPr lang="en-US" dirty="0"/>
                  <a:t> norm is </a:t>
                </a:r>
                <a:r>
                  <a:rPr lang="en-US" i="1" dirty="0">
                    <a:solidFill>
                      <a:srgbClr val="7030A0"/>
                    </a:solidFill>
                  </a:rPr>
                  <a:t>smooth</a:t>
                </a:r>
              </a:p>
              <a:p>
                <a:pPr marL="457200" indent="-457200">
                  <a:buFont typeface="Wingdings" panose="05000000000000000000" pitchFamily="2" charset="2"/>
                  <a:buChar char="v"/>
                </a:pPr>
                <a:r>
                  <a:rPr lang="en-US" dirty="0"/>
                  <a:t>Use smooth histogram to maintain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 </m:t>
                        </m:r>
                      </m:e>
                    </m:acc>
                  </m:oMath>
                </a14:m>
                <a:endParaRPr lang="en-US"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1043" t="-182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618134A1-34EA-4287-8AD4-785AC0A07AFA}"/>
              </a:ext>
            </a:extLst>
          </p:cNvPr>
          <p:cNvSpPr txBox="1"/>
          <p:nvPr/>
        </p:nvSpPr>
        <p:spPr>
          <a:xfrm>
            <a:off x="702773" y="4559662"/>
            <a:ext cx="3969861"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10" name="TextBox 9">
            <a:extLst>
              <a:ext uri="{FF2B5EF4-FFF2-40B4-BE49-F238E27FC236}">
                <a16:creationId xmlns:a16="http://schemas.microsoft.com/office/drawing/2014/main" id="{8ADB0CE5-8D16-4EA2-AE7D-D9539E365805}"/>
              </a:ext>
            </a:extLst>
          </p:cNvPr>
          <p:cNvSpPr txBox="1"/>
          <p:nvPr/>
        </p:nvSpPr>
        <p:spPr>
          <a:xfrm>
            <a:off x="2055823" y="4928994"/>
            <a:ext cx="2616811" cy="369332"/>
          </a:xfrm>
          <a:prstGeom prst="rect">
            <a:avLst/>
          </a:prstGeom>
          <a:solidFill>
            <a:srgbClr val="FFC000"/>
          </a:solidFill>
        </p:spPr>
        <p:txBody>
          <a:bodyPr wrap="square" rtlCol="0">
            <a:spAutoFit/>
          </a:bodyPr>
          <a:lstStyle/>
          <a:p>
            <a:r>
              <a:rPr lang="en-US" dirty="0">
                <a:highlight>
                  <a:srgbClr val="FF0000"/>
                </a:highlight>
              </a:rPr>
              <a:t> </a:t>
            </a:r>
          </a:p>
        </p:txBody>
      </p:sp>
      <p:sp>
        <p:nvSpPr>
          <p:cNvPr id="12" name="TextBox 11">
            <a:extLst>
              <a:ext uri="{FF2B5EF4-FFF2-40B4-BE49-F238E27FC236}">
                <a16:creationId xmlns:a16="http://schemas.microsoft.com/office/drawing/2014/main" id="{364E27D4-4811-4DCF-BDB1-00C8F7542B60}"/>
              </a:ext>
            </a:extLst>
          </p:cNvPr>
          <p:cNvSpPr txBox="1"/>
          <p:nvPr/>
        </p:nvSpPr>
        <p:spPr>
          <a:xfrm>
            <a:off x="3773072" y="5282937"/>
            <a:ext cx="899562" cy="369332"/>
          </a:xfrm>
          <a:prstGeom prst="rect">
            <a:avLst/>
          </a:prstGeom>
          <a:solidFill>
            <a:srgbClr val="7030A0"/>
          </a:solidFill>
        </p:spPr>
        <p:txBody>
          <a:bodyPr wrap="square" rtlCol="0">
            <a:spAutoFit/>
          </a:bodyPr>
          <a:lstStyle/>
          <a:p>
            <a:r>
              <a:rPr lang="en-US" dirty="0">
                <a:highlight>
                  <a:srgbClr val="FF0000"/>
                </a:highlight>
              </a:rPr>
              <a:t> </a:t>
            </a:r>
          </a:p>
        </p:txBody>
      </p:sp>
      <p:sp>
        <p:nvSpPr>
          <p:cNvPr id="14" name="TextBox 13">
            <a:extLst>
              <a:ext uri="{FF2B5EF4-FFF2-40B4-BE49-F238E27FC236}">
                <a16:creationId xmlns:a16="http://schemas.microsoft.com/office/drawing/2014/main" id="{BC40E2CF-8D98-4474-98ED-DA181593A0D5}"/>
              </a:ext>
            </a:extLst>
          </p:cNvPr>
          <p:cNvSpPr txBox="1"/>
          <p:nvPr/>
        </p:nvSpPr>
        <p:spPr>
          <a:xfrm>
            <a:off x="4370948" y="5652269"/>
            <a:ext cx="301686"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16" name="Rectangle 15">
            <a:extLst>
              <a:ext uri="{FF2B5EF4-FFF2-40B4-BE49-F238E27FC236}">
                <a16:creationId xmlns:a16="http://schemas.microsoft.com/office/drawing/2014/main" id="{A54C9D4B-CD21-4461-9281-23C976147FC9}"/>
              </a:ext>
            </a:extLst>
          </p:cNvPr>
          <p:cNvSpPr/>
          <p:nvPr/>
        </p:nvSpPr>
        <p:spPr>
          <a:xfrm>
            <a:off x="5151120" y="4374996"/>
            <a:ext cx="6685279" cy="1815882"/>
          </a:xfrm>
          <a:prstGeom prst="rect">
            <a:avLst/>
          </a:prstGeom>
        </p:spPr>
        <p:txBody>
          <a:bodyPr wrap="square">
            <a:spAutoFit/>
          </a:bodyPr>
          <a:lstStyle/>
          <a:p>
            <a:pPr>
              <a:buFont typeface="Wingdings" panose="05000000000000000000" pitchFamily="2" charset="2"/>
              <a:buChar char="v"/>
            </a:pPr>
            <a:r>
              <a:rPr lang="en-US" sz="2800" dirty="0"/>
              <a:t> Smooth histogram for </a:t>
            </a:r>
            <a:r>
              <a:rPr lang="en-US" sz="2800" dirty="0" err="1"/>
              <a:t>Frobenius</a:t>
            </a:r>
            <a:r>
              <a:rPr lang="en-US" sz="2800" dirty="0"/>
              <a:t> norm</a:t>
            </a:r>
          </a:p>
          <a:p>
            <a:pPr>
              <a:buFont typeface="Wingdings" panose="05000000000000000000" pitchFamily="2" charset="2"/>
              <a:buChar char="v"/>
            </a:pPr>
            <a:r>
              <a:rPr lang="en-US" sz="2800" dirty="0"/>
              <a:t> Separate instance of matrix multiplication streaming algorithm for each instance tracking the </a:t>
            </a:r>
            <a:r>
              <a:rPr lang="en-US" sz="2800" dirty="0" err="1"/>
              <a:t>Frobenius</a:t>
            </a:r>
            <a:r>
              <a:rPr lang="en-US" sz="2800" dirty="0"/>
              <a:t> norm</a:t>
            </a:r>
          </a:p>
        </p:txBody>
      </p:sp>
    </p:spTree>
    <p:extLst>
      <p:ext uri="{BB962C8B-B14F-4D97-AF65-F5344CB8AC3E}">
        <p14:creationId xmlns:p14="http://schemas.microsoft.com/office/powerpoint/2010/main" val="148572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2" grpId="0" animBg="1"/>
      <p:bldP spid="14" grpId="0" animBg="1"/>
      <p:bldP spid="16"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Approximate Matrix Multiplication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10515600" cy="4667250"/>
              </a:xfrm>
            </p:spPr>
            <p:txBody>
              <a:bodyPr>
                <a:normAutofit/>
              </a:bodyPr>
              <a:lstStyle/>
              <a:p>
                <a:pPr marL="457200" indent="-457200">
                  <a:buFont typeface="Wingdings" panose="05000000000000000000" pitchFamily="2" charset="2"/>
                  <a:buChar char="v"/>
                </a:pPr>
                <a:r>
                  <a:rPr lang="en-US" dirty="0"/>
                  <a:t>Total space: </a:t>
                </a:r>
                <a14:m>
                  <m:oMath xmlns:m="http://schemas.openxmlformats.org/officeDocument/2006/math">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f>
                          <m:fPr>
                            <m:ctrlPr>
                              <a:rPr lang="en-US" b="0" i="1" smtClean="0">
                                <a:solidFill>
                                  <a:srgbClr val="C00000"/>
                                </a:solidFill>
                                <a:latin typeface="Cambria Math" panose="02040503050406030204" pitchFamily="18" charset="0"/>
                              </a:rPr>
                            </m:ctrlPr>
                          </m:fPr>
                          <m:num>
                            <m:r>
                              <a:rPr lang="en-US" b="0" i="0" smtClean="0">
                                <a:solidFill>
                                  <a:srgbClr val="C00000"/>
                                </a:solidFill>
                                <a:latin typeface="Cambria Math" panose="02040503050406030204" pitchFamily="18" charset="0"/>
                              </a:rPr>
                              <m:t>1</m:t>
                            </m:r>
                          </m:num>
                          <m:den>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𝜖</m:t>
                                </m:r>
                              </m:e>
                              <m:sup>
                                <m:r>
                                  <a:rPr lang="en-US" b="0" i="1" smtClean="0">
                                    <a:solidFill>
                                      <a:srgbClr val="C00000"/>
                                    </a:solidFill>
                                    <a:latin typeface="Cambria Math" panose="02040503050406030204" pitchFamily="18" charset="0"/>
                                  </a:rPr>
                                  <m:t>2</m:t>
                                </m:r>
                              </m:sup>
                            </m:sSup>
                          </m:den>
                        </m:f>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log</m:t>
                            </m:r>
                          </m:fName>
                          <m:e>
                            <m:r>
                              <a:rPr lang="en-US" b="0" i="1" smtClean="0">
                                <a:solidFill>
                                  <a:srgbClr val="C00000"/>
                                </a:solidFill>
                                <a:latin typeface="Cambria Math" panose="02040503050406030204" pitchFamily="18" charset="0"/>
                              </a:rPr>
                              <m:t>𝑛</m:t>
                            </m:r>
                          </m:e>
                        </m:func>
                      </m:e>
                    </m:d>
                  </m:oMath>
                </a14:m>
                <a:r>
                  <a:rPr lang="en-US" dirty="0"/>
                  <a:t> rows → </a:t>
                </a:r>
                <a14:m>
                  <m:oMath xmlns:m="http://schemas.openxmlformats.org/officeDocument/2006/math">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𝑛</m:t>
                            </m:r>
                          </m:num>
                          <m:den>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𝜖</m:t>
                                </m:r>
                              </m:e>
                              <m:sup>
                                <m:r>
                                  <a:rPr lang="en-US" b="0" i="1" smtClean="0">
                                    <a:solidFill>
                                      <a:srgbClr val="C00000"/>
                                    </a:solidFill>
                                    <a:latin typeface="Cambria Math" panose="02040503050406030204" pitchFamily="18" charset="0"/>
                                  </a:rPr>
                                  <m:t>2</m:t>
                                </m:r>
                              </m:sup>
                            </m:sSup>
                          </m:den>
                        </m:f>
                        <m:func>
                          <m:funcPr>
                            <m:ctrlPr>
                              <a:rPr lang="en-US" b="0" i="1" smtClean="0">
                                <a:solidFill>
                                  <a:srgbClr val="C00000"/>
                                </a:solidFill>
                                <a:latin typeface="Cambria Math" panose="02040503050406030204" pitchFamily="18" charset="0"/>
                              </a:rPr>
                            </m:ctrlPr>
                          </m:funcPr>
                          <m:fName>
                            <m:sSup>
                              <m:sSupPr>
                                <m:ctrlPr>
                                  <a:rPr lang="en-US" b="0" i="1" smtClean="0">
                                    <a:solidFill>
                                      <a:srgbClr val="C00000"/>
                                    </a:solidFill>
                                    <a:latin typeface="Cambria Math" panose="02040503050406030204" pitchFamily="18" charset="0"/>
                                  </a:rPr>
                                </m:ctrlPr>
                              </m:sSupPr>
                              <m:e>
                                <m:r>
                                  <m:rPr>
                                    <m:sty m:val="p"/>
                                  </m:rPr>
                                  <a:rPr lang="en-US" b="0" i="0" smtClean="0">
                                    <a:solidFill>
                                      <a:srgbClr val="C00000"/>
                                    </a:solidFill>
                                    <a:latin typeface="Cambria Math" panose="02040503050406030204" pitchFamily="18" charset="0"/>
                                  </a:rPr>
                                  <m:t>log</m:t>
                                </m:r>
                              </m:e>
                              <m:sup>
                                <m:r>
                                  <a:rPr lang="en-US" b="0" i="1" smtClean="0">
                                    <a:solidFill>
                                      <a:srgbClr val="C00000"/>
                                    </a:solidFill>
                                    <a:latin typeface="Cambria Math" panose="02040503050406030204" pitchFamily="18" charset="0"/>
                                  </a:rPr>
                                  <m:t>2</m:t>
                                </m:r>
                              </m:sup>
                            </m:sSup>
                          </m:fName>
                          <m:e>
                            <m:r>
                              <a:rPr lang="en-US" b="0" i="1" smtClean="0">
                                <a:solidFill>
                                  <a:srgbClr val="C00000"/>
                                </a:solidFill>
                                <a:latin typeface="Cambria Math" panose="02040503050406030204" pitchFamily="18" charset="0"/>
                              </a:rPr>
                              <m:t>𝑛</m:t>
                            </m:r>
                          </m:e>
                        </m:func>
                      </m:e>
                    </m:d>
                  </m:oMath>
                </a14:m>
                <a:r>
                  <a:rPr lang="en-US" dirty="0"/>
                  <a:t> bits of space</a:t>
                </a:r>
              </a:p>
              <a:p>
                <a:pPr marL="457200" indent="-457200">
                  <a:buFont typeface="Wingdings" panose="05000000000000000000" pitchFamily="2" charset="2"/>
                  <a:buChar char="v"/>
                </a:pPr>
                <a:r>
                  <a:rPr lang="en-US" dirty="0"/>
                  <a:t>Can decrease to </a:t>
                </a:r>
                <a14:m>
                  <m:oMath xmlns:m="http://schemas.openxmlformats.org/officeDocument/2006/math">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𝑛</m:t>
                            </m:r>
                          </m:num>
                          <m:den>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𝜖</m:t>
                                </m:r>
                              </m:e>
                              <m:sup>
                                <m:r>
                                  <a:rPr lang="en-US" b="0" i="1" smtClean="0">
                                    <a:solidFill>
                                      <a:srgbClr val="C00000"/>
                                    </a:solidFill>
                                    <a:latin typeface="Cambria Math" panose="02040503050406030204" pitchFamily="18" charset="0"/>
                                  </a:rPr>
                                  <m:t>2</m:t>
                                </m:r>
                              </m:sup>
                            </m:sSup>
                          </m:den>
                        </m:f>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log</m:t>
                            </m:r>
                          </m:fName>
                          <m:e>
                            <m:r>
                              <a:rPr lang="en-US" b="0" i="1" smtClean="0">
                                <a:solidFill>
                                  <a:srgbClr val="C00000"/>
                                </a:solidFill>
                                <a:latin typeface="Cambria Math" panose="02040503050406030204" pitchFamily="18" charset="0"/>
                              </a:rPr>
                              <m:t>𝑛</m:t>
                            </m:r>
                            <m:d>
                              <m:dPr>
                                <m:ctrlPr>
                                  <a:rPr lang="en-US" b="0" i="1" smtClean="0">
                                    <a:solidFill>
                                      <a:srgbClr val="C00000"/>
                                    </a:solidFill>
                                    <a:latin typeface="Cambria Math" panose="02040503050406030204" pitchFamily="18" charset="0"/>
                                  </a:rPr>
                                </m:ctrlPr>
                              </m:dPr>
                              <m:e>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log</m:t>
                                    </m:r>
                                  </m:fName>
                                  <m:e>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log</m:t>
                                        </m:r>
                                      </m:fName>
                                      <m:e>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m:t>
                                        </m:r>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log</m:t>
                                            </m:r>
                                          </m:fName>
                                          <m:e>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1</m:t>
                                                </m:r>
                                              </m:num>
                                              <m:den>
                                                <m:r>
                                                  <a:rPr lang="en-US" b="0" i="1" smtClean="0">
                                                    <a:solidFill>
                                                      <a:srgbClr val="C00000"/>
                                                    </a:solidFill>
                                                    <a:latin typeface="Cambria Math" panose="02040503050406030204" pitchFamily="18" charset="0"/>
                                                  </a:rPr>
                                                  <m:t>𝜖</m:t>
                                                </m:r>
                                              </m:den>
                                            </m:f>
                                          </m:e>
                                        </m:func>
                                      </m:e>
                                    </m:func>
                                  </m:e>
                                </m:func>
                              </m:e>
                            </m:d>
                          </m:e>
                        </m:func>
                      </m:e>
                    </m:d>
                  </m:oMath>
                </a14:m>
                <a:r>
                  <a:rPr lang="en-US" dirty="0"/>
                  <a:t> with bit representation tricks</a:t>
                </a:r>
              </a:p>
              <a:p>
                <a:pPr marL="457200" indent="-457200">
                  <a:buFont typeface="Wingdings" panose="05000000000000000000" pitchFamily="2" charset="2"/>
                  <a:buChar char="v"/>
                </a:pPr>
                <a:endParaRPr lang="en-US" dirty="0"/>
              </a:p>
              <a:p>
                <a:pPr marL="457200" indent="-457200">
                  <a:buFont typeface="Wingdings" panose="05000000000000000000" pitchFamily="2" charset="2"/>
                  <a:buChar char="v"/>
                </a:pPr>
                <a:r>
                  <a:rPr lang="en-US" dirty="0"/>
                  <a:t>Also give </a:t>
                </a:r>
                <a14:m>
                  <m:oMath xmlns:m="http://schemas.openxmlformats.org/officeDocument/2006/math">
                    <m:r>
                      <m:rPr>
                        <m:sty m:val="p"/>
                      </m:rPr>
                      <a:rPr lang="en-US" b="0" i="0" smtClean="0">
                        <a:solidFill>
                          <a:srgbClr val="C00000"/>
                        </a:solidFill>
                        <a:latin typeface="Cambria Math" panose="02040503050406030204" pitchFamily="18" charset="0"/>
                      </a:rPr>
                      <m:t>Ω</m:t>
                    </m:r>
                    <m:d>
                      <m:dPr>
                        <m:ctrlPr>
                          <a:rPr lang="en-US" b="0" i="1" smtClean="0">
                            <a:solidFill>
                              <a:srgbClr val="C00000"/>
                            </a:solidFill>
                            <a:latin typeface="Cambria Math" panose="02040503050406030204" pitchFamily="18" charset="0"/>
                          </a:rPr>
                        </m:ctrlPr>
                      </m:dPr>
                      <m:e>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𝑛</m:t>
                            </m:r>
                          </m:num>
                          <m:den>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𝜖</m:t>
                                </m:r>
                              </m:e>
                              <m:sup>
                                <m:r>
                                  <a:rPr lang="en-US" b="0" i="1" smtClean="0">
                                    <a:solidFill>
                                      <a:srgbClr val="C00000"/>
                                    </a:solidFill>
                                    <a:latin typeface="Cambria Math" panose="02040503050406030204" pitchFamily="18" charset="0"/>
                                  </a:rPr>
                                  <m:t>2</m:t>
                                </m:r>
                              </m:sup>
                            </m:sSup>
                          </m:den>
                        </m:f>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log</m:t>
                            </m:r>
                          </m:fName>
                          <m:e>
                            <m:r>
                              <a:rPr lang="en-US" b="0" i="1" smtClean="0">
                                <a:solidFill>
                                  <a:srgbClr val="C00000"/>
                                </a:solidFill>
                                <a:latin typeface="Cambria Math" panose="02040503050406030204" pitchFamily="18" charset="0"/>
                              </a:rPr>
                              <m:t>𝑛</m:t>
                            </m:r>
                          </m:e>
                        </m:func>
                      </m:e>
                    </m:d>
                  </m:oMath>
                </a14:m>
                <a:r>
                  <a:rPr lang="en-US" dirty="0"/>
                  <a:t> space lower bound</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1043"/>
                </a:stretch>
              </a:blipFill>
            </p:spPr>
            <p:txBody>
              <a:bodyPr/>
              <a:lstStyle/>
              <a:p>
                <a:r>
                  <a:rPr lang="en-US">
                    <a:noFill/>
                  </a:rPr>
                  <a:t> </a:t>
                </a:r>
              </a:p>
            </p:txBody>
          </p:sp>
        </mc:Fallback>
      </mc:AlternateContent>
    </p:spTree>
    <p:extLst>
      <p:ext uri="{BB962C8B-B14F-4D97-AF65-F5344CB8AC3E}">
        <p14:creationId xmlns:p14="http://schemas.microsoft.com/office/powerpoint/2010/main" val="3618932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Why </a:t>
            </a:r>
            <a:r>
              <a:rPr lang="en-US" dirty="0" err="1">
                <a:solidFill>
                  <a:srgbClr val="C00000"/>
                </a:solidFill>
              </a:rPr>
              <a:t>randNLA</a:t>
            </a:r>
            <a:r>
              <a:rPr lang="en-US" dirty="0">
                <a:solidFill>
                  <a:srgbClr val="C00000"/>
                </a:solidFill>
              </a:rPr>
              <a:t> on Sliding Windows?</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Font typeface="Wingdings" panose="05000000000000000000" pitchFamily="2" charset="2"/>
              <a:buChar char="v"/>
            </a:pPr>
            <a:r>
              <a:rPr lang="en-US" dirty="0"/>
              <a:t> Sliding window </a:t>
            </a:r>
            <a:r>
              <a:rPr lang="en-US"/>
              <a:t>emphasizes </a:t>
            </a:r>
            <a:r>
              <a:rPr lang="en-US" i="1">
                <a:solidFill>
                  <a:srgbClr val="C00000"/>
                </a:solidFill>
              </a:rPr>
              <a:t>efficiency </a:t>
            </a:r>
            <a:r>
              <a:rPr lang="en-US" dirty="0"/>
              <a:t>and </a:t>
            </a:r>
            <a:r>
              <a:rPr lang="en-US" i="1" dirty="0">
                <a:solidFill>
                  <a:srgbClr val="C00000"/>
                </a:solidFill>
              </a:rPr>
              <a:t>recency</a:t>
            </a:r>
            <a:r>
              <a:rPr lang="en-US" dirty="0"/>
              <a:t>, good for massive data sources and time-sensitive information</a:t>
            </a:r>
          </a:p>
          <a:p>
            <a:pPr>
              <a:buFont typeface="Wingdings" panose="05000000000000000000" pitchFamily="2" charset="2"/>
              <a:buChar char="v"/>
            </a:pPr>
            <a:r>
              <a:rPr lang="en-US" dirty="0"/>
              <a:t> We use linear algebra in </a:t>
            </a:r>
            <a:r>
              <a:rPr lang="en-US" dirty="0">
                <a:solidFill>
                  <a:srgbClr val="00B050"/>
                </a:solidFill>
              </a:rPr>
              <a:t>optimization</a:t>
            </a:r>
            <a:r>
              <a:rPr lang="en-US" dirty="0"/>
              <a:t> strategies and</a:t>
            </a:r>
            <a:r>
              <a:rPr lang="en-US" dirty="0">
                <a:solidFill>
                  <a:srgbClr val="00B050"/>
                </a:solidFill>
              </a:rPr>
              <a:t> prediction </a:t>
            </a:r>
            <a:r>
              <a:rPr lang="en-US" dirty="0"/>
              <a:t>of future patterns based on past data, don’t want outdated information</a:t>
            </a:r>
            <a:endParaRPr lang="en-US" i="1" dirty="0">
              <a:solidFill>
                <a:srgbClr val="C00000"/>
              </a:solidFill>
            </a:endParaRPr>
          </a:p>
          <a:p>
            <a:pPr>
              <a:buFont typeface="Wingdings" panose="05000000000000000000" pitchFamily="2" charset="2"/>
              <a:buChar char="v"/>
            </a:pPr>
            <a:r>
              <a:rPr lang="en-US" dirty="0"/>
              <a:t> Principal Component Analysis (PCA), Low-Rank Approximation (LRA), Regression</a:t>
            </a:r>
          </a:p>
        </p:txBody>
      </p:sp>
      <p:pic>
        <p:nvPicPr>
          <p:cNvPr id="4" name="Picture 3">
            <a:extLst>
              <a:ext uri="{FF2B5EF4-FFF2-40B4-BE49-F238E27FC236}">
                <a16:creationId xmlns:a16="http://schemas.microsoft.com/office/drawing/2014/main" id="{53028F1E-3118-4FA2-B4B1-88A3726A5B6D}"/>
              </a:ext>
            </a:extLst>
          </p:cNvPr>
          <p:cNvPicPr>
            <a:picLocks noChangeAspect="1"/>
          </p:cNvPicPr>
          <p:nvPr/>
        </p:nvPicPr>
        <p:blipFill>
          <a:blip r:embed="rId3"/>
          <a:stretch>
            <a:fillRect/>
          </a:stretch>
        </p:blipFill>
        <p:spPr>
          <a:xfrm>
            <a:off x="6889752" y="4419759"/>
            <a:ext cx="3228975" cy="2257425"/>
          </a:xfrm>
          <a:prstGeom prst="rect">
            <a:avLst/>
          </a:prstGeom>
        </p:spPr>
      </p:pic>
      <p:pic>
        <p:nvPicPr>
          <p:cNvPr id="5" name="Picture 4">
            <a:extLst>
              <a:ext uri="{FF2B5EF4-FFF2-40B4-BE49-F238E27FC236}">
                <a16:creationId xmlns:a16="http://schemas.microsoft.com/office/drawing/2014/main" id="{E270914E-1A30-4A4F-8A9D-C58A8F8DDF4B}"/>
              </a:ext>
            </a:extLst>
          </p:cNvPr>
          <p:cNvPicPr>
            <a:picLocks noChangeAspect="1"/>
          </p:cNvPicPr>
          <p:nvPr/>
        </p:nvPicPr>
        <p:blipFill>
          <a:blip r:embed="rId4"/>
          <a:stretch>
            <a:fillRect/>
          </a:stretch>
        </p:blipFill>
        <p:spPr>
          <a:xfrm>
            <a:off x="1336039" y="4619784"/>
            <a:ext cx="4057650" cy="2057400"/>
          </a:xfrm>
          <a:prstGeom prst="rect">
            <a:avLst/>
          </a:prstGeom>
        </p:spPr>
      </p:pic>
    </p:spTree>
    <p:extLst>
      <p:ext uri="{BB962C8B-B14F-4D97-AF65-F5344CB8AC3E}">
        <p14:creationId xmlns:p14="http://schemas.microsoft.com/office/powerpoint/2010/main" val="17950437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Questions?</a:t>
            </a:r>
          </a:p>
        </p:txBody>
      </p:sp>
      <p:pic>
        <p:nvPicPr>
          <p:cNvPr id="6" name="Content Placeholder 5" descr="conan.jpg"/>
          <p:cNvPicPr>
            <a:picLocks noGrp="1" noChangeAspect="1"/>
          </p:cNvPicPr>
          <p:nvPr>
            <p:ph idx="1"/>
          </p:nvPr>
        </p:nvPicPr>
        <p:blipFill>
          <a:blip r:embed="rId2" cstate="print"/>
          <a:stretch>
            <a:fillRect/>
          </a:stretch>
        </p:blipFill>
        <p:spPr>
          <a:xfrm>
            <a:off x="4002278" y="1726565"/>
            <a:ext cx="4187444" cy="3599124"/>
          </a:xfrm>
        </p:spPr>
      </p:pic>
      <p:sp>
        <p:nvSpPr>
          <p:cNvPr id="5" name="Slide Number Placeholder 4"/>
          <p:cNvSpPr>
            <a:spLocks noGrp="1"/>
          </p:cNvSpPr>
          <p:nvPr>
            <p:ph type="sldNum" sz="quarter" idx="12"/>
          </p:nvPr>
        </p:nvSpPr>
        <p:spPr/>
        <p:txBody>
          <a:bodyPr/>
          <a:lstStyle/>
          <a:p>
            <a:fld id="{B10ECC8A-EAFA-4BFB-9B14-354EC746CD03}" type="slidenum">
              <a:rPr lang="en-US" smtClean="0"/>
              <a:pPr/>
              <a:t>110</a:t>
            </a:fld>
            <a:endParaRPr lang="en-US"/>
          </a:p>
        </p:txBody>
      </p:sp>
    </p:spTree>
    <p:extLst>
      <p:ext uri="{BB962C8B-B14F-4D97-AF65-F5344CB8AC3E}">
        <p14:creationId xmlns:p14="http://schemas.microsoft.com/office/powerpoint/2010/main" val="348479076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Spectral Approximation (Offline)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marL="457200" indent="-457200">
                  <a:buFont typeface="Wingdings" panose="05000000000000000000" pitchFamily="2" charset="2"/>
                  <a:buChar char="v"/>
                </a:pPr>
                <a:r>
                  <a:rPr lang="en-US" dirty="0"/>
                  <a:t>Spectral approximation: Given </a:t>
                </a:r>
                <a14:m>
                  <m:oMath xmlns:m="http://schemas.openxmlformats.org/officeDocument/2006/math">
                    <m:r>
                      <a:rPr lang="en-US" b="0" i="1" smtClean="0">
                        <a:solidFill>
                          <a:srgbClr val="C00000"/>
                        </a:solidFill>
                        <a:latin typeface="Cambria Math" panose="02040503050406030204" pitchFamily="18" charset="0"/>
                      </a:rPr>
                      <m:t>𝜖</m:t>
                    </m:r>
                    <m:r>
                      <a:rPr lang="en-US" b="0" i="1" smtClean="0">
                        <a:solidFill>
                          <a:srgbClr val="C00000"/>
                        </a:solidFill>
                        <a:latin typeface="Cambria Math" panose="02040503050406030204" pitchFamily="18" charset="0"/>
                      </a:rPr>
                      <m:t>&gt;0</m:t>
                    </m:r>
                  </m:oMath>
                </a14:m>
                <a:r>
                  <a:rPr lang="en-US" dirty="0"/>
                  <a:t> and </a:t>
                </a:r>
                <a14:m>
                  <m:oMath xmlns:m="http://schemas.openxmlformats.org/officeDocument/2006/math">
                    <m:r>
                      <a:rPr lang="en-US" i="1" smtClean="0">
                        <a:solidFill>
                          <a:srgbClr val="C00000"/>
                        </a:solidFill>
                        <a:latin typeface="Cambria Math" panose="02040503050406030204" pitchFamily="18" charset="0"/>
                      </a:rPr>
                      <m:t>𝐴</m:t>
                    </m:r>
                    <m:r>
                      <a:rPr lang="en-US" i="1" smtClean="0">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𝑅</m:t>
                        </m:r>
                      </m:e>
                      <m:sup>
                        <m:r>
                          <a:rPr lang="en-US" i="1">
                            <a:solidFill>
                              <a:srgbClr val="C00000"/>
                            </a:solidFill>
                            <a:latin typeface="Cambria Math" panose="02040503050406030204" pitchFamily="18" charset="0"/>
                          </a:rPr>
                          <m:t>𝑊</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𝑛</m:t>
                        </m:r>
                      </m:sup>
                    </m:sSup>
                  </m:oMath>
                </a14:m>
                <a:r>
                  <a:rPr lang="en-US" dirty="0"/>
                  <a:t>, find matrix </a:t>
                </a:r>
                <a14:m>
                  <m:oMath xmlns:m="http://schemas.openxmlformats.org/officeDocument/2006/math">
                    <m:r>
                      <a:rPr lang="en-US" b="0" i="1" smtClean="0">
                        <a:solidFill>
                          <a:srgbClr val="C00000"/>
                        </a:solidFill>
                        <a:latin typeface="Cambria Math" panose="02040503050406030204" pitchFamily="18" charset="0"/>
                      </a:rPr>
                      <m:t>𝑀</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𝑅</m:t>
                        </m:r>
                      </m:e>
                      <m:sup>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sup>
                    </m:sSup>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𝑊</m:t>
                    </m:r>
                  </m:oMath>
                </a14:m>
                <a:r>
                  <a:rPr lang="en-US" dirty="0"/>
                  <a:t>, such that for </a:t>
                </a:r>
                <a:r>
                  <a:rPr lang="en-US" i="1" dirty="0">
                    <a:solidFill>
                      <a:srgbClr val="7030A0"/>
                    </a:solidFill>
                  </a:rPr>
                  <a:t>every</a:t>
                </a:r>
                <a:r>
                  <a:rPr lang="en-US" i="1" dirty="0"/>
                  <a:t> </a:t>
                </a:r>
                <a14:m>
                  <m:oMath xmlns:m="http://schemas.openxmlformats.org/officeDocument/2006/math">
                    <m:r>
                      <a:rPr lang="en-US" b="0" i="1" smtClean="0">
                        <a:solidFill>
                          <a:srgbClr val="C00000"/>
                        </a:solidFill>
                        <a:latin typeface="Cambria Math" panose="02040503050406030204" pitchFamily="18" charset="0"/>
                      </a:rPr>
                      <m:t>𝑥</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𝑅</m:t>
                        </m:r>
                      </m:e>
                      <m:sup>
                        <m:r>
                          <a:rPr lang="en-US" b="0" i="1" smtClean="0">
                            <a:solidFill>
                              <a:srgbClr val="C00000"/>
                            </a:solidFill>
                            <a:latin typeface="Cambria Math" panose="02040503050406030204" pitchFamily="18" charset="0"/>
                          </a:rPr>
                          <m:t>𝑛</m:t>
                        </m:r>
                      </m:sup>
                    </m:sSup>
                    <m:r>
                      <a:rPr lang="en-US" b="0" i="1" smtClean="0">
                        <a:solidFill>
                          <a:srgbClr val="00B0F0"/>
                        </a:solidFill>
                        <a:latin typeface="Cambria Math" panose="02040503050406030204" pitchFamily="18" charset="0"/>
                      </a:rPr>
                      <m:t> </m:t>
                    </m:r>
                  </m:oMath>
                </a14:m>
                <a:r>
                  <a:rPr lang="en-US" dirty="0"/>
                  <a:t>,</a:t>
                </a:r>
              </a:p>
              <a:p>
                <a:pPr marL="457200" indent="-457200">
                  <a:buFont typeface="Wingdings" panose="05000000000000000000" pitchFamily="2" charset="2"/>
                  <a:buChar char="v"/>
                </a:pPr>
                <a:endParaRPr lang="en-US" dirty="0"/>
              </a:p>
              <a:p>
                <a:pPr marL="457200" indent="-457200">
                  <a:buFont typeface="Wingdings" panose="05000000000000000000" pitchFamily="2" charset="2"/>
                  <a:buChar char="v"/>
                </a:pPr>
                <a:r>
                  <a:rPr lang="en-US" dirty="0"/>
                  <a:t>How would we do this offline? Hint: fundamental tool of dimensionality reduction</a:t>
                </a:r>
              </a:p>
              <a:p>
                <a:pPr marL="457200" indent="-457200">
                  <a:buFont typeface="Wingdings" panose="05000000000000000000" pitchFamily="2" charset="2"/>
                  <a:buChar char="v"/>
                </a:pPr>
                <a:r>
                  <a:rPr lang="en-US" dirty="0"/>
                  <a:t>Although Johnson-</a:t>
                </a:r>
                <a:r>
                  <a:rPr lang="en-US" dirty="0" err="1"/>
                  <a:t>Lindenstrauss</a:t>
                </a:r>
                <a:r>
                  <a:rPr lang="en-US" dirty="0"/>
                  <a:t> reduces the number of rows and sparse JL can preserve sparsity, we want to focus on sampling</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ADE29DC0-5F55-4C0F-9250-42464CEC0C31}"/>
              </a:ext>
            </a:extLst>
          </p:cNvPr>
          <p:cNvSpPr/>
          <p:nvPr/>
        </p:nvSpPr>
        <p:spPr>
          <a:xfrm>
            <a:off x="4842217" y="1825625"/>
            <a:ext cx="5700815" cy="584775"/>
          </a:xfrm>
          <a:prstGeom prst="rect">
            <a:avLst/>
          </a:prstGeom>
        </p:spPr>
        <p:txBody>
          <a:bodyPr wrap="square">
            <a:spAutoFit/>
          </a:bodyPr>
          <a:lstStyle/>
          <a:p>
            <a:pPr marL="457200" indent="-457200">
              <a:buFont typeface="Wingdings" panose="05000000000000000000" pitchFamily="2" charset="2"/>
              <a:buChar char="v"/>
            </a:pPr>
            <a:endParaRPr lang="en-US" sz="3200"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32AE2BD1-3D1C-4AAF-B9ED-7A5FA4681B1D}"/>
                  </a:ext>
                </a:extLst>
              </p:cNvPr>
              <p:cNvSpPr/>
              <p:nvPr/>
            </p:nvSpPr>
            <p:spPr>
              <a:xfrm>
                <a:off x="2365209" y="2740437"/>
                <a:ext cx="7751103"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𝜖</m:t>
                          </m:r>
                        </m:e>
                      </m:d>
                      <m:sSub>
                        <m:sSubPr>
                          <m:ctrlPr>
                            <a:rPr lang="en-US" sz="2800" b="0" i="1" smtClean="0">
                              <a:solidFill>
                                <a:srgbClr val="C00000"/>
                              </a:solidFill>
                              <a:latin typeface="Cambria Math" panose="02040503050406030204" pitchFamily="18" charset="0"/>
                            </a:rPr>
                          </m:ctrlPr>
                        </m:sSub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𝐴𝑥</m:t>
                              </m:r>
                            </m:e>
                          </m:d>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m:t>
                      </m:r>
                      <m:sSub>
                        <m:sSubPr>
                          <m:ctrlPr>
                            <a:rPr lang="en-US" sz="2800" b="0" i="1" smtClean="0">
                              <a:solidFill>
                                <a:srgbClr val="C00000"/>
                              </a:solidFill>
                              <a:latin typeface="Cambria Math" panose="02040503050406030204" pitchFamily="18" charset="0"/>
                            </a:rPr>
                          </m:ctrlPr>
                        </m:sSub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𝑀𝑥</m:t>
                              </m:r>
                            </m:e>
                          </m:d>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m:t>
                      </m:r>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𝜖</m:t>
                          </m:r>
                        </m:e>
                      </m:d>
                      <m:sSub>
                        <m:sSubPr>
                          <m:ctrlPr>
                            <a:rPr lang="en-US" sz="2800" b="0" i="1" smtClean="0">
                              <a:solidFill>
                                <a:srgbClr val="C00000"/>
                              </a:solidFill>
                              <a:latin typeface="Cambria Math" panose="02040503050406030204" pitchFamily="18" charset="0"/>
                            </a:rPr>
                          </m:ctrlPr>
                        </m:sSub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𝐴𝑥</m:t>
                              </m:r>
                            </m:e>
                          </m:d>
                        </m:e>
                        <m:sub>
                          <m:r>
                            <a:rPr lang="en-US" sz="2800" b="0" i="1" smtClean="0">
                              <a:solidFill>
                                <a:srgbClr val="C00000"/>
                              </a:solidFill>
                              <a:latin typeface="Cambria Math" panose="02040503050406030204" pitchFamily="18" charset="0"/>
                            </a:rPr>
                            <m:t>2</m:t>
                          </m:r>
                        </m:sub>
                      </m:sSub>
                    </m:oMath>
                  </m:oMathPara>
                </a14:m>
                <a:endParaRPr lang="en-US" sz="2800" dirty="0"/>
              </a:p>
            </p:txBody>
          </p:sp>
        </mc:Choice>
        <mc:Fallback xmlns="">
          <p:sp>
            <p:nvSpPr>
              <p:cNvPr id="4" name="Rectangle 3">
                <a:extLst>
                  <a:ext uri="{FF2B5EF4-FFF2-40B4-BE49-F238E27FC236}">
                    <a16:creationId xmlns:a16="http://schemas.microsoft.com/office/drawing/2014/main" id="{32AE2BD1-3D1C-4AAF-B9ED-7A5FA4681B1D}"/>
                  </a:ext>
                </a:extLst>
              </p:cNvPr>
              <p:cNvSpPr>
                <a:spLocks noRot="1" noChangeAspect="1" noMove="1" noResize="1" noEditPoints="1" noAdjustHandles="1" noChangeArrowheads="1" noChangeShapeType="1" noTextEdit="1"/>
              </p:cNvSpPr>
              <p:nvPr/>
            </p:nvSpPr>
            <p:spPr>
              <a:xfrm>
                <a:off x="2365209" y="2740437"/>
                <a:ext cx="7751103" cy="52322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52231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Algebra Background</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marL="457200" indent="-457200">
                  <a:buFont typeface="Wingdings" panose="05000000000000000000" pitchFamily="2" charset="2"/>
                  <a:buChar char="v"/>
                </a:pPr>
                <a:r>
                  <a:rPr lang="en-US" dirty="0"/>
                  <a:t>Singular Value Decomposition (SVD): </a:t>
                </a:r>
                <a14:m>
                  <m:oMath xmlns:m="http://schemas.openxmlformats.org/officeDocument/2006/math">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𝑈</m:t>
                    </m:r>
                    <m:r>
                      <m:rPr>
                        <m:sty m:val="p"/>
                      </m:rPr>
                      <a:rPr lang="en-US" b="0" i="0" smtClean="0">
                        <a:solidFill>
                          <a:srgbClr val="C00000"/>
                        </a:solidFill>
                        <a:latin typeface="Cambria Math" panose="02040503050406030204" pitchFamily="18" charset="0"/>
                      </a:rPr>
                      <m:t>Σ</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𝑉</m:t>
                        </m:r>
                      </m:e>
                      <m:sup>
                        <m:r>
                          <a:rPr lang="en-US" b="0" i="1" smtClean="0">
                            <a:solidFill>
                              <a:srgbClr val="C00000"/>
                            </a:solidFill>
                            <a:latin typeface="Cambria Math" panose="02040503050406030204" pitchFamily="18" charset="0"/>
                          </a:rPr>
                          <m:t>𝑇</m:t>
                        </m:r>
                      </m:sup>
                    </m:sSup>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𝑅</m:t>
                        </m:r>
                      </m:e>
                      <m:sup>
                        <m:r>
                          <a:rPr lang="en-US" b="0" i="1" smtClean="0">
                            <a:solidFill>
                              <a:srgbClr val="C00000"/>
                            </a:solidFill>
                            <a:latin typeface="Cambria Math" panose="02040503050406030204" pitchFamily="18" charset="0"/>
                          </a:rPr>
                          <m:t>𝑊</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sup>
                    </m:sSup>
                  </m:oMath>
                </a14:m>
                <a:endParaRPr lang="en-US" dirty="0"/>
              </a:p>
              <a:p>
                <a:pPr marL="914400" lvl="1" indent="-457200">
                  <a:buFont typeface="Wingdings" panose="05000000000000000000" pitchFamily="2" charset="2"/>
                  <a:buChar char="v"/>
                </a:pPr>
                <a:r>
                  <a:rPr lang="en-US" dirty="0"/>
                  <a:t> </a:t>
                </a:r>
                <a14:m>
                  <m:oMath xmlns:m="http://schemas.openxmlformats.org/officeDocument/2006/math">
                    <m:r>
                      <a:rPr lang="en-US" b="0" i="1" smtClean="0">
                        <a:solidFill>
                          <a:srgbClr val="C00000"/>
                        </a:solidFill>
                        <a:latin typeface="Cambria Math" panose="02040503050406030204" pitchFamily="18" charset="0"/>
                      </a:rPr>
                      <m:t>𝑈</m:t>
                    </m:r>
                  </m:oMath>
                </a14:m>
                <a:r>
                  <a:rPr lang="en-US" b="0" dirty="0">
                    <a:solidFill>
                      <a:srgbClr val="C00000"/>
                    </a:solidFill>
                  </a:rPr>
                  <a:t> </a:t>
                </a:r>
                <a14:m>
                  <m:oMath xmlns:m="http://schemas.openxmlformats.org/officeDocument/2006/math">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𝑅</m:t>
                        </m:r>
                      </m:e>
                      <m:sup>
                        <m:r>
                          <a:rPr lang="en-US" b="0" i="1" smtClean="0">
                            <a:solidFill>
                              <a:srgbClr val="C00000"/>
                            </a:solidFill>
                            <a:latin typeface="Cambria Math" panose="02040503050406030204" pitchFamily="18" charset="0"/>
                          </a:rPr>
                          <m:t>𝑊</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𝑊</m:t>
                        </m:r>
                      </m:sup>
                    </m:sSup>
                  </m:oMath>
                </a14:m>
                <a:r>
                  <a:rPr lang="en-US" dirty="0">
                    <a:solidFill>
                      <a:srgbClr val="C00000"/>
                    </a:solidFill>
                  </a:rPr>
                  <a:t> </a:t>
                </a:r>
                <a:r>
                  <a:rPr lang="en-US" dirty="0"/>
                  <a:t>is an orthonormal matrix (rows, columns orthonormal)</a:t>
                </a:r>
              </a:p>
              <a:p>
                <a:pPr marL="914400" lvl="1" indent="-457200">
                  <a:buFont typeface="Wingdings" panose="05000000000000000000" pitchFamily="2" charset="2"/>
                  <a:buChar char="v"/>
                </a:pPr>
                <a:r>
                  <a:rPr lang="en-US" dirty="0"/>
                  <a:t> </a:t>
                </a:r>
                <a14:m>
                  <m:oMath xmlns:m="http://schemas.openxmlformats.org/officeDocument/2006/math">
                    <m:r>
                      <m:rPr>
                        <m:sty m:val="p"/>
                      </m:rPr>
                      <a:rPr lang="en-US" b="0" i="0" smtClean="0">
                        <a:solidFill>
                          <a:srgbClr val="C00000"/>
                        </a:solidFill>
                        <a:latin typeface="Cambria Math" panose="02040503050406030204" pitchFamily="18" charset="0"/>
                      </a:rPr>
                      <m:t>Σ</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𝑅</m:t>
                        </m:r>
                      </m:e>
                      <m:sup>
                        <m:r>
                          <a:rPr lang="en-US" b="0" i="1" smtClean="0">
                            <a:solidFill>
                              <a:srgbClr val="C00000"/>
                            </a:solidFill>
                            <a:latin typeface="Cambria Math" panose="02040503050406030204" pitchFamily="18" charset="0"/>
                          </a:rPr>
                          <m:t>𝑊</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sup>
                    </m:sSup>
                  </m:oMath>
                </a14:m>
                <a:r>
                  <a:rPr lang="en-US" dirty="0">
                    <a:solidFill>
                      <a:srgbClr val="C00000"/>
                    </a:solidFill>
                  </a:rPr>
                  <a:t> </a:t>
                </a:r>
                <a:r>
                  <a:rPr lang="en-US" dirty="0"/>
                  <a:t>is a rectangular diagonal matrix with non-negative entries</a:t>
                </a:r>
              </a:p>
              <a:p>
                <a:pPr marL="914400" lvl="1" indent="-457200">
                  <a:buClr>
                    <a:srgbClr val="002060"/>
                  </a:buClr>
                  <a:buFont typeface="Wingdings" panose="05000000000000000000" pitchFamily="2" charset="2"/>
                  <a:buChar char="v"/>
                </a:pPr>
                <a:r>
                  <a:rPr lang="en-US" dirty="0"/>
                  <a:t> </a:t>
                </a:r>
                <a14:m>
                  <m:oMath xmlns:m="http://schemas.openxmlformats.org/officeDocument/2006/math">
                    <m:r>
                      <a:rPr lang="en-US" b="0" i="1" smtClean="0">
                        <a:solidFill>
                          <a:srgbClr val="C00000"/>
                        </a:solidFill>
                        <a:latin typeface="Cambria Math" panose="02040503050406030204" pitchFamily="18" charset="0"/>
                      </a:rPr>
                      <m:t>𝑉</m:t>
                    </m:r>
                  </m:oMath>
                </a14:m>
                <a:r>
                  <a:rPr lang="en-US" b="0" dirty="0">
                    <a:solidFill>
                      <a:srgbClr val="C00000"/>
                    </a:solidFill>
                  </a:rPr>
                  <a:t> </a:t>
                </a:r>
                <a14:m>
                  <m:oMath xmlns:m="http://schemas.openxmlformats.org/officeDocument/2006/math">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𝑅</m:t>
                        </m:r>
                      </m:e>
                      <m:sup>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sup>
                    </m:sSup>
                  </m:oMath>
                </a14:m>
                <a:r>
                  <a:rPr lang="en-US" dirty="0">
                    <a:solidFill>
                      <a:srgbClr val="C00000"/>
                    </a:solidFill>
                  </a:rPr>
                  <a:t> </a:t>
                </a:r>
                <a:r>
                  <a:rPr lang="en-US" dirty="0"/>
                  <a:t>is an orthonormal matrix (rows, columns orthonormal)</a:t>
                </a:r>
              </a:p>
              <a:p>
                <a:pPr marL="457200" indent="-457200">
                  <a:buClr>
                    <a:srgbClr val="002060"/>
                  </a:buClr>
                  <a:buFont typeface="Wingdings" panose="05000000000000000000" pitchFamily="2" charset="2"/>
                  <a:buChar char="v"/>
                </a:pPr>
                <a14:m>
                  <m:oMath xmlns:m="http://schemas.openxmlformats.org/officeDocument/2006/math">
                    <m:sSubSup>
                      <m:sSubSupPr>
                        <m:ctrlPr>
                          <a:rPr lang="en-US" b="0" i="1" smtClean="0">
                            <a:solidFill>
                              <a:srgbClr val="C00000"/>
                            </a:solidFill>
                            <a:latin typeface="Cambria Math" panose="02040503050406030204" pitchFamily="18" charset="0"/>
                          </a:rPr>
                        </m:ctrlPr>
                      </m:sSubSupPr>
                      <m:e>
                        <m:d>
                          <m:dPr>
                            <m:begChr m:val="‖"/>
                            <m:endChr m:val="‖"/>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𝑢</m:t>
                                </m:r>
                              </m:e>
                              <m:sub>
                                <m:r>
                                  <a:rPr lang="en-US" b="0" i="1" smtClean="0">
                                    <a:solidFill>
                                      <a:srgbClr val="C00000"/>
                                    </a:solidFill>
                                    <a:latin typeface="Cambria Math" panose="02040503050406030204" pitchFamily="18" charset="0"/>
                                  </a:rPr>
                                  <m:t>𝑖</m:t>
                                </m:r>
                              </m:sub>
                            </m:sSub>
                          </m:e>
                        </m:d>
                      </m:e>
                      <m:sub>
                        <m:r>
                          <a:rPr lang="en-US" b="0" i="1" smtClean="0">
                            <a:solidFill>
                              <a:srgbClr val="C00000"/>
                            </a:solidFill>
                            <a:latin typeface="Cambria Math" panose="02040503050406030204" pitchFamily="18" charset="0"/>
                          </a:rPr>
                          <m:t>2</m:t>
                        </m:r>
                      </m:sub>
                      <m:sup>
                        <m:r>
                          <a:rPr lang="en-US" b="0" i="1" smtClean="0">
                            <a:solidFill>
                              <a:srgbClr val="C00000"/>
                            </a:solidFill>
                            <a:latin typeface="Cambria Math" panose="02040503050406030204" pitchFamily="18" charset="0"/>
                          </a:rPr>
                          <m:t>2</m:t>
                        </m:r>
                      </m:sup>
                    </m:sSubSup>
                  </m:oMath>
                </a14:m>
                <a:r>
                  <a:rPr lang="en-US" dirty="0"/>
                  <a:t> are the </a:t>
                </a:r>
                <a:r>
                  <a:rPr lang="en-US" i="1" dirty="0">
                    <a:solidFill>
                      <a:srgbClr val="7030A0"/>
                    </a:solidFill>
                  </a:rPr>
                  <a:t>leverage scores</a:t>
                </a:r>
                <a:r>
                  <a:rPr lang="en-US" dirty="0">
                    <a:solidFill>
                      <a:srgbClr val="7030A0"/>
                    </a:solidFill>
                  </a:rPr>
                  <a:t> </a:t>
                </a:r>
                <a:r>
                  <a:rPr lang="en-US" dirty="0"/>
                  <a:t>of </a:t>
                </a:r>
                <a14:m>
                  <m:oMath xmlns:m="http://schemas.openxmlformats.org/officeDocument/2006/math">
                    <m:r>
                      <a:rPr lang="en-US" b="0" i="1" smtClean="0">
                        <a:solidFill>
                          <a:srgbClr val="C00000"/>
                        </a:solidFill>
                        <a:latin typeface="Cambria Math" panose="02040503050406030204" pitchFamily="18" charset="0"/>
                      </a:rPr>
                      <m:t>𝐴</m:t>
                    </m:r>
                  </m:oMath>
                </a14:m>
                <a:r>
                  <a:rPr lang="en-US" dirty="0"/>
                  <a:t> (in this case of row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𝑖</m:t>
                        </m:r>
                      </m:sub>
                    </m:sSub>
                  </m:oMath>
                </a14:m>
                <a:r>
                  <a:rPr lang="en-US" dirty="0"/>
                  <a:t> )</a:t>
                </a:r>
              </a:p>
              <a:p>
                <a:pPr marL="457200" indent="-457200">
                  <a:buClr>
                    <a:srgbClr val="002060"/>
                  </a:buClr>
                  <a:buFont typeface="Wingdings" panose="05000000000000000000" pitchFamily="2" charset="2"/>
                  <a:buChar char="v"/>
                </a:pPr>
                <a:r>
                  <a:rPr lang="en-US" dirty="0"/>
                  <a:t>Intuition: how “unique” a row is (recall importance sampling)</a:t>
                </a:r>
              </a:p>
              <a:p>
                <a:pPr marL="457200" indent="-457200">
                  <a:buClr>
                    <a:srgbClr val="002060"/>
                  </a:buClr>
                  <a:buFont typeface="Wingdings" panose="05000000000000000000" pitchFamily="2" charset="2"/>
                  <a:buChar char="v"/>
                </a:pP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m:t>
                    </m:r>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max</m:t>
                        </m:r>
                      </m:fName>
                      <m:e>
                        <m:f>
                          <m:fPr>
                            <m:ctrlPr>
                              <a:rPr lang="en-US" b="0" i="1" smtClean="0">
                                <a:solidFill>
                                  <a:srgbClr val="C00000"/>
                                </a:solidFill>
                                <a:latin typeface="Cambria Math" panose="02040503050406030204" pitchFamily="18" charset="0"/>
                              </a:rPr>
                            </m:ctrlPr>
                          </m:fPr>
                          <m:num>
                            <m:sSup>
                              <m:sSupPr>
                                <m:ctrlPr>
                                  <a:rPr lang="en-US" b="0" i="1" smtClean="0">
                                    <a:solidFill>
                                      <a:srgbClr val="C00000"/>
                                    </a:solidFill>
                                    <a:latin typeface="Cambria Math" panose="02040503050406030204" pitchFamily="18" charset="0"/>
                                  </a:rPr>
                                </m:ctrlPr>
                              </m:sSupPr>
                              <m:e>
                                <m:d>
                                  <m:dPr>
                                    <m:begChr m:val="⟨"/>
                                    <m:endChr m:val="⟩"/>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𝑥</m:t>
                                    </m:r>
                                  </m:e>
                                </m:d>
                              </m:e>
                              <m:sup>
                                <m:r>
                                  <a:rPr lang="en-US" b="0" i="1" smtClean="0">
                                    <a:solidFill>
                                      <a:srgbClr val="C00000"/>
                                    </a:solidFill>
                                    <a:latin typeface="Cambria Math" panose="02040503050406030204" pitchFamily="18" charset="0"/>
                                  </a:rPr>
                                  <m:t>2</m:t>
                                </m:r>
                              </m:sup>
                            </m:sSup>
                          </m:num>
                          <m:den>
                            <m:sSubSup>
                              <m:sSubSupPr>
                                <m:ctrlPr>
                                  <a:rPr lang="en-US" b="0" i="1" smtClean="0">
                                    <a:solidFill>
                                      <a:srgbClr val="C00000"/>
                                    </a:solidFill>
                                    <a:latin typeface="Cambria Math" panose="02040503050406030204" pitchFamily="18" charset="0"/>
                                  </a:rPr>
                                </m:ctrlPr>
                              </m:sSubSupPr>
                              <m:e>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𝐴𝑥</m:t>
                                    </m:r>
                                  </m:e>
                                </m:d>
                              </m:e>
                              <m:sub>
                                <m:r>
                                  <a:rPr lang="en-US" b="0" i="1" smtClean="0">
                                    <a:solidFill>
                                      <a:srgbClr val="C00000"/>
                                    </a:solidFill>
                                    <a:latin typeface="Cambria Math" panose="02040503050406030204" pitchFamily="18" charset="0"/>
                                  </a:rPr>
                                  <m:t>2</m:t>
                                </m:r>
                              </m:sub>
                              <m:sup>
                                <m:r>
                                  <a:rPr lang="en-US" b="0" i="1" smtClean="0">
                                    <a:solidFill>
                                      <a:srgbClr val="C00000"/>
                                    </a:solidFill>
                                    <a:latin typeface="Cambria Math" panose="02040503050406030204" pitchFamily="18" charset="0"/>
                                  </a:rPr>
                                  <m:t>2</m:t>
                                </m:r>
                              </m:sup>
                            </m:sSubSup>
                          </m:den>
                        </m:f>
                      </m:e>
                    </m:func>
                    <m:r>
                      <a:rPr lang="en-US" b="0" i="1" smtClean="0">
                        <a:solidFill>
                          <a:srgbClr val="C00000"/>
                        </a:solidFill>
                        <a:latin typeface="Cambria Math" panose="02040503050406030204" pitchFamily="18" charset="0"/>
                      </a:rPr>
                      <m:t>=</m:t>
                    </m:r>
                    <m:sSubSup>
                      <m:sSubSupPr>
                        <m:ctrlPr>
                          <a:rPr lang="en-US" i="1">
                            <a:solidFill>
                              <a:srgbClr val="C00000"/>
                            </a:solidFill>
                            <a:latin typeface="Cambria Math" panose="02040503050406030204" pitchFamily="18" charset="0"/>
                          </a:rPr>
                        </m:ctrlPr>
                      </m:sSubSupPr>
                      <m:e>
                        <m:d>
                          <m:dPr>
                            <m:begChr m:val="‖"/>
                            <m:endChr m:val="‖"/>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𝑢</m:t>
                                </m:r>
                              </m:e>
                              <m:sub>
                                <m:r>
                                  <a:rPr lang="en-US" i="1">
                                    <a:solidFill>
                                      <a:srgbClr val="C00000"/>
                                    </a:solidFill>
                                    <a:latin typeface="Cambria Math" panose="02040503050406030204" pitchFamily="18" charset="0"/>
                                  </a:rPr>
                                  <m:t>𝑖</m:t>
                                </m:r>
                              </m:sub>
                            </m:sSub>
                          </m:e>
                        </m:d>
                      </m:e>
                      <m:sub>
                        <m:r>
                          <a:rPr lang="en-US" i="1">
                            <a:solidFill>
                              <a:srgbClr val="C00000"/>
                            </a:solidFill>
                            <a:latin typeface="Cambria Math" panose="02040503050406030204" pitchFamily="18" charset="0"/>
                          </a:rPr>
                          <m:t>2</m:t>
                        </m:r>
                      </m:sub>
                      <m:sup>
                        <m:r>
                          <a:rPr lang="en-US" i="1">
                            <a:solidFill>
                              <a:srgbClr val="C00000"/>
                            </a:solidFill>
                            <a:latin typeface="Cambria Math" panose="02040503050406030204" pitchFamily="18" charset="0"/>
                          </a:rPr>
                          <m:t>2</m:t>
                        </m:r>
                      </m:sup>
                    </m:sSubSup>
                    <m:r>
                      <a:rPr lang="en-US" i="1">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𝑖</m:t>
                        </m:r>
                      </m:sub>
                    </m:sSub>
                    <m:sSup>
                      <m:sSupPr>
                        <m:ctrlPr>
                          <a:rPr lang="en-US" b="0" i="1" smtClean="0">
                            <a:solidFill>
                              <a:srgbClr val="C00000"/>
                            </a:solidFill>
                            <a:latin typeface="Cambria Math" panose="02040503050406030204" pitchFamily="18" charset="0"/>
                          </a:rPr>
                        </m:ctrlPr>
                      </m:sSupPr>
                      <m:e>
                        <m:d>
                          <m:dPr>
                            <m:ctrlPr>
                              <a:rPr lang="en-US" b="0" i="1" smtClean="0">
                                <a:solidFill>
                                  <a:srgbClr val="C00000"/>
                                </a:solidFill>
                                <a:latin typeface="Cambria Math" panose="02040503050406030204" pitchFamily="18" charset="0"/>
                              </a:rPr>
                            </m:ctrlPr>
                          </m:dPr>
                          <m:e>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𝐴</m:t>
                                </m:r>
                              </m:e>
                              <m:sup>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𝐴</m:t>
                            </m:r>
                          </m:e>
                        </m:d>
                      </m:e>
                      <m:sup>
                        <m:r>
                          <a:rPr lang="en-US" b="0" i="1" smtClean="0">
                            <a:solidFill>
                              <a:srgbClr val="C00000"/>
                            </a:solidFill>
                            <a:latin typeface="Cambria Math" panose="02040503050406030204" pitchFamily="18" charset="0"/>
                          </a:rPr>
                          <m:t>−1</m:t>
                        </m:r>
                      </m:sup>
                    </m:sSup>
                    <m:sSubSup>
                      <m:sSubSupPr>
                        <m:ctrlPr>
                          <a:rPr lang="en-US" b="0" i="1" smtClean="0">
                            <a:solidFill>
                              <a:srgbClr val="C00000"/>
                            </a:solidFill>
                            <a:latin typeface="Cambria Math" panose="02040503050406030204" pitchFamily="18" charset="0"/>
                          </a:rPr>
                        </m:ctrlPr>
                      </m:sSubSupPr>
                      <m:e>
                        <m:r>
                          <a:rPr lang="en-US" b="0" i="1" smtClean="0">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𝑖</m:t>
                        </m:r>
                      </m:sub>
                      <m:sup>
                        <m:r>
                          <a:rPr lang="en-US" b="0" i="1" smtClean="0">
                            <a:solidFill>
                              <a:srgbClr val="C00000"/>
                            </a:solidFill>
                            <a:latin typeface="Cambria Math" panose="02040503050406030204" pitchFamily="18" charset="0"/>
                          </a:rPr>
                          <m:t>⊤</m:t>
                        </m:r>
                      </m:sup>
                    </m:sSubSup>
                  </m:oMath>
                </a14:m>
                <a:endParaRPr lang="en-US" dirty="0"/>
              </a:p>
              <a:p>
                <a:pPr marL="457200" indent="-457200">
                  <a:buClr>
                    <a:srgbClr val="002060"/>
                  </a:buClr>
                  <a:buFont typeface="Wingdings" panose="05000000000000000000" pitchFamily="2" charset="2"/>
                  <a:buChar char="v"/>
                </a:pP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𝑛</m:t>
                    </m:r>
                  </m:oMath>
                </a14:m>
                <a:endParaRPr lang="en-US" dirty="0"/>
              </a:p>
              <a:p>
                <a:pPr marL="457200" indent="-457200">
                  <a:buFont typeface="Wingdings" panose="05000000000000000000" pitchFamily="2" charset="2"/>
                  <a:buChar char="v"/>
                </a:pPr>
                <a:endParaRPr lang="en-US"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ADE29DC0-5F55-4C0F-9250-42464CEC0C31}"/>
              </a:ext>
            </a:extLst>
          </p:cNvPr>
          <p:cNvSpPr/>
          <p:nvPr/>
        </p:nvSpPr>
        <p:spPr>
          <a:xfrm>
            <a:off x="4842217" y="1825625"/>
            <a:ext cx="5700815" cy="584775"/>
          </a:xfrm>
          <a:prstGeom prst="rect">
            <a:avLst/>
          </a:prstGeom>
        </p:spPr>
        <p:txBody>
          <a:bodyPr wrap="square">
            <a:spAutoFit/>
          </a:bodyPr>
          <a:lstStyle/>
          <a:p>
            <a:pPr marL="457200" indent="-457200">
              <a:buFont typeface="Wingdings" panose="05000000000000000000" pitchFamily="2" charset="2"/>
              <a:buChar char="v"/>
            </a:pPr>
            <a:endParaRPr lang="en-US" sz="3200" dirty="0"/>
          </a:p>
        </p:txBody>
      </p:sp>
      <p:sp>
        <p:nvSpPr>
          <p:cNvPr id="5" name="Rectangle 4">
            <a:extLst>
              <a:ext uri="{FF2B5EF4-FFF2-40B4-BE49-F238E27FC236}">
                <a16:creationId xmlns:a16="http://schemas.microsoft.com/office/drawing/2014/main" id="{91B28591-10CC-413C-B329-88ED8EFDF15B}"/>
              </a:ext>
            </a:extLst>
          </p:cNvPr>
          <p:cNvSpPr/>
          <p:nvPr/>
        </p:nvSpPr>
        <p:spPr>
          <a:xfrm>
            <a:off x="7799156" y="4528179"/>
            <a:ext cx="2067907" cy="221920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AEF3B47C-D7F5-4045-8797-D177818B4697}"/>
                  </a:ext>
                </a:extLst>
              </p:cNvPr>
              <p:cNvSpPr/>
              <p:nvPr/>
            </p:nvSpPr>
            <p:spPr>
              <a:xfrm>
                <a:off x="8644749" y="4931510"/>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AEF3B47C-D7F5-4045-8797-D177818B4697}"/>
                  </a:ext>
                </a:extLst>
              </p:cNvPr>
              <p:cNvSpPr>
                <a:spLocks noRot="1" noChangeAspect="1" noMove="1" noResize="1" noEditPoints="1" noAdjustHandles="1" noChangeArrowheads="1" noChangeShapeType="1" noTextEdit="1"/>
              </p:cNvSpPr>
              <p:nvPr/>
            </p:nvSpPr>
            <p:spPr>
              <a:xfrm>
                <a:off x="8644749" y="4931510"/>
                <a:ext cx="541367" cy="584775"/>
              </a:xfrm>
              <a:prstGeom prst="rect">
                <a:avLst/>
              </a:prstGeom>
              <a:blipFill>
                <a:blip r:embed="rId3"/>
                <a:stretch>
                  <a:fillRect/>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9A11A3A4-AE3F-4EE9-BE7C-F386ED56FBE4}"/>
              </a:ext>
            </a:extLst>
          </p:cNvPr>
          <p:cNvSpPr/>
          <p:nvPr/>
        </p:nvSpPr>
        <p:spPr>
          <a:xfrm>
            <a:off x="7799156" y="5834811"/>
            <a:ext cx="2067907" cy="39730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A0C8506E-2602-4BBC-9C52-AADA7B70B8C8}"/>
                  </a:ext>
                </a:extLst>
              </p:cNvPr>
              <p:cNvSpPr/>
              <p:nvPr/>
            </p:nvSpPr>
            <p:spPr>
              <a:xfrm>
                <a:off x="8661998" y="5770448"/>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9" name="Rectangle 8">
                <a:extLst>
                  <a:ext uri="{FF2B5EF4-FFF2-40B4-BE49-F238E27FC236}">
                    <a16:creationId xmlns:a16="http://schemas.microsoft.com/office/drawing/2014/main" id="{A0C8506E-2602-4BBC-9C52-AADA7B70B8C8}"/>
                  </a:ext>
                </a:extLst>
              </p:cNvPr>
              <p:cNvSpPr>
                <a:spLocks noRot="1" noChangeAspect="1" noMove="1" noResize="1" noEditPoints="1" noAdjustHandles="1" noChangeArrowheads="1" noChangeShapeType="1" noTextEdit="1"/>
              </p:cNvSpPr>
              <p:nvPr/>
            </p:nvSpPr>
            <p:spPr>
              <a:xfrm>
                <a:off x="8661998" y="5770448"/>
                <a:ext cx="524118" cy="461665"/>
              </a:xfrm>
              <a:prstGeom prst="rect">
                <a:avLst/>
              </a:prstGeom>
              <a:blipFill>
                <a:blip r:embed="rId4"/>
                <a:stretch>
                  <a:fillRect b="-2667"/>
                </a:stretch>
              </a:blipFill>
            </p:spPr>
            <p:txBody>
              <a:bodyPr/>
              <a:lstStyle/>
              <a:p>
                <a:r>
                  <a:rPr lang="en-US">
                    <a:noFill/>
                  </a:rPr>
                  <a:t> </a:t>
                </a:r>
              </a:p>
            </p:txBody>
          </p:sp>
        </mc:Fallback>
      </mc:AlternateContent>
    </p:spTree>
    <p:extLst>
      <p:ext uri="{BB962C8B-B14F-4D97-AF65-F5344CB8AC3E}">
        <p14:creationId xmlns:p14="http://schemas.microsoft.com/office/powerpoint/2010/main" val="4214761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animBg="1"/>
      <p:bldP spid="9"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Spectral Approximation (Offline)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10515600" cy="1603375"/>
              </a:xfrm>
            </p:spPr>
            <p:txBody>
              <a:bodyPr>
                <a:normAutofit/>
              </a:bodyPr>
              <a:lstStyle/>
              <a:p>
                <a:pPr marL="457200" indent="-457200">
                  <a:buClr>
                    <a:schemeClr val="tx1"/>
                  </a:buClr>
                  <a:buFont typeface="Wingdings" panose="05000000000000000000" pitchFamily="2" charset="2"/>
                  <a:buChar char="v"/>
                </a:pPr>
                <a:r>
                  <a:rPr lang="en-US" dirty="0"/>
                  <a:t>Sample each row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r>
                  <a:rPr lang="en-US" dirty="0"/>
                  <a:t> with probability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𝑝</m:t>
                        </m:r>
                      </m:e>
                      <m:sub>
                        <m:r>
                          <a:rPr lang="en-US" b="0" i="1" smtClean="0">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𝑖</m:t>
                        </m:r>
                      </m:sub>
                    </m:sSub>
                    <m:sSup>
                      <m:sSupPr>
                        <m:ctrlPr>
                          <a:rPr lang="en-US" b="0" i="1" smtClean="0">
                            <a:solidFill>
                              <a:srgbClr val="C00000"/>
                            </a:solidFill>
                            <a:latin typeface="Cambria Math" panose="02040503050406030204" pitchFamily="18" charset="0"/>
                          </a:rPr>
                        </m:ctrlPr>
                      </m:sSupPr>
                      <m:e>
                        <m:d>
                          <m:dPr>
                            <m:ctrlPr>
                              <a:rPr lang="en-US" b="0" i="1" smtClean="0">
                                <a:solidFill>
                                  <a:srgbClr val="C00000"/>
                                </a:solidFill>
                                <a:latin typeface="Cambria Math" panose="02040503050406030204" pitchFamily="18" charset="0"/>
                              </a:rPr>
                            </m:ctrlPr>
                          </m:dPr>
                          <m:e>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𝐴</m:t>
                                </m:r>
                              </m:e>
                              <m:sup>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𝐴</m:t>
                            </m:r>
                          </m:e>
                        </m:d>
                      </m:e>
                      <m:sup>
                        <m:r>
                          <a:rPr lang="en-US" b="0" i="1" smtClean="0">
                            <a:solidFill>
                              <a:srgbClr val="C00000"/>
                            </a:solidFill>
                            <a:latin typeface="Cambria Math" panose="02040503050406030204" pitchFamily="18" charset="0"/>
                          </a:rPr>
                          <m:t>−1</m:t>
                        </m:r>
                      </m:sup>
                    </m:sSup>
                    <m:sSubSup>
                      <m:sSubSupPr>
                        <m:ctrlPr>
                          <a:rPr lang="en-US" b="0" i="1" smtClean="0">
                            <a:solidFill>
                              <a:srgbClr val="C00000"/>
                            </a:solidFill>
                            <a:latin typeface="Cambria Math" panose="02040503050406030204" pitchFamily="18" charset="0"/>
                          </a:rPr>
                        </m:ctrlPr>
                      </m:sSubSupPr>
                      <m:e>
                        <m:r>
                          <a:rPr lang="en-US" b="0" i="1" smtClean="0">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𝑖</m:t>
                        </m:r>
                      </m:sub>
                      <m:sup>
                        <m:r>
                          <a:rPr lang="en-US" b="0" i="1" smtClean="0">
                            <a:solidFill>
                              <a:srgbClr val="C00000"/>
                            </a:solidFill>
                            <a:latin typeface="Cambria Math" panose="02040503050406030204" pitchFamily="18" charset="0"/>
                          </a:rPr>
                          <m:t>⊤</m:t>
                        </m:r>
                      </m:sup>
                    </m:sSubSup>
                  </m:oMath>
                </a14:m>
                <a:endParaRPr lang="en-US" dirty="0"/>
              </a:p>
              <a:p>
                <a:pPr marL="457200" indent="-457200">
                  <a:buClr>
                    <a:schemeClr val="tx1"/>
                  </a:buClr>
                  <a:buFont typeface="Wingdings" panose="05000000000000000000" pitchFamily="2" charset="2"/>
                  <a:buChar char="v"/>
                </a:pPr>
                <a:r>
                  <a:rPr lang="en-US" dirty="0"/>
                  <a:t>Outputs a matrix </a:t>
                </a:r>
                <a14:m>
                  <m:oMath xmlns:m="http://schemas.openxmlformats.org/officeDocument/2006/math">
                    <m:r>
                      <a:rPr lang="en-US" i="1">
                        <a:solidFill>
                          <a:srgbClr val="C00000"/>
                        </a:solidFill>
                        <a:latin typeface="Cambria Math" panose="02040503050406030204" pitchFamily="18" charset="0"/>
                      </a:rPr>
                      <m:t>𝑀</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𝑅</m:t>
                        </m:r>
                      </m:e>
                      <m:sup>
                        <m:r>
                          <a:rPr lang="en-US" i="1">
                            <a:solidFill>
                              <a:srgbClr val="C00000"/>
                            </a:solidFill>
                            <a:latin typeface="Cambria Math" panose="02040503050406030204" pitchFamily="18" charset="0"/>
                          </a:rPr>
                          <m:t>𝑚</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𝑛</m:t>
                        </m:r>
                      </m:sup>
                    </m:sSup>
                  </m:oMath>
                </a14:m>
                <a:r>
                  <a:rPr lang="en-US" dirty="0"/>
                  <a:t> such that </a:t>
                </a:r>
                <a14:m>
                  <m:oMath xmlns:m="http://schemas.openxmlformats.org/officeDocument/2006/math">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𝜖</m:t>
                        </m:r>
                      </m:e>
                    </m:d>
                    <m:sSub>
                      <m:sSubPr>
                        <m:ctrlPr>
                          <a:rPr lang="en-US" i="1">
                            <a:solidFill>
                              <a:srgbClr val="C00000"/>
                            </a:solidFill>
                            <a:latin typeface="Cambria Math" panose="02040503050406030204" pitchFamily="18" charset="0"/>
                          </a:rPr>
                        </m:ctrlPr>
                      </m:sSub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𝐴𝑥</m:t>
                            </m:r>
                          </m:e>
                        </m:d>
                      </m:e>
                      <m:sub>
                        <m:r>
                          <a:rPr lang="en-US" i="1">
                            <a:solidFill>
                              <a:srgbClr val="C00000"/>
                            </a:solidFill>
                            <a:latin typeface="Cambria Math" panose="02040503050406030204" pitchFamily="18" charset="0"/>
                          </a:rPr>
                          <m:t>2</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𝑀𝑥</m:t>
                            </m:r>
                          </m:e>
                        </m:d>
                      </m:e>
                      <m:sub>
                        <m:r>
                          <a:rPr lang="en-US" i="1">
                            <a:solidFill>
                              <a:srgbClr val="C00000"/>
                            </a:solidFill>
                            <a:latin typeface="Cambria Math" panose="02040503050406030204" pitchFamily="18" charset="0"/>
                          </a:rPr>
                          <m:t>2</m:t>
                        </m:r>
                      </m:sub>
                    </m:sSub>
                    <m:r>
                      <a:rPr lang="en-US" i="1">
                        <a:solidFill>
                          <a:srgbClr val="C00000"/>
                        </a:solidFill>
                        <a:latin typeface="Cambria Math" panose="02040503050406030204" pitchFamily="18" charset="0"/>
                      </a:rPr>
                      <m:t>≤</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𝜖</m:t>
                        </m:r>
                      </m:e>
                    </m:d>
                    <m:sSub>
                      <m:sSubPr>
                        <m:ctrlPr>
                          <a:rPr lang="en-US" i="1">
                            <a:solidFill>
                              <a:srgbClr val="C00000"/>
                            </a:solidFill>
                            <a:latin typeface="Cambria Math" panose="02040503050406030204" pitchFamily="18" charset="0"/>
                          </a:rPr>
                        </m:ctrlPr>
                      </m:sSub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𝐴𝑥</m:t>
                            </m:r>
                          </m:e>
                        </m:d>
                      </m:e>
                      <m:sub>
                        <m:r>
                          <a:rPr lang="en-US" i="1">
                            <a:solidFill>
                              <a:srgbClr val="C00000"/>
                            </a:solidFill>
                            <a:latin typeface="Cambria Math" panose="02040503050406030204" pitchFamily="18" charset="0"/>
                          </a:rPr>
                          <m:t>2</m:t>
                        </m:r>
                      </m:sub>
                    </m:sSub>
                  </m:oMath>
                </a14:m>
                <a:r>
                  <a:rPr lang="en-US" dirty="0"/>
                  <a:t> for all </a:t>
                </a:r>
                <a14:m>
                  <m:oMath xmlns:m="http://schemas.openxmlformats.org/officeDocument/2006/math">
                    <m:r>
                      <a:rPr lang="en-US" i="1">
                        <a:solidFill>
                          <a:srgbClr val="C00000"/>
                        </a:solidFill>
                        <a:latin typeface="Cambria Math" panose="02040503050406030204" pitchFamily="18" charset="0"/>
                      </a:rPr>
                      <m:t>𝑥</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𝑅</m:t>
                        </m:r>
                      </m:e>
                      <m:sup>
                        <m:r>
                          <a:rPr lang="en-US" i="1">
                            <a:solidFill>
                              <a:srgbClr val="C00000"/>
                            </a:solidFill>
                            <a:latin typeface="Cambria Math" panose="02040503050406030204" pitchFamily="18" charset="0"/>
                          </a:rPr>
                          <m:t>𝑛</m:t>
                        </m:r>
                      </m:sup>
                    </m:sSup>
                    <m:r>
                      <a:rPr lang="en-US" i="1">
                        <a:solidFill>
                          <a:srgbClr val="00B0F0"/>
                        </a:solidFill>
                        <a:latin typeface="Cambria Math" panose="02040503050406030204" pitchFamily="18" charset="0"/>
                      </a:rPr>
                      <m:t> </m:t>
                    </m:r>
                  </m:oMath>
                </a14:m>
                <a:r>
                  <a:rPr lang="en-US" dirty="0">
                    <a:solidFill>
                      <a:srgbClr val="00B0F0"/>
                    </a:solidFill>
                  </a:rPr>
                  <a:t>[DMM06, SS08]</a:t>
                </a:r>
                <a:endParaRPr lang="en-US" dirty="0"/>
              </a:p>
              <a:p>
                <a:pPr marL="457200" indent="-457200">
                  <a:buClr>
                    <a:schemeClr val="tx1"/>
                  </a:buClr>
                  <a:buFont typeface="Wingdings" panose="05000000000000000000" pitchFamily="2" charset="2"/>
                  <a:buChar char="v"/>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10515600" cy="1603375"/>
              </a:xfrm>
              <a:blipFill>
                <a:blip r:embed="rId2"/>
                <a:stretch>
                  <a:fillRect l="-1043" t="-4924"/>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ADE29DC0-5F55-4C0F-9250-42464CEC0C31}"/>
              </a:ext>
            </a:extLst>
          </p:cNvPr>
          <p:cNvSpPr/>
          <p:nvPr/>
        </p:nvSpPr>
        <p:spPr>
          <a:xfrm>
            <a:off x="4842217" y="1825625"/>
            <a:ext cx="5700815" cy="584775"/>
          </a:xfrm>
          <a:prstGeom prst="rect">
            <a:avLst/>
          </a:prstGeom>
        </p:spPr>
        <p:txBody>
          <a:bodyPr wrap="square">
            <a:spAutoFit/>
          </a:bodyPr>
          <a:lstStyle/>
          <a:p>
            <a:pPr marL="457200" indent="-457200">
              <a:buFont typeface="Wingdings" panose="05000000000000000000" pitchFamily="2" charset="2"/>
              <a:buChar char="v"/>
            </a:pPr>
            <a:endParaRPr lang="en-US" sz="3200" dirty="0"/>
          </a:p>
        </p:txBody>
      </p:sp>
      <p:sp>
        <p:nvSpPr>
          <p:cNvPr id="5" name="Rectangle 4">
            <a:extLst>
              <a:ext uri="{FF2B5EF4-FFF2-40B4-BE49-F238E27FC236}">
                <a16:creationId xmlns:a16="http://schemas.microsoft.com/office/drawing/2014/main" id="{91B28591-10CC-413C-B329-88ED8EFDF15B}"/>
              </a:ext>
            </a:extLst>
          </p:cNvPr>
          <p:cNvSpPr/>
          <p:nvPr/>
        </p:nvSpPr>
        <p:spPr>
          <a:xfrm>
            <a:off x="8012516" y="3429000"/>
            <a:ext cx="2067907" cy="221920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AEF3B47C-D7F5-4045-8797-D177818B4697}"/>
                  </a:ext>
                </a:extLst>
              </p:cNvPr>
              <p:cNvSpPr/>
              <p:nvPr/>
            </p:nvSpPr>
            <p:spPr>
              <a:xfrm>
                <a:off x="8858109" y="3826288"/>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AEF3B47C-D7F5-4045-8797-D177818B4697}"/>
                  </a:ext>
                </a:extLst>
              </p:cNvPr>
              <p:cNvSpPr>
                <a:spLocks noRot="1" noChangeAspect="1" noMove="1" noResize="1" noEditPoints="1" noAdjustHandles="1" noChangeArrowheads="1" noChangeShapeType="1" noTextEdit="1"/>
              </p:cNvSpPr>
              <p:nvPr/>
            </p:nvSpPr>
            <p:spPr>
              <a:xfrm>
                <a:off x="8858109" y="3826288"/>
                <a:ext cx="541367" cy="584775"/>
              </a:xfrm>
              <a:prstGeom prst="rect">
                <a:avLst/>
              </a:prstGeom>
              <a:blipFill>
                <a:blip r:embed="rId3"/>
                <a:stretch>
                  <a:fillRect/>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9A11A3A4-AE3F-4EE9-BE7C-F386ED56FBE4}"/>
              </a:ext>
            </a:extLst>
          </p:cNvPr>
          <p:cNvSpPr/>
          <p:nvPr/>
        </p:nvSpPr>
        <p:spPr>
          <a:xfrm>
            <a:off x="8012516" y="4735632"/>
            <a:ext cx="2067907" cy="39730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A0C8506E-2602-4BBC-9C52-AADA7B70B8C8}"/>
                  </a:ext>
                </a:extLst>
              </p:cNvPr>
              <p:cNvSpPr/>
              <p:nvPr/>
            </p:nvSpPr>
            <p:spPr>
              <a:xfrm>
                <a:off x="8875358" y="4671269"/>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9" name="Rectangle 8">
                <a:extLst>
                  <a:ext uri="{FF2B5EF4-FFF2-40B4-BE49-F238E27FC236}">
                    <a16:creationId xmlns:a16="http://schemas.microsoft.com/office/drawing/2014/main" id="{A0C8506E-2602-4BBC-9C52-AADA7B70B8C8}"/>
                  </a:ext>
                </a:extLst>
              </p:cNvPr>
              <p:cNvSpPr>
                <a:spLocks noRot="1" noChangeAspect="1" noMove="1" noResize="1" noEditPoints="1" noAdjustHandles="1" noChangeArrowheads="1" noChangeShapeType="1" noTextEdit="1"/>
              </p:cNvSpPr>
              <p:nvPr/>
            </p:nvSpPr>
            <p:spPr>
              <a:xfrm>
                <a:off x="8875358" y="4671269"/>
                <a:ext cx="524118" cy="461665"/>
              </a:xfrm>
              <a:prstGeom prst="rect">
                <a:avLst/>
              </a:prstGeom>
              <a:blipFill>
                <a:blip r:embed="rId4"/>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0E41C66-7E09-491E-AA7A-CE0E4B49CB09}"/>
                  </a:ext>
                </a:extLst>
              </p:cNvPr>
              <p:cNvSpPr/>
              <p:nvPr/>
            </p:nvSpPr>
            <p:spPr>
              <a:xfrm>
                <a:off x="838200" y="3174158"/>
                <a:ext cx="5745480" cy="2728889"/>
              </a:xfrm>
              <a:prstGeom prst="rect">
                <a:avLst/>
              </a:prstGeom>
            </p:spPr>
            <p:txBody>
              <a:bodyPr wrap="square">
                <a:spAutoFit/>
              </a:bodyPr>
              <a:lstStyle/>
              <a:p>
                <a:pPr marL="457200" indent="-457200">
                  <a:buClr>
                    <a:schemeClr val="tx1"/>
                  </a:buClr>
                  <a:buFont typeface="Wingdings" panose="05000000000000000000" pitchFamily="2" charset="2"/>
                  <a:buChar char="v"/>
                </a:pPr>
                <a14:m>
                  <m:oMath xmlns:m="http://schemas.openxmlformats.org/officeDocument/2006/math">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m:t>
                        </m:r>
                        <m:r>
                          <a:rPr lang="en-US" sz="2800" i="1">
                            <a:solidFill>
                              <a:srgbClr val="C00000"/>
                            </a:solidFill>
                            <a:latin typeface="Cambria Math" panose="02040503050406030204" pitchFamily="18" charset="0"/>
                          </a:rPr>
                          <m:t>ℓ</m:t>
                        </m:r>
                      </m:e>
                      <m:sub>
                        <m:r>
                          <a:rPr lang="en-US" sz="2800" i="1">
                            <a:solidFill>
                              <a:srgbClr val="C00000"/>
                            </a:solidFill>
                            <a:latin typeface="Cambria Math" panose="02040503050406030204" pitchFamily="18" charset="0"/>
                          </a:rPr>
                          <m:t>𝑖</m:t>
                        </m:r>
                      </m:sub>
                    </m:sSub>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𝑛</m:t>
                    </m:r>
                  </m:oMath>
                </a14:m>
                <a:r>
                  <a:rPr lang="en-US" sz="2800" dirty="0"/>
                  <a:t>, so the total number of rows sampled is </a:t>
                </a:r>
                <a14:m>
                  <m:oMath xmlns:m="http://schemas.openxmlformats.org/officeDocument/2006/math">
                    <m:r>
                      <a:rPr lang="en-US" sz="2800" b="0" i="1" smtClean="0">
                        <a:solidFill>
                          <a:srgbClr val="C00000"/>
                        </a:solidFill>
                        <a:latin typeface="Cambria Math" panose="02040503050406030204" pitchFamily="18" charset="0"/>
                      </a:rPr>
                      <m:t>∝</m:t>
                    </m:r>
                    <m:acc>
                      <m:accPr>
                        <m:chr m:val="̃"/>
                        <m:ctrlPr>
                          <a:rPr lang="en-US" sz="2800" i="1">
                            <a:solidFill>
                              <a:srgbClr val="C00000"/>
                            </a:solidFill>
                            <a:latin typeface="Cambria Math" panose="02040503050406030204" pitchFamily="18" charset="0"/>
                          </a:rPr>
                        </m:ctrlPr>
                      </m:accPr>
                      <m:e>
                        <m:r>
                          <a:rPr lang="en-US" sz="2800" i="1">
                            <a:solidFill>
                              <a:srgbClr val="C00000"/>
                            </a:solidFill>
                            <a:latin typeface="Cambria Math" panose="02040503050406030204" pitchFamily="18" charset="0"/>
                          </a:rPr>
                          <m:t>𝑂</m:t>
                        </m:r>
                      </m:e>
                    </m:acc>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𝑛</m:t>
                    </m:r>
                    <m:r>
                      <a:rPr lang="en-US" sz="2800" b="0" i="1" smtClean="0">
                        <a:solidFill>
                          <a:srgbClr val="C00000"/>
                        </a:solidFill>
                        <a:latin typeface="Cambria Math" panose="02040503050406030204" pitchFamily="18" charset="0"/>
                      </a:rPr>
                      <m:t>)</m:t>
                    </m:r>
                  </m:oMath>
                </a14:m>
                <a:endParaRPr lang="en-US" sz="2800" dirty="0"/>
              </a:p>
              <a:p>
                <a:pPr marL="457200" indent="-457200">
                  <a:buFont typeface="Wingdings" panose="05000000000000000000" pitchFamily="2" charset="2"/>
                  <a:buChar char="v"/>
                </a:pPr>
                <a:r>
                  <a:rPr lang="en-US" sz="2800" dirty="0"/>
                  <a:t>Leverage scores are monotonic with more rows, so the offline approach can be adapted to streaming through </a:t>
                </a:r>
                <a:r>
                  <a:rPr lang="en-US" sz="2800" dirty="0" err="1">
                    <a:solidFill>
                      <a:srgbClr val="7030A0"/>
                    </a:solidFill>
                  </a:rPr>
                  <a:t>downsampling</a:t>
                </a:r>
                <a:endParaRPr lang="en-US" sz="2800" dirty="0">
                  <a:solidFill>
                    <a:srgbClr val="7030A0"/>
                  </a:solidFill>
                </a:endParaRPr>
              </a:p>
            </p:txBody>
          </p:sp>
        </mc:Choice>
        <mc:Fallback xmlns="">
          <p:sp>
            <p:nvSpPr>
              <p:cNvPr id="10" name="Rectangle 9">
                <a:extLst>
                  <a:ext uri="{FF2B5EF4-FFF2-40B4-BE49-F238E27FC236}">
                    <a16:creationId xmlns:a16="http://schemas.microsoft.com/office/drawing/2014/main" id="{E0E41C66-7E09-491E-AA7A-CE0E4B49CB09}"/>
                  </a:ext>
                </a:extLst>
              </p:cNvPr>
              <p:cNvSpPr>
                <a:spLocks noRot="1" noChangeAspect="1" noMove="1" noResize="1" noEditPoints="1" noAdjustHandles="1" noChangeArrowheads="1" noChangeShapeType="1" noTextEdit="1"/>
              </p:cNvSpPr>
              <p:nvPr/>
            </p:nvSpPr>
            <p:spPr>
              <a:xfrm>
                <a:off x="838200" y="3174158"/>
                <a:ext cx="5745480" cy="2728889"/>
              </a:xfrm>
              <a:prstGeom prst="rect">
                <a:avLst/>
              </a:prstGeom>
              <a:blipFill>
                <a:blip r:embed="rId5"/>
                <a:stretch>
                  <a:fillRect l="-1911" t="-2237" b="-4027"/>
                </a:stretch>
              </a:blipFill>
            </p:spPr>
            <p:txBody>
              <a:bodyPr/>
              <a:lstStyle/>
              <a:p>
                <a:r>
                  <a:rPr lang="en-US">
                    <a:noFill/>
                  </a:rPr>
                  <a:t> </a:t>
                </a:r>
              </a:p>
            </p:txBody>
          </p:sp>
        </mc:Fallback>
      </mc:AlternateContent>
    </p:spTree>
    <p:extLst>
      <p:ext uri="{BB962C8B-B14F-4D97-AF65-F5344CB8AC3E}">
        <p14:creationId xmlns:p14="http://schemas.microsoft.com/office/powerpoint/2010/main" val="1295242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Spectral Approximation (Sliding Window)</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10515600" cy="2219205"/>
              </a:xfrm>
            </p:spPr>
            <p:txBody>
              <a:bodyPr>
                <a:normAutofit/>
              </a:bodyPr>
              <a:lstStyle/>
              <a:p>
                <a:pPr marL="457200" indent="-457200">
                  <a:buClr>
                    <a:schemeClr val="tx1"/>
                  </a:buClr>
                  <a:buFont typeface="Wingdings" panose="05000000000000000000" pitchFamily="2" charset="2"/>
                  <a:buChar char="v"/>
                </a:pPr>
                <a:r>
                  <a:rPr lang="en-US" dirty="0"/>
                  <a:t>Consider the sliding window model: we see rows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𝑟</m:t>
                        </m:r>
                      </m:e>
                      <m:sub>
                        <m:r>
                          <a:rPr lang="en-US" b="0" i="1" smtClean="0">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𝑟</m:t>
                        </m:r>
                      </m:e>
                      <m:sub>
                        <m:r>
                          <a:rPr lang="en-US" b="0" i="1" smtClean="0">
                            <a:solidFill>
                              <a:srgbClr val="C00000"/>
                            </a:solidFill>
                            <a:latin typeface="Cambria Math" panose="02040503050406030204" pitchFamily="18" charset="0"/>
                          </a:rPr>
                          <m:t>2</m:t>
                        </m:r>
                      </m:sub>
                    </m:sSub>
                    <m:r>
                      <a:rPr lang="en-US" b="0" i="1" smtClean="0">
                        <a:solidFill>
                          <a:srgbClr val="C00000"/>
                        </a:solidFill>
                        <a:latin typeface="Cambria Math" panose="02040503050406030204" pitchFamily="18" charset="0"/>
                      </a:rPr>
                      <m:t>,…</m:t>
                    </m:r>
                  </m:oMath>
                </a14:m>
                <a:endParaRPr lang="en-US" dirty="0"/>
              </a:p>
              <a:p>
                <a:pPr marL="457200" indent="-457200">
                  <a:buClr>
                    <a:schemeClr val="tx1"/>
                  </a:buClr>
                  <a:buFont typeface="Wingdings" panose="05000000000000000000" pitchFamily="2" charset="2"/>
                  <a:buChar char="v"/>
                </a:pPr>
                <a:r>
                  <a:rPr lang="en-US" dirty="0"/>
                  <a:t>Leverage score of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𝑟</m:t>
                        </m:r>
                      </m:e>
                      <m:sub>
                        <m:r>
                          <a:rPr lang="en-US" b="0" i="1" smtClean="0">
                            <a:solidFill>
                              <a:srgbClr val="C00000"/>
                            </a:solidFill>
                            <a:latin typeface="Cambria Math" panose="02040503050406030204" pitchFamily="18" charset="0"/>
                          </a:rPr>
                          <m:t>𝑡</m:t>
                        </m:r>
                      </m:sub>
                    </m:sSub>
                  </m:oMath>
                </a14:m>
                <a:r>
                  <a:rPr lang="en-US" dirty="0"/>
                  <a:t> tells us </a:t>
                </a:r>
                <a14:m>
                  <m:oMath xmlns:m="http://schemas.openxmlformats.org/officeDocument/2006/math">
                    <m:sSub>
                      <m:sSubPr>
                        <m:ctrlPr>
                          <a:rPr lang="en-US" i="1">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𝑟</m:t>
                        </m:r>
                      </m:e>
                      <m:sub>
                        <m:r>
                          <a:rPr lang="en-US" b="0" i="1" smtClean="0">
                            <a:solidFill>
                              <a:srgbClr val="C00000"/>
                            </a:solidFill>
                            <a:latin typeface="Cambria Math" panose="02040503050406030204" pitchFamily="18" charset="0"/>
                          </a:rPr>
                          <m:t>𝑡</m:t>
                        </m:r>
                      </m:sub>
                    </m:sSub>
                  </m:oMath>
                </a14:m>
                <a:r>
                  <a:rPr lang="en-US" dirty="0"/>
                  <a:t> is not important, so we do not sample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𝑟</m:t>
                        </m:r>
                      </m:e>
                      <m:sub>
                        <m:r>
                          <a:rPr lang="en-US" b="0" i="1" smtClean="0">
                            <a:solidFill>
                              <a:srgbClr val="C00000"/>
                            </a:solidFill>
                            <a:latin typeface="Cambria Math" panose="02040503050406030204" pitchFamily="18" charset="0"/>
                          </a:rPr>
                          <m:t>𝑡</m:t>
                        </m:r>
                      </m:sub>
                    </m:sSub>
                  </m:oMath>
                </a14:m>
                <a:endParaRPr lang="en-US" dirty="0"/>
              </a:p>
              <a:p>
                <a:pPr marL="457200" indent="-457200">
                  <a:buClr>
                    <a:schemeClr val="tx1"/>
                  </a:buClr>
                  <a:buFont typeface="Wingdings" panose="05000000000000000000" pitchFamily="2" charset="2"/>
                  <a:buChar char="v"/>
                </a:pPr>
                <a:r>
                  <a:rPr lang="en-US" dirty="0"/>
                  <a:t>Stream proceeds: All rows before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𝑟</m:t>
                        </m:r>
                      </m:e>
                      <m:sub>
                        <m:r>
                          <a:rPr lang="en-US" i="1">
                            <a:solidFill>
                              <a:srgbClr val="C00000"/>
                            </a:solidFill>
                            <a:latin typeface="Cambria Math" panose="02040503050406030204" pitchFamily="18" charset="0"/>
                          </a:rPr>
                          <m:t>𝑡</m:t>
                        </m:r>
                      </m:sub>
                    </m:sSub>
                  </m:oMath>
                </a14:m>
                <a:r>
                  <a:rPr lang="en-US" dirty="0"/>
                  <a:t> expire, new rows are all zeros</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10515600" cy="2219205"/>
              </a:xfrm>
              <a:blipFill>
                <a:blip r:embed="rId2"/>
                <a:stretch>
                  <a:fillRect l="-1043" t="-4384" r="-1739"/>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ADE29DC0-5F55-4C0F-9250-42464CEC0C31}"/>
              </a:ext>
            </a:extLst>
          </p:cNvPr>
          <p:cNvSpPr/>
          <p:nvPr/>
        </p:nvSpPr>
        <p:spPr>
          <a:xfrm>
            <a:off x="4842217" y="1825625"/>
            <a:ext cx="5700815" cy="584775"/>
          </a:xfrm>
          <a:prstGeom prst="rect">
            <a:avLst/>
          </a:prstGeom>
        </p:spPr>
        <p:txBody>
          <a:bodyPr wrap="square">
            <a:spAutoFit/>
          </a:bodyPr>
          <a:lstStyle/>
          <a:p>
            <a:pPr marL="457200" indent="-457200">
              <a:buFont typeface="Wingdings" panose="05000000000000000000" pitchFamily="2" charset="2"/>
              <a:buChar char="v"/>
            </a:pPr>
            <a:endParaRPr lang="en-US" sz="3200" dirty="0"/>
          </a:p>
        </p:txBody>
      </p:sp>
      <p:sp>
        <p:nvSpPr>
          <p:cNvPr id="14" name="Rectangle 13">
            <a:extLst>
              <a:ext uri="{FF2B5EF4-FFF2-40B4-BE49-F238E27FC236}">
                <a16:creationId xmlns:a16="http://schemas.microsoft.com/office/drawing/2014/main" id="{954F78F0-4914-45BE-A752-1938A5080611}"/>
              </a:ext>
            </a:extLst>
          </p:cNvPr>
          <p:cNvSpPr/>
          <p:nvPr/>
        </p:nvSpPr>
        <p:spPr>
          <a:xfrm>
            <a:off x="8625769" y="4149411"/>
            <a:ext cx="2067907" cy="221920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FDC65867-D807-4AB5-82FF-4BCDC96731B9}"/>
                  </a:ext>
                </a:extLst>
              </p:cNvPr>
              <p:cNvSpPr/>
              <p:nvPr/>
            </p:nvSpPr>
            <p:spPr>
              <a:xfrm>
                <a:off x="10812433" y="496662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5" name="Rectangle 14">
                <a:extLst>
                  <a:ext uri="{FF2B5EF4-FFF2-40B4-BE49-F238E27FC236}">
                    <a16:creationId xmlns:a16="http://schemas.microsoft.com/office/drawing/2014/main" id="{FDC65867-D807-4AB5-82FF-4BCDC96731B9}"/>
                  </a:ext>
                </a:extLst>
              </p:cNvPr>
              <p:cNvSpPr>
                <a:spLocks noRot="1" noChangeAspect="1" noMove="1" noResize="1" noEditPoints="1" noAdjustHandles="1" noChangeArrowheads="1" noChangeShapeType="1" noTextEdit="1"/>
              </p:cNvSpPr>
              <p:nvPr/>
            </p:nvSpPr>
            <p:spPr>
              <a:xfrm>
                <a:off x="10812433" y="4966625"/>
                <a:ext cx="541367" cy="584775"/>
              </a:xfrm>
              <a:prstGeom prst="rect">
                <a:avLst/>
              </a:prstGeom>
              <a:blipFill>
                <a:blip r:embed="rId3"/>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47EA66BB-1EE6-4FE2-BA24-54D7464999EC}"/>
              </a:ext>
            </a:extLst>
          </p:cNvPr>
          <p:cNvSpPr/>
          <p:nvPr/>
        </p:nvSpPr>
        <p:spPr>
          <a:xfrm>
            <a:off x="8625768" y="4155440"/>
            <a:ext cx="2067907" cy="39730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5B22DB8D-C59E-4AE3-94AA-A915FD780AE1}"/>
                  </a:ext>
                </a:extLst>
              </p:cNvPr>
              <p:cNvSpPr/>
              <p:nvPr/>
            </p:nvSpPr>
            <p:spPr>
              <a:xfrm>
                <a:off x="9479986" y="4102384"/>
                <a:ext cx="48385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𝑟</m:t>
                          </m:r>
                        </m:e>
                        <m:sub>
                          <m:r>
                            <a:rPr lang="en-US" sz="2400" b="0" i="1" smtClean="0">
                              <a:solidFill>
                                <a:srgbClr val="C00000"/>
                              </a:solidFill>
                              <a:latin typeface="Cambria Math" panose="02040503050406030204" pitchFamily="18" charset="0"/>
                            </a:rPr>
                            <m:t>𝑡</m:t>
                          </m:r>
                        </m:sub>
                      </m:sSub>
                    </m:oMath>
                  </m:oMathPara>
                </a14:m>
                <a:endParaRPr lang="en-US" sz="2400" dirty="0"/>
              </a:p>
            </p:txBody>
          </p:sp>
        </mc:Choice>
        <mc:Fallback xmlns="">
          <p:sp>
            <p:nvSpPr>
              <p:cNvPr id="17" name="Rectangle 16">
                <a:extLst>
                  <a:ext uri="{FF2B5EF4-FFF2-40B4-BE49-F238E27FC236}">
                    <a16:creationId xmlns:a16="http://schemas.microsoft.com/office/drawing/2014/main" id="{5B22DB8D-C59E-4AE3-94AA-A915FD780AE1}"/>
                  </a:ext>
                </a:extLst>
              </p:cNvPr>
              <p:cNvSpPr>
                <a:spLocks noRot="1" noChangeAspect="1" noMove="1" noResize="1" noEditPoints="1" noAdjustHandles="1" noChangeArrowheads="1" noChangeShapeType="1" noTextEdit="1"/>
              </p:cNvSpPr>
              <p:nvPr/>
            </p:nvSpPr>
            <p:spPr>
              <a:xfrm>
                <a:off x="9479986" y="4102384"/>
                <a:ext cx="483850"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16568B55-4A22-4753-875D-DEB0F280E33B}"/>
                  </a:ext>
                </a:extLst>
              </p:cNvPr>
              <p:cNvSpPr/>
              <p:nvPr/>
            </p:nvSpPr>
            <p:spPr>
              <a:xfrm>
                <a:off x="9451227" y="5280352"/>
                <a:ext cx="512609"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0</m:t>
                      </m:r>
                    </m:oMath>
                  </m:oMathPara>
                </a14:m>
                <a:endParaRPr lang="en-US" dirty="0">
                  <a:solidFill>
                    <a:srgbClr val="C00000"/>
                  </a:solidFill>
                </a:endParaRPr>
              </a:p>
            </p:txBody>
          </p:sp>
        </mc:Choice>
        <mc:Fallback xmlns="">
          <p:sp>
            <p:nvSpPr>
              <p:cNvPr id="18" name="Rectangle 17">
                <a:extLst>
                  <a:ext uri="{FF2B5EF4-FFF2-40B4-BE49-F238E27FC236}">
                    <a16:creationId xmlns:a16="http://schemas.microsoft.com/office/drawing/2014/main" id="{16568B55-4A22-4753-875D-DEB0F280E33B}"/>
                  </a:ext>
                </a:extLst>
              </p:cNvPr>
              <p:cNvSpPr>
                <a:spLocks noRot="1" noChangeAspect="1" noMove="1" noResize="1" noEditPoints="1" noAdjustHandles="1" noChangeArrowheads="1" noChangeShapeType="1" noTextEdit="1"/>
              </p:cNvSpPr>
              <p:nvPr/>
            </p:nvSpPr>
            <p:spPr>
              <a:xfrm>
                <a:off x="9451227" y="5280352"/>
                <a:ext cx="512609"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5FDF5133-0CA0-4B06-A6AC-29CD779137FD}"/>
                  </a:ext>
                </a:extLst>
              </p:cNvPr>
              <p:cNvSpPr/>
              <p:nvPr/>
            </p:nvSpPr>
            <p:spPr>
              <a:xfrm>
                <a:off x="838198" y="3828097"/>
                <a:ext cx="7391401" cy="2677656"/>
              </a:xfrm>
              <a:prstGeom prst="rect">
                <a:avLst/>
              </a:prstGeom>
            </p:spPr>
            <p:txBody>
              <a:bodyPr wrap="square">
                <a:spAutoFit/>
              </a:bodyPr>
              <a:lstStyle/>
              <a:p>
                <a:pPr marL="457200" indent="-457200">
                  <a:buFont typeface="Wingdings" panose="05000000000000000000" pitchFamily="2" charset="2"/>
                  <a:buChar char="v"/>
                </a:pPr>
                <a:r>
                  <a:rPr lang="en-US" sz="2800" dirty="0"/>
                  <a:t>Cannot possibly get approximation of </a:t>
                </a:r>
                <a14:m>
                  <m:oMath xmlns:m="http://schemas.openxmlformats.org/officeDocument/2006/math">
                    <m:r>
                      <a:rPr lang="en-US" sz="2800" i="1" smtClean="0">
                        <a:solidFill>
                          <a:srgbClr val="C00000"/>
                        </a:solidFill>
                        <a:latin typeface="Cambria Math" panose="02040503050406030204" pitchFamily="18" charset="0"/>
                      </a:rPr>
                      <m:t>𝐴</m:t>
                    </m:r>
                  </m:oMath>
                </a14:m>
                <a:r>
                  <a:rPr lang="en-US" sz="2800" dirty="0"/>
                  <a:t> without storing </a:t>
                </a:r>
                <a14:m>
                  <m:oMath xmlns:m="http://schemas.openxmlformats.org/officeDocument/2006/math">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𝑟</m:t>
                        </m:r>
                      </m:e>
                      <m:sub>
                        <m:r>
                          <a:rPr lang="en-US" sz="2800" i="1">
                            <a:solidFill>
                              <a:srgbClr val="C00000"/>
                            </a:solidFill>
                            <a:latin typeface="Cambria Math" panose="02040503050406030204" pitchFamily="18" charset="0"/>
                          </a:rPr>
                          <m:t>𝑡</m:t>
                        </m:r>
                      </m:sub>
                    </m:sSub>
                  </m:oMath>
                </a14:m>
                <a:endParaRPr lang="en-US" sz="2800" dirty="0"/>
              </a:p>
              <a:p>
                <a:pPr marL="457200" indent="-457200">
                  <a:buFont typeface="Wingdings" panose="05000000000000000000" pitchFamily="2" charset="2"/>
                  <a:buChar char="v"/>
                </a:pPr>
                <a:r>
                  <a:rPr lang="en-US" sz="2800" dirty="0"/>
                  <a:t>This implies we should </a:t>
                </a:r>
                <a:r>
                  <a:rPr lang="en-US" sz="2800" i="1" dirty="0">
                    <a:solidFill>
                      <a:srgbClr val="7030A0"/>
                    </a:solidFill>
                  </a:rPr>
                  <a:t>always</a:t>
                </a:r>
                <a:r>
                  <a:rPr lang="en-US" sz="2800" i="1" dirty="0"/>
                  <a:t> </a:t>
                </a:r>
                <a:r>
                  <a:rPr lang="en-US" sz="2800" dirty="0"/>
                  <a:t>store the most recent row!</a:t>
                </a:r>
              </a:p>
              <a:p>
                <a:pPr marL="457200" indent="-457200">
                  <a:buFont typeface="Wingdings" panose="05000000000000000000" pitchFamily="2" charset="2"/>
                  <a:buChar char="v"/>
                </a:pPr>
                <a:r>
                  <a:rPr lang="en-US" sz="2800" dirty="0"/>
                  <a:t>Need a new sense of importance accounting for both </a:t>
                </a:r>
                <a:r>
                  <a:rPr lang="en-US" sz="2800" dirty="0">
                    <a:solidFill>
                      <a:srgbClr val="00B050"/>
                    </a:solidFill>
                  </a:rPr>
                  <a:t>uniqueness</a:t>
                </a:r>
                <a:r>
                  <a:rPr lang="en-US" sz="2800" dirty="0"/>
                  <a:t> AND </a:t>
                </a:r>
                <a:r>
                  <a:rPr lang="en-US" sz="2800" dirty="0">
                    <a:solidFill>
                      <a:srgbClr val="00B050"/>
                    </a:solidFill>
                  </a:rPr>
                  <a:t>recency</a:t>
                </a:r>
                <a:r>
                  <a:rPr lang="en-US" sz="2800" dirty="0"/>
                  <a:t> of a row</a:t>
                </a:r>
              </a:p>
            </p:txBody>
          </p:sp>
        </mc:Choice>
        <mc:Fallback xmlns="">
          <p:sp>
            <p:nvSpPr>
              <p:cNvPr id="19" name="Rectangle 18">
                <a:extLst>
                  <a:ext uri="{FF2B5EF4-FFF2-40B4-BE49-F238E27FC236}">
                    <a16:creationId xmlns:a16="http://schemas.microsoft.com/office/drawing/2014/main" id="{5FDF5133-0CA0-4B06-A6AC-29CD779137FD}"/>
                  </a:ext>
                </a:extLst>
              </p:cNvPr>
              <p:cNvSpPr>
                <a:spLocks noRot="1" noChangeAspect="1" noMove="1" noResize="1" noEditPoints="1" noAdjustHandles="1" noChangeArrowheads="1" noChangeShapeType="1" noTextEdit="1"/>
              </p:cNvSpPr>
              <p:nvPr/>
            </p:nvSpPr>
            <p:spPr>
              <a:xfrm>
                <a:off x="838198" y="3828097"/>
                <a:ext cx="7391401" cy="2677656"/>
              </a:xfrm>
              <a:prstGeom prst="rect">
                <a:avLst/>
              </a:prstGeom>
              <a:blipFill>
                <a:blip r:embed="rId6"/>
                <a:stretch>
                  <a:fillRect l="-1401" t="-2278" b="-5695"/>
                </a:stretch>
              </a:blipFill>
            </p:spPr>
            <p:txBody>
              <a:bodyPr/>
              <a:lstStyle/>
              <a:p>
                <a:r>
                  <a:rPr lang="en-US">
                    <a:noFill/>
                  </a:rPr>
                  <a:t> </a:t>
                </a:r>
              </a:p>
            </p:txBody>
          </p:sp>
        </mc:Fallback>
      </mc:AlternateContent>
    </p:spTree>
    <p:extLst>
      <p:ext uri="{BB962C8B-B14F-4D97-AF65-F5344CB8AC3E}">
        <p14:creationId xmlns:p14="http://schemas.microsoft.com/office/powerpoint/2010/main" val="136867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animBg="1"/>
      <p:bldP spid="17" grpId="0"/>
      <p:bldP spid="18"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Reverse Online Leverage Scores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7807960" cy="4534535"/>
              </a:xfrm>
            </p:spPr>
            <p:txBody>
              <a:bodyPr>
                <a:normAutofit/>
              </a:bodyPr>
              <a:lstStyle/>
              <a:p>
                <a:pPr marL="457200" indent="-457200">
                  <a:buClr>
                    <a:schemeClr val="tx1"/>
                  </a:buClr>
                  <a:buFont typeface="Wingdings" panose="05000000000000000000" pitchFamily="2" charset="2"/>
                  <a:buChar char="v"/>
                </a:pPr>
                <a:r>
                  <a:rPr lang="en-US" dirty="0"/>
                  <a:t>Leverage score of row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r>
                  <a:rPr lang="en-US" dirty="0"/>
                  <a:t> is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sSup>
                      <m:sSupPr>
                        <m:ctrlPr>
                          <a:rPr lang="en-US" i="1">
                            <a:solidFill>
                              <a:srgbClr val="C00000"/>
                            </a:solidFill>
                            <a:latin typeface="Cambria Math" panose="02040503050406030204" pitchFamily="18" charset="0"/>
                          </a:rPr>
                        </m:ctrlPr>
                      </m:sSupPr>
                      <m:e>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𝐴</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𝐴</m:t>
                            </m:r>
                          </m:e>
                        </m:d>
                      </m:e>
                      <m:sup>
                        <m:r>
                          <a:rPr lang="en-US" i="1">
                            <a:solidFill>
                              <a:srgbClr val="C00000"/>
                            </a:solidFill>
                            <a:latin typeface="Cambria Math" panose="02040503050406030204" pitchFamily="18" charset="0"/>
                          </a:rPr>
                          <m:t>−1</m:t>
                        </m:r>
                      </m:sup>
                    </m:sSup>
                    <m:sSubSup>
                      <m:sSubSupPr>
                        <m:ctrlPr>
                          <a:rPr lang="en-US" i="1">
                            <a:solidFill>
                              <a:srgbClr val="C00000"/>
                            </a:solidFill>
                            <a:latin typeface="Cambria Math" panose="02040503050406030204" pitchFamily="18" charset="0"/>
                          </a:rPr>
                        </m:ctrlPr>
                      </m:sSubSup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up>
                        <m:r>
                          <a:rPr lang="en-US" i="1">
                            <a:solidFill>
                              <a:srgbClr val="C00000"/>
                            </a:solidFill>
                            <a:latin typeface="Cambria Math" panose="02040503050406030204" pitchFamily="18" charset="0"/>
                          </a:rPr>
                          <m:t>⊤</m:t>
                        </m:r>
                      </m:sup>
                    </m:sSubSup>
                  </m:oMath>
                </a14:m>
                <a:endParaRPr lang="en-US" dirty="0"/>
              </a:p>
              <a:p>
                <a:pPr marL="457200" indent="-457200">
                  <a:buClr>
                    <a:schemeClr val="tx1"/>
                  </a:buClr>
                  <a:buFont typeface="Wingdings" panose="05000000000000000000" pitchFamily="2" charset="2"/>
                  <a:buChar char="v"/>
                </a:pPr>
                <a:r>
                  <a:rPr lang="en-US" dirty="0"/>
                  <a:t>Rows before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r>
                  <a:rPr lang="en-US" dirty="0"/>
                  <a:t> might be deleted so they shouldn’t count towards the importance of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endParaRPr lang="en-US" dirty="0"/>
              </a:p>
              <a:p>
                <a:pPr marL="457200" indent="-457200">
                  <a:buClr>
                    <a:schemeClr val="tx1"/>
                  </a:buClr>
                  <a:buFont typeface="Wingdings" panose="05000000000000000000" pitchFamily="2" charset="2"/>
                  <a:buChar char="v"/>
                </a:pPr>
                <a:endParaRPr lang="en-US" dirty="0"/>
              </a:p>
              <a:p>
                <a:pPr marL="457200" indent="-457200">
                  <a:buClr>
                    <a:schemeClr val="tx1"/>
                  </a:buClr>
                  <a:buFont typeface="Wingdings" panose="05000000000000000000" pitchFamily="2" charset="2"/>
                  <a:buChar char="v"/>
                </a:pPr>
                <a:r>
                  <a:rPr lang="en-US" dirty="0"/>
                  <a:t>Reverse online leverage score of row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r>
                  <a:rPr lang="en-US" dirty="0"/>
                  <a:t> is </a:t>
                </a:r>
                <a14:m>
                  <m:oMath xmlns:m="http://schemas.openxmlformats.org/officeDocument/2006/math">
                    <m:sSub>
                      <m:sSubPr>
                        <m:ctrlPr>
                          <a:rPr lang="en-US" i="1">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sSup>
                      <m:sSupPr>
                        <m:ctrlPr>
                          <a:rPr lang="en-US" i="1">
                            <a:solidFill>
                              <a:srgbClr val="C00000"/>
                            </a:solidFill>
                            <a:latin typeface="Cambria Math" panose="02040503050406030204" pitchFamily="18" charset="0"/>
                          </a:rPr>
                        </m:ctrlPr>
                      </m:sSupPr>
                      <m:e>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𝐵</m:t>
                                </m:r>
                              </m:e>
                              <m:sup>
                                <m:r>
                                  <a:rPr lang="en-US" i="1">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𝐵</m:t>
                            </m:r>
                          </m:e>
                        </m:d>
                      </m:e>
                      <m:sup>
                        <m:r>
                          <a:rPr lang="en-US" i="1">
                            <a:solidFill>
                              <a:srgbClr val="C00000"/>
                            </a:solidFill>
                            <a:latin typeface="Cambria Math" panose="02040503050406030204" pitchFamily="18" charset="0"/>
                          </a:rPr>
                          <m:t>−1</m:t>
                        </m:r>
                      </m:sup>
                    </m:sSup>
                    <m:sSubSup>
                      <m:sSubSupPr>
                        <m:ctrlPr>
                          <a:rPr lang="en-US" i="1">
                            <a:solidFill>
                              <a:srgbClr val="C00000"/>
                            </a:solidFill>
                            <a:latin typeface="Cambria Math" panose="02040503050406030204" pitchFamily="18" charset="0"/>
                          </a:rPr>
                        </m:ctrlPr>
                      </m:sSubSup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up>
                        <m:r>
                          <a:rPr lang="en-US" i="1">
                            <a:solidFill>
                              <a:srgbClr val="C00000"/>
                            </a:solidFill>
                            <a:latin typeface="Cambria Math" panose="02040503050406030204" pitchFamily="18" charset="0"/>
                          </a:rPr>
                          <m:t>⊤</m:t>
                        </m:r>
                      </m:sup>
                    </m:sSubSup>
                  </m:oMath>
                </a14:m>
                <a:r>
                  <a:rPr lang="en-US" dirty="0"/>
                  <a:t>where </a:t>
                </a:r>
                <a14:m>
                  <m:oMath xmlns:m="http://schemas.openxmlformats.org/officeDocument/2006/math">
                    <m:r>
                      <a:rPr lang="en-US" i="1">
                        <a:solidFill>
                          <a:srgbClr val="C00000"/>
                        </a:solidFill>
                        <a:latin typeface="Cambria Math" panose="02040503050406030204" pitchFamily="18" charset="0"/>
                      </a:rPr>
                      <m:t>𝐵</m:t>
                    </m:r>
                  </m:oMath>
                </a14:m>
                <a:r>
                  <a:rPr lang="en-US" dirty="0"/>
                  <a:t> are the rows after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endParaRPr lang="en-US" dirty="0"/>
              </a:p>
              <a:p>
                <a:pPr marL="457200" indent="-457200">
                  <a:buClr>
                    <a:schemeClr val="tx1"/>
                  </a:buClr>
                  <a:buFont typeface="Wingdings" panose="05000000000000000000" pitchFamily="2" charset="2"/>
                  <a:buChar char="v"/>
                </a:pPr>
                <a:endParaRPr lang="en-US"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7807960" cy="4534535"/>
              </a:xfrm>
              <a:blipFill>
                <a:blip r:embed="rId2"/>
                <a:stretch>
                  <a:fillRect l="-1406" t="-1747"/>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A6D863C3-82B9-424E-8FBA-BE6CD4AE14FD}"/>
              </a:ext>
            </a:extLst>
          </p:cNvPr>
          <p:cNvSpPr/>
          <p:nvPr/>
        </p:nvSpPr>
        <p:spPr>
          <a:xfrm>
            <a:off x="9119956" y="1209795"/>
            <a:ext cx="2067907" cy="221920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56F9F522-1274-4906-BB00-643D1815AA17}"/>
                  </a:ext>
                </a:extLst>
              </p:cNvPr>
              <p:cNvSpPr/>
              <p:nvPr/>
            </p:nvSpPr>
            <p:spPr>
              <a:xfrm>
                <a:off x="9965549" y="1607083"/>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56F9F522-1274-4906-BB00-643D1815AA17}"/>
                  </a:ext>
                </a:extLst>
              </p:cNvPr>
              <p:cNvSpPr>
                <a:spLocks noRot="1" noChangeAspect="1" noMove="1" noResize="1" noEditPoints="1" noAdjustHandles="1" noChangeArrowheads="1" noChangeShapeType="1" noTextEdit="1"/>
              </p:cNvSpPr>
              <p:nvPr/>
            </p:nvSpPr>
            <p:spPr>
              <a:xfrm>
                <a:off x="9965549" y="1607083"/>
                <a:ext cx="541367" cy="584775"/>
              </a:xfrm>
              <a:prstGeom prst="rect">
                <a:avLst/>
              </a:prstGeom>
              <a:blipFill>
                <a:blip r:embed="rId3"/>
                <a:stretch>
                  <a:fillRect/>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A6AE6E3E-0707-4741-AFBD-AD431D390F12}"/>
              </a:ext>
            </a:extLst>
          </p:cNvPr>
          <p:cNvSpPr/>
          <p:nvPr/>
        </p:nvSpPr>
        <p:spPr>
          <a:xfrm>
            <a:off x="9119956" y="2516427"/>
            <a:ext cx="2067907" cy="39730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9AB34797-7026-405D-9A92-8D6DB568CFCC}"/>
                  </a:ext>
                </a:extLst>
              </p:cNvPr>
              <p:cNvSpPr/>
              <p:nvPr/>
            </p:nvSpPr>
            <p:spPr>
              <a:xfrm>
                <a:off x="9982798" y="2452064"/>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20" name="Rectangle 19">
                <a:extLst>
                  <a:ext uri="{FF2B5EF4-FFF2-40B4-BE49-F238E27FC236}">
                    <a16:creationId xmlns:a16="http://schemas.microsoft.com/office/drawing/2014/main" id="{9AB34797-7026-405D-9A92-8D6DB568CFCC}"/>
                  </a:ext>
                </a:extLst>
              </p:cNvPr>
              <p:cNvSpPr>
                <a:spLocks noRot="1" noChangeAspect="1" noMove="1" noResize="1" noEditPoints="1" noAdjustHandles="1" noChangeArrowheads="1" noChangeShapeType="1" noTextEdit="1"/>
              </p:cNvSpPr>
              <p:nvPr/>
            </p:nvSpPr>
            <p:spPr>
              <a:xfrm>
                <a:off x="9982798" y="2452064"/>
                <a:ext cx="524118" cy="461665"/>
              </a:xfrm>
              <a:prstGeom prst="rect">
                <a:avLst/>
              </a:prstGeom>
              <a:blipFill>
                <a:blip r:embed="rId4"/>
                <a:stretch>
                  <a:fillRect b="-2632"/>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35DA9307-C45E-4062-9DAE-E333C84D0B33}"/>
              </a:ext>
            </a:extLst>
          </p:cNvPr>
          <p:cNvSpPr/>
          <p:nvPr/>
        </p:nvSpPr>
        <p:spPr>
          <a:xfrm>
            <a:off x="9119956" y="3934867"/>
            <a:ext cx="2067907" cy="221920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8E20FCA-1B1D-4359-B58A-3876198B7D4F}"/>
                  </a:ext>
                </a:extLst>
              </p:cNvPr>
              <p:cNvSpPr/>
              <p:nvPr/>
            </p:nvSpPr>
            <p:spPr>
              <a:xfrm>
                <a:off x="9965549" y="433215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2" name="Rectangle 21">
                <a:extLst>
                  <a:ext uri="{FF2B5EF4-FFF2-40B4-BE49-F238E27FC236}">
                    <a16:creationId xmlns:a16="http://schemas.microsoft.com/office/drawing/2014/main" id="{E8E20FCA-1B1D-4359-B58A-3876198B7D4F}"/>
                  </a:ext>
                </a:extLst>
              </p:cNvPr>
              <p:cNvSpPr>
                <a:spLocks noRot="1" noChangeAspect="1" noMove="1" noResize="1" noEditPoints="1" noAdjustHandles="1" noChangeArrowheads="1" noChangeShapeType="1" noTextEdit="1"/>
              </p:cNvSpPr>
              <p:nvPr/>
            </p:nvSpPr>
            <p:spPr>
              <a:xfrm>
                <a:off x="9965549" y="4332155"/>
                <a:ext cx="541367" cy="584775"/>
              </a:xfrm>
              <a:prstGeom prst="rect">
                <a:avLst/>
              </a:prstGeom>
              <a:blipFill>
                <a:blip r:embed="rId5"/>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09868B17-5FED-44BE-9D23-B2403DCFD91A}"/>
              </a:ext>
            </a:extLst>
          </p:cNvPr>
          <p:cNvSpPr/>
          <p:nvPr/>
        </p:nvSpPr>
        <p:spPr>
          <a:xfrm>
            <a:off x="9119956" y="5241499"/>
            <a:ext cx="2067907" cy="39730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6F24F97-F8C7-4A87-91D2-C6F255917EF2}"/>
                  </a:ext>
                </a:extLst>
              </p:cNvPr>
              <p:cNvSpPr/>
              <p:nvPr/>
            </p:nvSpPr>
            <p:spPr>
              <a:xfrm>
                <a:off x="9982798" y="5177136"/>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24" name="Rectangle 23">
                <a:extLst>
                  <a:ext uri="{FF2B5EF4-FFF2-40B4-BE49-F238E27FC236}">
                    <a16:creationId xmlns:a16="http://schemas.microsoft.com/office/drawing/2014/main" id="{A6F24F97-F8C7-4A87-91D2-C6F255917EF2}"/>
                  </a:ext>
                </a:extLst>
              </p:cNvPr>
              <p:cNvSpPr>
                <a:spLocks noRot="1" noChangeAspect="1" noMove="1" noResize="1" noEditPoints="1" noAdjustHandles="1" noChangeArrowheads="1" noChangeShapeType="1" noTextEdit="1"/>
              </p:cNvSpPr>
              <p:nvPr/>
            </p:nvSpPr>
            <p:spPr>
              <a:xfrm>
                <a:off x="9982798" y="5177136"/>
                <a:ext cx="524118" cy="461665"/>
              </a:xfrm>
              <a:prstGeom prst="rect">
                <a:avLst/>
              </a:prstGeom>
              <a:blipFill>
                <a:blip r:embed="rId6"/>
                <a:stretch>
                  <a:fillRect b="-2632"/>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3454C996-AFAF-4BEF-9294-7F0361A6EFAE}"/>
              </a:ext>
            </a:extLst>
          </p:cNvPr>
          <p:cNvSpPr/>
          <p:nvPr/>
        </p:nvSpPr>
        <p:spPr>
          <a:xfrm>
            <a:off x="9119956" y="5250917"/>
            <a:ext cx="2067907" cy="903155"/>
          </a:xfrm>
          <a:prstGeom prst="rect">
            <a:avLst/>
          </a:prstGeom>
          <a:noFill/>
          <a:ln w="571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7729B1DA-883E-4707-BB79-CC85B1377CE7}"/>
                  </a:ext>
                </a:extLst>
              </p:cNvPr>
              <p:cNvSpPr/>
              <p:nvPr/>
            </p:nvSpPr>
            <p:spPr>
              <a:xfrm>
                <a:off x="9963954" y="5559893"/>
                <a:ext cx="55797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𝐵</m:t>
                      </m:r>
                    </m:oMath>
                  </m:oMathPara>
                </a14:m>
                <a:endParaRPr lang="en-US" dirty="0">
                  <a:solidFill>
                    <a:srgbClr val="C00000"/>
                  </a:solidFill>
                </a:endParaRPr>
              </a:p>
            </p:txBody>
          </p:sp>
        </mc:Choice>
        <mc:Fallback xmlns="">
          <p:sp>
            <p:nvSpPr>
              <p:cNvPr id="26" name="Rectangle 25">
                <a:extLst>
                  <a:ext uri="{FF2B5EF4-FFF2-40B4-BE49-F238E27FC236}">
                    <a16:creationId xmlns:a16="http://schemas.microsoft.com/office/drawing/2014/main" id="{7729B1DA-883E-4707-BB79-CC85B1377CE7}"/>
                  </a:ext>
                </a:extLst>
              </p:cNvPr>
              <p:cNvSpPr>
                <a:spLocks noRot="1" noChangeAspect="1" noMove="1" noResize="1" noEditPoints="1" noAdjustHandles="1" noChangeArrowheads="1" noChangeShapeType="1" noTextEdit="1"/>
              </p:cNvSpPr>
              <p:nvPr/>
            </p:nvSpPr>
            <p:spPr>
              <a:xfrm>
                <a:off x="9963954" y="5559893"/>
                <a:ext cx="557973" cy="58477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6235453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Correctness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6527800" cy="4534535"/>
              </a:xfrm>
            </p:spPr>
            <p:txBody>
              <a:bodyPr>
                <a:normAutofit/>
              </a:bodyPr>
              <a:lstStyle/>
              <a:p>
                <a:pPr marL="457200" indent="-457200">
                  <a:buClr>
                    <a:schemeClr val="tx1"/>
                  </a:buClr>
                  <a:buFont typeface="Wingdings" panose="05000000000000000000" pitchFamily="2" charset="2"/>
                  <a:buChar char="v"/>
                </a:pPr>
                <a:r>
                  <a:rPr lang="en-US" dirty="0"/>
                  <a:t>Correctness: Show an invariant that each row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 </m:t>
                    </m:r>
                  </m:oMath>
                </a14:m>
                <a:r>
                  <a:rPr lang="en-US" dirty="0"/>
                  <a:t>is sampled with probability </a:t>
                </a:r>
                <a14:m>
                  <m:oMath xmlns:m="http://schemas.openxmlformats.org/officeDocument/2006/math">
                    <m:r>
                      <a:rPr lang="en-US" i="1">
                        <a:solidFill>
                          <a:srgbClr val="C00000"/>
                        </a:solidFill>
                        <a:latin typeface="Cambria Math" panose="02040503050406030204" pitchFamily="18" charset="0"/>
                      </a:rPr>
                      <m:t>∝</m:t>
                    </m:r>
                  </m:oMath>
                </a14:m>
                <a:r>
                  <a:rPr lang="en-US" dirty="0"/>
                  <a:t> </a:t>
                </a:r>
                <a:r>
                  <a:rPr lang="en-US" i="1" dirty="0">
                    <a:solidFill>
                      <a:srgbClr val="7030A0"/>
                    </a:solidFill>
                  </a:rPr>
                  <a:t>final</a:t>
                </a:r>
                <a:r>
                  <a:rPr lang="en-US" dirty="0"/>
                  <a:t> reverse online leverage score</a:t>
                </a:r>
              </a:p>
              <a:p>
                <a:pPr marL="457200" indent="-457200">
                  <a:buClr>
                    <a:schemeClr val="tx1"/>
                  </a:buClr>
                  <a:buFont typeface="Wingdings" panose="05000000000000000000" pitchFamily="2" charset="2"/>
                  <a:buChar char="v"/>
                </a:pPr>
                <a:r>
                  <a:rPr lang="en-US" dirty="0"/>
                  <a:t>Let </a:t>
                </a:r>
                <a14:m>
                  <m:oMath xmlns:m="http://schemas.openxmlformats.org/officeDocument/2006/math">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 </m:t>
                    </m:r>
                  </m:oMath>
                </a14:m>
                <a:r>
                  <a:rPr lang="en-US" dirty="0"/>
                  <a:t>be the rows after </a:t>
                </a:r>
                <a14:m>
                  <m:oMath xmlns:m="http://schemas.openxmlformats.org/officeDocument/2006/math">
                    <m:sSub>
                      <m:sSubPr>
                        <m:ctrlPr>
                          <a:rPr lang="en-US" i="1">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r>
                  <a:rPr lang="en-US" dirty="0"/>
                  <a:t> before row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𝑟</m:t>
                        </m:r>
                      </m:e>
                      <m:sub>
                        <m:r>
                          <a:rPr lang="en-US" i="1">
                            <a:solidFill>
                              <a:srgbClr val="C00000"/>
                            </a:solidFill>
                            <a:latin typeface="Cambria Math" panose="02040503050406030204" pitchFamily="18" charset="0"/>
                          </a:rPr>
                          <m:t>𝑡</m:t>
                        </m:r>
                      </m:sub>
                    </m:sSub>
                  </m:oMath>
                </a14:m>
                <a:endParaRPr lang="en-US" dirty="0"/>
              </a:p>
              <a:p>
                <a:pPr marL="457200" indent="-457200">
                  <a:buClr>
                    <a:schemeClr val="tx1"/>
                  </a:buClr>
                  <a:buFont typeface="Wingdings" panose="05000000000000000000" pitchFamily="2" charset="2"/>
                  <a:buChar char="v"/>
                </a:pPr>
                <a:r>
                  <a:rPr lang="en-US" dirty="0"/>
                  <a:t>Suppose before the arrival of row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𝑟</m:t>
                        </m:r>
                      </m:e>
                      <m:sub>
                        <m:r>
                          <a:rPr lang="en-US" b="0" i="1" smtClean="0">
                            <a:solidFill>
                              <a:srgbClr val="C00000"/>
                            </a:solidFill>
                            <a:latin typeface="Cambria Math" panose="02040503050406030204" pitchFamily="18" charset="0"/>
                          </a:rPr>
                          <m:t>𝑡</m:t>
                        </m:r>
                      </m:sub>
                    </m:sSub>
                  </m:oMath>
                </a14:m>
                <a:r>
                  <a:rPr lang="en-US" dirty="0"/>
                  <a:t>, row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 </m:t>
                    </m:r>
                  </m:oMath>
                </a14:m>
                <a:r>
                  <a:rPr lang="en-US" dirty="0"/>
                  <a:t>has been sampled with probability </a:t>
                </a:r>
                <a14:m>
                  <m:oMath xmlns:m="http://schemas.openxmlformats.org/officeDocument/2006/math">
                    <m:sSub>
                      <m:sSubPr>
                        <m:ctrlPr>
                          <a:rPr lang="en-US" i="1">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𝑝</m:t>
                        </m:r>
                      </m:e>
                      <m:sub>
                        <m:r>
                          <a:rPr lang="en-US" i="1">
                            <a:solidFill>
                              <a:srgbClr val="C00000"/>
                            </a:solidFill>
                            <a:latin typeface="Cambria Math" panose="02040503050406030204" pitchFamily="18" charset="0"/>
                          </a:rPr>
                          <m:t>𝑖</m:t>
                        </m:r>
                      </m:sub>
                    </m:sSub>
                  </m:oMath>
                </a14:m>
                <a:r>
                  <a:rPr lang="en-US" dirty="0"/>
                  <a:t>, where </a:t>
                </a:r>
                <a14:m>
                  <m:oMath xmlns:m="http://schemas.openxmlformats.org/officeDocument/2006/math">
                    <m:sSub>
                      <m:sSubPr>
                        <m:ctrlPr>
                          <a:rPr lang="en-US" b="0" i="1" smtClean="0">
                            <a:solidFill>
                              <a:srgbClr val="C00000"/>
                            </a:solidFill>
                            <a:latin typeface="Cambria Math" panose="02040503050406030204" pitchFamily="18" charset="0"/>
                          </a:rPr>
                        </m:ctrlPr>
                      </m:sSubPr>
                      <m:e>
                        <m:r>
                          <m:rPr>
                            <m:sty m:val="p"/>
                          </m:rPr>
                          <a:rPr lang="en-US" b="0" i="0" smtClean="0">
                            <a:solidFill>
                              <a:srgbClr val="C00000"/>
                            </a:solidFill>
                            <a:latin typeface="Cambria Math" panose="02040503050406030204" pitchFamily="18" charset="0"/>
                          </a:rPr>
                          <m:t>c</m:t>
                        </m:r>
                      </m:e>
                      <m:sub>
                        <m:r>
                          <a:rPr lang="en-US" b="0" i="0" smtClean="0">
                            <a:solidFill>
                              <a:srgbClr val="C00000"/>
                            </a:solidFill>
                            <a:latin typeface="Cambria Math" panose="02040503050406030204" pitchFamily="18" charset="0"/>
                          </a:rPr>
                          <m:t>1</m:t>
                        </m:r>
                      </m:sub>
                    </m:sSub>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𝜏</m:t>
                        </m:r>
                      </m:e>
                      <m:sub>
                        <m:r>
                          <a:rPr lang="en-US" b="0" i="1" smtClean="0">
                            <a:solidFill>
                              <a:srgbClr val="C00000"/>
                            </a:solidFill>
                            <a:latin typeface="Cambria Math" panose="02040503050406030204" pitchFamily="18" charset="0"/>
                          </a:rPr>
                          <m:t>𝐵</m:t>
                        </m:r>
                      </m:sub>
                    </m:sSub>
                    <m:d>
                      <m:dPr>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𝑖</m:t>
                            </m:r>
                          </m:sub>
                        </m:sSub>
                      </m:e>
                    </m:d>
                    <m:r>
                      <a:rPr lang="en-US" b="0"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𝑝</m:t>
                        </m:r>
                      </m:e>
                      <m:sub>
                        <m:r>
                          <a:rPr lang="en-US" i="1">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𝑐</m:t>
                        </m:r>
                      </m:e>
                      <m:sub>
                        <m:r>
                          <a:rPr lang="en-US" b="0" i="1" smtClean="0">
                            <a:solidFill>
                              <a:srgbClr val="C00000"/>
                            </a:solidFill>
                            <a:latin typeface="Cambria Math" panose="02040503050406030204" pitchFamily="18" charset="0"/>
                          </a:rPr>
                          <m:t>2</m:t>
                        </m:r>
                      </m:sub>
                    </m:sSub>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𝜏</m:t>
                        </m:r>
                      </m:e>
                      <m:sub>
                        <m:r>
                          <a:rPr lang="en-US" b="0" i="1" smtClean="0">
                            <a:solidFill>
                              <a:srgbClr val="C00000"/>
                            </a:solidFill>
                            <a:latin typeface="Cambria Math" panose="02040503050406030204" pitchFamily="18" charset="0"/>
                          </a:rPr>
                          <m:t>𝐵</m:t>
                        </m:r>
                      </m:sub>
                    </m:sSub>
                    <m:d>
                      <m:dPr>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𝑖</m:t>
                            </m:r>
                          </m:sub>
                        </m:sSub>
                      </m:e>
                    </m:d>
                  </m:oMath>
                </a14:m>
                <a:endParaRPr lang="en-US"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6527800" cy="4534535"/>
              </a:xfrm>
              <a:blipFill>
                <a:blip r:embed="rId2"/>
                <a:stretch>
                  <a:fillRect l="-1682" t="-2151" r="-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E1251C1D-6D6A-4603-AC5C-0CC1B21C83C3}"/>
                  </a:ext>
                </a:extLst>
              </p:cNvPr>
              <p:cNvSpPr/>
              <p:nvPr/>
            </p:nvSpPr>
            <p:spPr>
              <a:xfrm>
                <a:off x="8243522" y="207988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4" name="Rectangle 23">
                <a:extLst>
                  <a:ext uri="{FF2B5EF4-FFF2-40B4-BE49-F238E27FC236}">
                    <a16:creationId xmlns:a16="http://schemas.microsoft.com/office/drawing/2014/main" id="{E1251C1D-6D6A-4603-AC5C-0CC1B21C83C3}"/>
                  </a:ext>
                </a:extLst>
              </p:cNvPr>
              <p:cNvSpPr>
                <a:spLocks noRot="1" noChangeAspect="1" noMove="1" noResize="1" noEditPoints="1" noAdjustHandles="1" noChangeArrowheads="1" noChangeShapeType="1" noTextEdit="1"/>
              </p:cNvSpPr>
              <p:nvPr/>
            </p:nvSpPr>
            <p:spPr>
              <a:xfrm>
                <a:off x="8243522" y="2079885"/>
                <a:ext cx="541367" cy="584775"/>
              </a:xfrm>
              <a:prstGeom prst="rect">
                <a:avLst/>
              </a:prstGeom>
              <a:blipFill>
                <a:blip r:embed="rId3"/>
                <a:stretch>
                  <a:fillRect/>
                </a:stretch>
              </a:blipFill>
            </p:spPr>
            <p:txBody>
              <a:bodyPr/>
              <a:lstStyle/>
              <a:p>
                <a:r>
                  <a:rPr lang="en-US">
                    <a:noFill/>
                  </a:rPr>
                  <a:t> </a:t>
                </a:r>
              </a:p>
            </p:txBody>
          </p:sp>
        </mc:Fallback>
      </mc:AlternateContent>
      <p:sp>
        <p:nvSpPr>
          <p:cNvPr id="30" name="Rectangle 29">
            <a:extLst>
              <a:ext uri="{FF2B5EF4-FFF2-40B4-BE49-F238E27FC236}">
                <a16:creationId xmlns:a16="http://schemas.microsoft.com/office/drawing/2014/main" id="{60869DDF-5886-47B1-8871-ADBB02D9B092}"/>
              </a:ext>
            </a:extLst>
          </p:cNvPr>
          <p:cNvSpPr/>
          <p:nvPr/>
        </p:nvSpPr>
        <p:spPr>
          <a:xfrm>
            <a:off x="9119955" y="178741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47E406E-EC8B-4531-A5EA-B632E8793C03}"/>
              </a:ext>
            </a:extLst>
          </p:cNvPr>
          <p:cNvSpPr/>
          <p:nvPr/>
        </p:nvSpPr>
        <p:spPr>
          <a:xfrm>
            <a:off x="9119955" y="237227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27D008E-FBF2-4AB5-A0FE-9D5467B436AF}"/>
              </a:ext>
            </a:extLst>
          </p:cNvPr>
          <p:cNvSpPr/>
          <p:nvPr/>
        </p:nvSpPr>
        <p:spPr>
          <a:xfrm>
            <a:off x="9119954" y="2996158"/>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47E5FBD-6656-43A3-B94E-C67DD14B49B4}"/>
              </a:ext>
            </a:extLst>
          </p:cNvPr>
          <p:cNvSpPr/>
          <p:nvPr/>
        </p:nvSpPr>
        <p:spPr>
          <a:xfrm>
            <a:off x="9119953" y="344425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05BB541-C554-4D52-9307-3A06CC6B4E30}"/>
              </a:ext>
            </a:extLst>
          </p:cNvPr>
          <p:cNvSpPr/>
          <p:nvPr/>
        </p:nvSpPr>
        <p:spPr>
          <a:xfrm>
            <a:off x="9119953" y="3861171"/>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CF12256-07ED-4A43-A4FD-7262D2A0F66C}"/>
              </a:ext>
            </a:extLst>
          </p:cNvPr>
          <p:cNvSpPr/>
          <p:nvPr/>
        </p:nvSpPr>
        <p:spPr>
          <a:xfrm>
            <a:off x="9119953" y="1383760"/>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BD3760F0-8546-408B-9EF7-A244591C9E0D}"/>
              </a:ext>
            </a:extLst>
          </p:cNvPr>
          <p:cNvSpPr/>
          <p:nvPr/>
        </p:nvSpPr>
        <p:spPr>
          <a:xfrm>
            <a:off x="9119953" y="433299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D6457E0-0BA1-45B0-AECD-401500AD1DFF}"/>
              </a:ext>
            </a:extLst>
          </p:cNvPr>
          <p:cNvSpPr/>
          <p:nvPr/>
        </p:nvSpPr>
        <p:spPr>
          <a:xfrm>
            <a:off x="8991189" y="1363549"/>
            <a:ext cx="2362611" cy="2949233"/>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618DFC6-F8AD-4EED-A566-356C22C4FE02}"/>
              </a:ext>
            </a:extLst>
          </p:cNvPr>
          <p:cNvSpPr/>
          <p:nvPr/>
        </p:nvSpPr>
        <p:spPr>
          <a:xfrm>
            <a:off x="8991189" y="2358797"/>
            <a:ext cx="2362611" cy="1953985"/>
          </a:xfrm>
          <a:prstGeom prst="rect">
            <a:avLst/>
          </a:prstGeom>
          <a:noFill/>
          <a:ln w="571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DA68A76B-4A7E-41BF-BD50-EE1897606777}"/>
                  </a:ext>
                </a:extLst>
              </p:cNvPr>
              <p:cNvSpPr/>
              <p:nvPr/>
            </p:nvSpPr>
            <p:spPr>
              <a:xfrm>
                <a:off x="11488707" y="4193874"/>
                <a:ext cx="48385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𝑟</m:t>
                          </m:r>
                        </m:e>
                        <m:sub>
                          <m:r>
                            <a:rPr lang="en-US" sz="2400" b="0" i="1" smtClean="0">
                              <a:solidFill>
                                <a:srgbClr val="C00000"/>
                              </a:solidFill>
                              <a:latin typeface="Cambria Math" panose="02040503050406030204" pitchFamily="18" charset="0"/>
                            </a:rPr>
                            <m:t>𝑡</m:t>
                          </m:r>
                        </m:sub>
                      </m:sSub>
                    </m:oMath>
                  </m:oMathPara>
                </a14:m>
                <a:endParaRPr lang="en-US" sz="2400" dirty="0">
                  <a:solidFill>
                    <a:srgbClr val="C00000"/>
                  </a:solidFill>
                </a:endParaRPr>
              </a:p>
            </p:txBody>
          </p:sp>
        </mc:Choice>
        <mc:Fallback xmlns="">
          <p:sp>
            <p:nvSpPr>
              <p:cNvPr id="39" name="Rectangle 38">
                <a:extLst>
                  <a:ext uri="{FF2B5EF4-FFF2-40B4-BE49-F238E27FC236}">
                    <a16:creationId xmlns:a16="http://schemas.microsoft.com/office/drawing/2014/main" id="{DA68A76B-4A7E-41BF-BD50-EE1897606777}"/>
                  </a:ext>
                </a:extLst>
              </p:cNvPr>
              <p:cNvSpPr>
                <a:spLocks noRot="1" noChangeAspect="1" noMove="1" noResize="1" noEditPoints="1" noAdjustHandles="1" noChangeArrowheads="1" noChangeShapeType="1" noTextEdit="1"/>
              </p:cNvSpPr>
              <p:nvPr/>
            </p:nvSpPr>
            <p:spPr>
              <a:xfrm>
                <a:off x="11488707" y="4193874"/>
                <a:ext cx="483850"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BCF2B72E-DD99-4C99-B9FA-3DE37C6C8DD6}"/>
                  </a:ext>
                </a:extLst>
              </p:cNvPr>
              <p:cNvSpPr/>
              <p:nvPr/>
            </p:nvSpPr>
            <p:spPr>
              <a:xfrm>
                <a:off x="11451646" y="3179586"/>
                <a:ext cx="55797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𝐵</m:t>
                      </m:r>
                    </m:oMath>
                  </m:oMathPara>
                </a14:m>
                <a:endParaRPr lang="en-US" dirty="0">
                  <a:solidFill>
                    <a:srgbClr val="C00000"/>
                  </a:solidFill>
                </a:endParaRPr>
              </a:p>
            </p:txBody>
          </p:sp>
        </mc:Choice>
        <mc:Fallback xmlns="">
          <p:sp>
            <p:nvSpPr>
              <p:cNvPr id="40" name="Rectangle 39">
                <a:extLst>
                  <a:ext uri="{FF2B5EF4-FFF2-40B4-BE49-F238E27FC236}">
                    <a16:creationId xmlns:a16="http://schemas.microsoft.com/office/drawing/2014/main" id="{BCF2B72E-DD99-4C99-B9FA-3DE37C6C8DD6}"/>
                  </a:ext>
                </a:extLst>
              </p:cNvPr>
              <p:cNvSpPr>
                <a:spLocks noRot="1" noChangeAspect="1" noMove="1" noResize="1" noEditPoints="1" noAdjustHandles="1" noChangeArrowheads="1" noChangeShapeType="1" noTextEdit="1"/>
              </p:cNvSpPr>
              <p:nvPr/>
            </p:nvSpPr>
            <p:spPr>
              <a:xfrm>
                <a:off x="11451646" y="3179586"/>
                <a:ext cx="557973"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F03714F9-6650-4183-8AE4-46E4F4F5FCFC}"/>
                  </a:ext>
                </a:extLst>
              </p:cNvPr>
              <p:cNvSpPr/>
              <p:nvPr/>
            </p:nvSpPr>
            <p:spPr>
              <a:xfrm>
                <a:off x="11485501" y="2233154"/>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41" name="Rectangle 40">
                <a:extLst>
                  <a:ext uri="{FF2B5EF4-FFF2-40B4-BE49-F238E27FC236}">
                    <a16:creationId xmlns:a16="http://schemas.microsoft.com/office/drawing/2014/main" id="{F03714F9-6650-4183-8AE4-46E4F4F5FCFC}"/>
                  </a:ext>
                </a:extLst>
              </p:cNvPr>
              <p:cNvSpPr>
                <a:spLocks noRot="1" noChangeAspect="1" noMove="1" noResize="1" noEditPoints="1" noAdjustHandles="1" noChangeArrowheads="1" noChangeShapeType="1" noTextEdit="1"/>
              </p:cNvSpPr>
              <p:nvPr/>
            </p:nvSpPr>
            <p:spPr>
              <a:xfrm>
                <a:off x="11485501" y="2233154"/>
                <a:ext cx="524118" cy="461665"/>
              </a:xfrm>
              <a:prstGeom prst="rect">
                <a:avLst/>
              </a:prstGeom>
              <a:blipFill>
                <a:blip r:embed="rId6"/>
                <a:stretch>
                  <a:fillRect b="-2632"/>
                </a:stretch>
              </a:blipFill>
            </p:spPr>
            <p:txBody>
              <a:bodyPr/>
              <a:lstStyle/>
              <a:p>
                <a:r>
                  <a:rPr lang="en-US">
                    <a:noFill/>
                  </a:rPr>
                  <a:t> </a:t>
                </a:r>
              </a:p>
            </p:txBody>
          </p:sp>
        </mc:Fallback>
      </mc:AlternateContent>
    </p:spTree>
    <p:extLst>
      <p:ext uri="{BB962C8B-B14F-4D97-AF65-F5344CB8AC3E}">
        <p14:creationId xmlns:p14="http://schemas.microsoft.com/office/powerpoint/2010/main" val="154369769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a:xfrm>
            <a:off x="838200" y="365125"/>
            <a:ext cx="10515600" cy="1325563"/>
          </a:xfrm>
        </p:spPr>
        <p:txBody>
          <a:bodyPr/>
          <a:lstStyle/>
          <a:p>
            <a:r>
              <a:rPr lang="en-US" dirty="0">
                <a:solidFill>
                  <a:srgbClr val="C00000"/>
                </a:solidFill>
              </a:rPr>
              <a:t>Correctness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6527800" cy="4534535"/>
              </a:xfrm>
            </p:spPr>
            <p:txBody>
              <a:bodyPr>
                <a:normAutofit/>
              </a:bodyPr>
              <a:lstStyle/>
              <a:p>
                <a:pPr marL="457200" indent="-457200">
                  <a:buClr>
                    <a:schemeClr val="tx1"/>
                  </a:buClr>
                  <a:buFont typeface="Wingdings" panose="05000000000000000000" pitchFamily="2" charset="2"/>
                  <a:buChar char="v"/>
                </a:pPr>
                <a:r>
                  <a:rPr lang="en-US" dirty="0"/>
                  <a:t>Suppose before the arrival of row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𝑟</m:t>
                        </m:r>
                      </m:e>
                      <m:sub>
                        <m:r>
                          <a:rPr lang="en-US" b="0" i="1" smtClean="0">
                            <a:solidFill>
                              <a:srgbClr val="C00000"/>
                            </a:solidFill>
                            <a:latin typeface="Cambria Math" panose="02040503050406030204" pitchFamily="18" charset="0"/>
                          </a:rPr>
                          <m:t>𝑡</m:t>
                        </m:r>
                      </m:sub>
                    </m:sSub>
                  </m:oMath>
                </a14:m>
                <a:r>
                  <a:rPr lang="en-US" dirty="0"/>
                  <a:t>, row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 </m:t>
                    </m:r>
                  </m:oMath>
                </a14:m>
                <a:r>
                  <a:rPr lang="en-US" dirty="0"/>
                  <a:t>has been sampled with probability </a:t>
                </a:r>
                <a14:m>
                  <m:oMath xmlns:m="http://schemas.openxmlformats.org/officeDocument/2006/math">
                    <m:sSub>
                      <m:sSubPr>
                        <m:ctrlPr>
                          <a:rPr lang="en-US" i="1">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𝑝</m:t>
                        </m:r>
                      </m:e>
                      <m:sub>
                        <m:r>
                          <a:rPr lang="en-US" i="1">
                            <a:solidFill>
                              <a:srgbClr val="C00000"/>
                            </a:solidFill>
                            <a:latin typeface="Cambria Math" panose="02040503050406030204" pitchFamily="18" charset="0"/>
                          </a:rPr>
                          <m:t>𝑖</m:t>
                        </m:r>
                      </m:sub>
                    </m:sSub>
                  </m:oMath>
                </a14:m>
                <a:r>
                  <a:rPr lang="en-US" dirty="0"/>
                  <a:t>, where </a:t>
                </a:r>
                <a14:m>
                  <m:oMath xmlns:m="http://schemas.openxmlformats.org/officeDocument/2006/math">
                    <m:sSub>
                      <m:sSubPr>
                        <m:ctrlPr>
                          <a:rPr lang="en-US" b="0" i="1" smtClean="0">
                            <a:solidFill>
                              <a:srgbClr val="C00000"/>
                            </a:solidFill>
                            <a:latin typeface="Cambria Math" panose="02040503050406030204" pitchFamily="18" charset="0"/>
                          </a:rPr>
                        </m:ctrlPr>
                      </m:sSubPr>
                      <m:e>
                        <m:r>
                          <m:rPr>
                            <m:sty m:val="p"/>
                          </m:rPr>
                          <a:rPr lang="en-US" b="0" i="0" smtClean="0">
                            <a:solidFill>
                              <a:srgbClr val="C00000"/>
                            </a:solidFill>
                            <a:latin typeface="Cambria Math" panose="02040503050406030204" pitchFamily="18" charset="0"/>
                          </a:rPr>
                          <m:t>c</m:t>
                        </m:r>
                      </m:e>
                      <m:sub>
                        <m:r>
                          <a:rPr lang="en-US" b="0" i="0" smtClean="0">
                            <a:solidFill>
                              <a:srgbClr val="C00000"/>
                            </a:solidFill>
                            <a:latin typeface="Cambria Math" panose="02040503050406030204" pitchFamily="18" charset="0"/>
                          </a:rPr>
                          <m:t>1</m:t>
                        </m:r>
                      </m:sub>
                    </m:sSub>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𝜏</m:t>
                        </m:r>
                      </m:e>
                      <m:sub>
                        <m:r>
                          <a:rPr lang="en-US" b="0" i="1" smtClean="0">
                            <a:solidFill>
                              <a:srgbClr val="C00000"/>
                            </a:solidFill>
                            <a:latin typeface="Cambria Math" panose="02040503050406030204" pitchFamily="18" charset="0"/>
                          </a:rPr>
                          <m:t>𝐵</m:t>
                        </m:r>
                      </m:sub>
                    </m:sSub>
                    <m:d>
                      <m:dPr>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𝑖</m:t>
                            </m:r>
                          </m:sub>
                        </m:sSub>
                      </m:e>
                    </m:d>
                    <m:r>
                      <a:rPr lang="en-US" b="0"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𝑝</m:t>
                        </m:r>
                      </m:e>
                      <m:sub>
                        <m:r>
                          <a:rPr lang="en-US" i="1">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𝑐</m:t>
                        </m:r>
                      </m:e>
                      <m:sub>
                        <m:r>
                          <a:rPr lang="en-US" b="0" i="1" smtClean="0">
                            <a:solidFill>
                              <a:srgbClr val="C00000"/>
                            </a:solidFill>
                            <a:latin typeface="Cambria Math" panose="02040503050406030204" pitchFamily="18" charset="0"/>
                          </a:rPr>
                          <m:t>2</m:t>
                        </m:r>
                      </m:sub>
                    </m:sSub>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𝜏</m:t>
                        </m:r>
                      </m:e>
                      <m:sub>
                        <m:r>
                          <a:rPr lang="en-US" b="0" i="1" smtClean="0">
                            <a:solidFill>
                              <a:srgbClr val="C00000"/>
                            </a:solidFill>
                            <a:latin typeface="Cambria Math" panose="02040503050406030204" pitchFamily="18" charset="0"/>
                          </a:rPr>
                          <m:t>𝐵</m:t>
                        </m:r>
                      </m:sub>
                    </m:sSub>
                    <m:d>
                      <m:dPr>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𝑖</m:t>
                            </m:r>
                          </m:sub>
                        </m:sSub>
                      </m:e>
                    </m:d>
                  </m:oMath>
                </a14:m>
                <a:endParaRPr lang="en-US" dirty="0"/>
              </a:p>
              <a:p>
                <a:pPr marL="457200" indent="-457200">
                  <a:buClr>
                    <a:schemeClr val="tx1"/>
                  </a:buClr>
                  <a:buFont typeface="Wingdings" panose="05000000000000000000" pitchFamily="2" charset="2"/>
                  <a:buChar char="v"/>
                </a:pPr>
                <a14:m>
                  <m:oMath xmlns:m="http://schemas.openxmlformats.org/officeDocument/2006/math">
                    <m:d>
                      <m:dPr>
                        <m:ctrlPr>
                          <a:rPr lang="en-US" i="1">
                            <a:solidFill>
                              <a:srgbClr val="C00000"/>
                            </a:solidFill>
                            <a:latin typeface="Cambria Math" panose="02040503050406030204" pitchFamily="18" charset="0"/>
                          </a:rPr>
                        </m:ctrlPr>
                      </m:dPr>
                      <m:e>
                        <m:r>
                          <a:rPr lang="en-US">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𝜖</m:t>
                        </m:r>
                      </m:e>
                    </m:d>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𝐵</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𝐵</m:t>
                            </m:r>
                          </m:e>
                        </m:acc>
                      </m:e>
                      <m:sup>
                        <m:r>
                          <a:rPr lang="en-US" i="1">
                            <a:solidFill>
                              <a:srgbClr val="C00000"/>
                            </a:solidFill>
                            <a:latin typeface="Cambria Math" panose="02040503050406030204" pitchFamily="18" charset="0"/>
                          </a:rPr>
                          <m:t>⊤</m:t>
                        </m:r>
                      </m:sup>
                    </m:sSup>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𝐵</m:t>
                        </m:r>
                      </m:e>
                    </m:acc>
                    <m:r>
                      <a:rPr lang="en-US" i="1">
                        <a:solidFill>
                          <a:srgbClr val="C00000"/>
                        </a:solidFill>
                        <a:latin typeface="Cambria Math" panose="02040503050406030204" pitchFamily="18" charset="0"/>
                      </a:rPr>
                      <m:t>≼</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𝜖</m:t>
                        </m:r>
                      </m:e>
                    </m:d>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𝐵</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𝐵</m:t>
                    </m:r>
                  </m:oMath>
                </a14:m>
                <a:r>
                  <a:rPr lang="en-US" dirty="0"/>
                  <a:t> </a:t>
                </a:r>
                <a:r>
                  <a:rPr lang="en-US" dirty="0">
                    <a:solidFill>
                      <a:srgbClr val="00B0F0"/>
                    </a:solidFill>
                  </a:rPr>
                  <a:t>[DMM06, SS08]</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6527800" cy="4534535"/>
              </a:xfrm>
              <a:blipFill>
                <a:blip r:embed="rId2"/>
                <a:stretch>
                  <a:fillRect l="-1682" t="-2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CC8496D-53F4-497B-98FF-20D918FE93A9}"/>
                  </a:ext>
                </a:extLst>
              </p:cNvPr>
              <p:cNvSpPr/>
              <p:nvPr/>
            </p:nvSpPr>
            <p:spPr>
              <a:xfrm>
                <a:off x="8243522" y="207988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1" name="Rectangle 10">
                <a:extLst>
                  <a:ext uri="{FF2B5EF4-FFF2-40B4-BE49-F238E27FC236}">
                    <a16:creationId xmlns:a16="http://schemas.microsoft.com/office/drawing/2014/main" id="{ECC8496D-53F4-497B-98FF-20D918FE93A9}"/>
                  </a:ext>
                </a:extLst>
              </p:cNvPr>
              <p:cNvSpPr>
                <a:spLocks noRot="1" noChangeAspect="1" noMove="1" noResize="1" noEditPoints="1" noAdjustHandles="1" noChangeArrowheads="1" noChangeShapeType="1" noTextEdit="1"/>
              </p:cNvSpPr>
              <p:nvPr/>
            </p:nvSpPr>
            <p:spPr>
              <a:xfrm>
                <a:off x="8243522" y="2079885"/>
                <a:ext cx="541367" cy="584775"/>
              </a:xfrm>
              <a:prstGeom prst="rect">
                <a:avLst/>
              </a:prstGeom>
              <a:blipFill>
                <a:blip r:embed="rId3"/>
                <a:stretch>
                  <a:fillRect/>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4940122C-1C5A-49FA-84A0-20ABD9D17F10}"/>
              </a:ext>
            </a:extLst>
          </p:cNvPr>
          <p:cNvSpPr/>
          <p:nvPr/>
        </p:nvSpPr>
        <p:spPr>
          <a:xfrm>
            <a:off x="9119955" y="178741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3C5C06F-0B33-4824-AB2D-FB0E4DC115A0}"/>
              </a:ext>
            </a:extLst>
          </p:cNvPr>
          <p:cNvSpPr/>
          <p:nvPr/>
        </p:nvSpPr>
        <p:spPr>
          <a:xfrm>
            <a:off x="9119955" y="2372273"/>
            <a:ext cx="2067907" cy="183428"/>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2162C04-171A-47B9-8E80-CB641E6FA9FE}"/>
              </a:ext>
            </a:extLst>
          </p:cNvPr>
          <p:cNvSpPr/>
          <p:nvPr/>
        </p:nvSpPr>
        <p:spPr>
          <a:xfrm>
            <a:off x="9119954" y="2996158"/>
            <a:ext cx="2067907" cy="183428"/>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A0FFCFE-5050-4703-A977-38A845107828}"/>
              </a:ext>
            </a:extLst>
          </p:cNvPr>
          <p:cNvSpPr/>
          <p:nvPr/>
        </p:nvSpPr>
        <p:spPr>
          <a:xfrm>
            <a:off x="9119953" y="3444256"/>
            <a:ext cx="2067907" cy="183428"/>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D713BCF-2F96-4130-936F-39077F6FD451}"/>
              </a:ext>
            </a:extLst>
          </p:cNvPr>
          <p:cNvSpPr/>
          <p:nvPr/>
        </p:nvSpPr>
        <p:spPr>
          <a:xfrm>
            <a:off x="9119953" y="3861171"/>
            <a:ext cx="2067907" cy="183428"/>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2478E4E-593E-4776-85FF-DBE0E05016F3}"/>
              </a:ext>
            </a:extLst>
          </p:cNvPr>
          <p:cNvSpPr/>
          <p:nvPr/>
        </p:nvSpPr>
        <p:spPr>
          <a:xfrm>
            <a:off x="9119953" y="1383760"/>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9E7918B-D612-4B93-B46E-39BB06C34AE5}"/>
              </a:ext>
            </a:extLst>
          </p:cNvPr>
          <p:cNvSpPr/>
          <p:nvPr/>
        </p:nvSpPr>
        <p:spPr>
          <a:xfrm>
            <a:off x="9119953" y="433299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9B4F34C-DE6C-4DEF-8B4D-012CEAC2EEAD}"/>
              </a:ext>
            </a:extLst>
          </p:cNvPr>
          <p:cNvSpPr/>
          <p:nvPr/>
        </p:nvSpPr>
        <p:spPr>
          <a:xfrm>
            <a:off x="8991189" y="1363549"/>
            <a:ext cx="2362611" cy="2949233"/>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80D1194-98AE-4190-B280-110C97829D99}"/>
              </a:ext>
            </a:extLst>
          </p:cNvPr>
          <p:cNvSpPr/>
          <p:nvPr/>
        </p:nvSpPr>
        <p:spPr>
          <a:xfrm>
            <a:off x="8991189" y="2358797"/>
            <a:ext cx="2362611" cy="1953985"/>
          </a:xfrm>
          <a:prstGeom prst="rect">
            <a:avLst/>
          </a:prstGeom>
          <a:noFill/>
          <a:ln w="571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9A2A0E2C-F854-4229-ABA9-C7883125E0A5}"/>
                  </a:ext>
                </a:extLst>
              </p:cNvPr>
              <p:cNvSpPr/>
              <p:nvPr/>
            </p:nvSpPr>
            <p:spPr>
              <a:xfrm>
                <a:off x="8267276" y="3179586"/>
                <a:ext cx="557973" cy="5937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00B050"/>
                              </a:solidFill>
                              <a:latin typeface="Cambria Math" panose="02040503050406030204" pitchFamily="18" charset="0"/>
                            </a:rPr>
                          </m:ctrlPr>
                        </m:accPr>
                        <m:e>
                          <m:r>
                            <a:rPr lang="en-US" sz="3200" b="0" i="1" smtClean="0">
                              <a:solidFill>
                                <a:srgbClr val="00B050"/>
                              </a:solidFill>
                              <a:latin typeface="Cambria Math" panose="02040503050406030204" pitchFamily="18" charset="0"/>
                            </a:rPr>
                            <m:t>𝐵</m:t>
                          </m:r>
                        </m:e>
                      </m:acc>
                    </m:oMath>
                  </m:oMathPara>
                </a14:m>
                <a:endParaRPr lang="en-US" dirty="0">
                  <a:solidFill>
                    <a:srgbClr val="C00000"/>
                  </a:solidFill>
                </a:endParaRPr>
              </a:p>
            </p:txBody>
          </p:sp>
        </mc:Choice>
        <mc:Fallback xmlns="">
          <p:sp>
            <p:nvSpPr>
              <p:cNvPr id="23" name="Rectangle 22">
                <a:extLst>
                  <a:ext uri="{FF2B5EF4-FFF2-40B4-BE49-F238E27FC236}">
                    <a16:creationId xmlns:a16="http://schemas.microsoft.com/office/drawing/2014/main" id="{9A2A0E2C-F854-4229-ABA9-C7883125E0A5}"/>
                  </a:ext>
                </a:extLst>
              </p:cNvPr>
              <p:cNvSpPr>
                <a:spLocks noRot="1" noChangeAspect="1" noMove="1" noResize="1" noEditPoints="1" noAdjustHandles="1" noChangeArrowheads="1" noChangeShapeType="1" noTextEdit="1"/>
              </p:cNvSpPr>
              <p:nvPr/>
            </p:nvSpPr>
            <p:spPr>
              <a:xfrm>
                <a:off x="8267276" y="3179586"/>
                <a:ext cx="557973" cy="59375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CC66565-6B75-47DB-8CC4-7B2E6611CAD7}"/>
                  </a:ext>
                </a:extLst>
              </p:cNvPr>
              <p:cNvSpPr/>
              <p:nvPr/>
            </p:nvSpPr>
            <p:spPr>
              <a:xfrm>
                <a:off x="11488707" y="4193874"/>
                <a:ext cx="48385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𝑟</m:t>
                          </m:r>
                        </m:e>
                        <m:sub>
                          <m:r>
                            <a:rPr lang="en-US" sz="2400" b="0" i="1" smtClean="0">
                              <a:solidFill>
                                <a:srgbClr val="C00000"/>
                              </a:solidFill>
                              <a:latin typeface="Cambria Math" panose="02040503050406030204" pitchFamily="18" charset="0"/>
                            </a:rPr>
                            <m:t>𝑡</m:t>
                          </m:r>
                        </m:sub>
                      </m:sSub>
                    </m:oMath>
                  </m:oMathPara>
                </a14:m>
                <a:endParaRPr lang="en-US" sz="2400" dirty="0">
                  <a:solidFill>
                    <a:srgbClr val="C00000"/>
                  </a:solidFill>
                </a:endParaRPr>
              </a:p>
            </p:txBody>
          </p:sp>
        </mc:Choice>
        <mc:Fallback xmlns="">
          <p:sp>
            <p:nvSpPr>
              <p:cNvPr id="24" name="Rectangle 23">
                <a:extLst>
                  <a:ext uri="{FF2B5EF4-FFF2-40B4-BE49-F238E27FC236}">
                    <a16:creationId xmlns:a16="http://schemas.microsoft.com/office/drawing/2014/main" id="{ACC66565-6B75-47DB-8CC4-7B2E6611CAD7}"/>
                  </a:ext>
                </a:extLst>
              </p:cNvPr>
              <p:cNvSpPr>
                <a:spLocks noRot="1" noChangeAspect="1" noMove="1" noResize="1" noEditPoints="1" noAdjustHandles="1" noChangeArrowheads="1" noChangeShapeType="1" noTextEdit="1"/>
              </p:cNvSpPr>
              <p:nvPr/>
            </p:nvSpPr>
            <p:spPr>
              <a:xfrm>
                <a:off x="11488707" y="4193874"/>
                <a:ext cx="483850"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EA7E0840-24C8-4274-8636-DACA8BA23179}"/>
                  </a:ext>
                </a:extLst>
              </p:cNvPr>
              <p:cNvSpPr/>
              <p:nvPr/>
            </p:nvSpPr>
            <p:spPr>
              <a:xfrm>
                <a:off x="11451646" y="3179586"/>
                <a:ext cx="55797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𝐵</m:t>
                      </m:r>
                    </m:oMath>
                  </m:oMathPara>
                </a14:m>
                <a:endParaRPr lang="en-US" dirty="0">
                  <a:solidFill>
                    <a:srgbClr val="C00000"/>
                  </a:solidFill>
                </a:endParaRPr>
              </a:p>
            </p:txBody>
          </p:sp>
        </mc:Choice>
        <mc:Fallback xmlns="">
          <p:sp>
            <p:nvSpPr>
              <p:cNvPr id="30" name="Rectangle 29">
                <a:extLst>
                  <a:ext uri="{FF2B5EF4-FFF2-40B4-BE49-F238E27FC236}">
                    <a16:creationId xmlns:a16="http://schemas.microsoft.com/office/drawing/2014/main" id="{EA7E0840-24C8-4274-8636-DACA8BA23179}"/>
                  </a:ext>
                </a:extLst>
              </p:cNvPr>
              <p:cNvSpPr>
                <a:spLocks noRot="1" noChangeAspect="1" noMove="1" noResize="1" noEditPoints="1" noAdjustHandles="1" noChangeArrowheads="1" noChangeShapeType="1" noTextEdit="1"/>
              </p:cNvSpPr>
              <p:nvPr/>
            </p:nvSpPr>
            <p:spPr>
              <a:xfrm>
                <a:off x="11451646" y="3179586"/>
                <a:ext cx="557973"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2E5CABF3-DCCF-4FE1-98CB-22984B97BF3F}"/>
                  </a:ext>
                </a:extLst>
              </p:cNvPr>
              <p:cNvSpPr/>
              <p:nvPr/>
            </p:nvSpPr>
            <p:spPr>
              <a:xfrm>
                <a:off x="11485501" y="2233154"/>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31" name="Rectangle 30">
                <a:extLst>
                  <a:ext uri="{FF2B5EF4-FFF2-40B4-BE49-F238E27FC236}">
                    <a16:creationId xmlns:a16="http://schemas.microsoft.com/office/drawing/2014/main" id="{2E5CABF3-DCCF-4FE1-98CB-22984B97BF3F}"/>
                  </a:ext>
                </a:extLst>
              </p:cNvPr>
              <p:cNvSpPr>
                <a:spLocks noRot="1" noChangeAspect="1" noMove="1" noResize="1" noEditPoints="1" noAdjustHandles="1" noChangeArrowheads="1" noChangeShapeType="1" noTextEdit="1"/>
              </p:cNvSpPr>
              <p:nvPr/>
            </p:nvSpPr>
            <p:spPr>
              <a:xfrm>
                <a:off x="11485501" y="2233154"/>
                <a:ext cx="524118" cy="461665"/>
              </a:xfrm>
              <a:prstGeom prst="rect">
                <a:avLst/>
              </a:prstGeom>
              <a:blipFill>
                <a:blip r:embed="rId7"/>
                <a:stretch>
                  <a:fillRect b="-2632"/>
                </a:stretch>
              </a:blipFill>
            </p:spPr>
            <p:txBody>
              <a:bodyPr/>
              <a:lstStyle/>
              <a:p>
                <a:r>
                  <a:rPr lang="en-US">
                    <a:noFill/>
                  </a:rPr>
                  <a:t> </a:t>
                </a:r>
              </a:p>
            </p:txBody>
          </p:sp>
        </mc:Fallback>
      </mc:AlternateContent>
    </p:spTree>
    <p:extLst>
      <p:ext uri="{BB962C8B-B14F-4D97-AF65-F5344CB8AC3E}">
        <p14:creationId xmlns:p14="http://schemas.microsoft.com/office/powerpoint/2010/main" val="1461189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Correctness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6527800" cy="4534535"/>
              </a:xfrm>
            </p:spPr>
            <p:txBody>
              <a:bodyPr>
                <a:normAutofit/>
              </a:bodyPr>
              <a:lstStyle/>
              <a:p>
                <a:pPr marL="457200" indent="-457200">
                  <a:buClr>
                    <a:schemeClr val="tx1"/>
                  </a:buClr>
                  <a:buFont typeface="Wingdings" panose="05000000000000000000" pitchFamily="2" charset="2"/>
                  <a:buChar char="v"/>
                </a:pPr>
                <a:r>
                  <a:rPr lang="en-US" dirty="0"/>
                  <a:t>Suppose before the arrival of row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𝑟</m:t>
                        </m:r>
                      </m:e>
                      <m:sub>
                        <m:r>
                          <a:rPr lang="en-US" b="0" i="1" smtClean="0">
                            <a:solidFill>
                              <a:srgbClr val="C00000"/>
                            </a:solidFill>
                            <a:latin typeface="Cambria Math" panose="02040503050406030204" pitchFamily="18" charset="0"/>
                          </a:rPr>
                          <m:t>𝑡</m:t>
                        </m:r>
                      </m:sub>
                    </m:sSub>
                  </m:oMath>
                </a14:m>
                <a:r>
                  <a:rPr lang="en-US" dirty="0"/>
                  <a:t>, row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 </m:t>
                    </m:r>
                  </m:oMath>
                </a14:m>
                <a:r>
                  <a:rPr lang="en-US" dirty="0"/>
                  <a:t>has been sampled with probability </a:t>
                </a:r>
                <a14:m>
                  <m:oMath xmlns:m="http://schemas.openxmlformats.org/officeDocument/2006/math">
                    <m:sSub>
                      <m:sSubPr>
                        <m:ctrlPr>
                          <a:rPr lang="en-US" i="1">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𝑝</m:t>
                        </m:r>
                      </m:e>
                      <m:sub>
                        <m:r>
                          <a:rPr lang="en-US" i="1">
                            <a:solidFill>
                              <a:srgbClr val="C00000"/>
                            </a:solidFill>
                            <a:latin typeface="Cambria Math" panose="02040503050406030204" pitchFamily="18" charset="0"/>
                          </a:rPr>
                          <m:t>𝑖</m:t>
                        </m:r>
                      </m:sub>
                    </m:sSub>
                  </m:oMath>
                </a14:m>
                <a:r>
                  <a:rPr lang="en-US" dirty="0"/>
                  <a:t>, where </a:t>
                </a:r>
                <a14:m>
                  <m:oMath xmlns:m="http://schemas.openxmlformats.org/officeDocument/2006/math">
                    <m:sSub>
                      <m:sSubPr>
                        <m:ctrlPr>
                          <a:rPr lang="en-US" b="0" i="1" smtClean="0">
                            <a:solidFill>
                              <a:srgbClr val="C00000"/>
                            </a:solidFill>
                            <a:latin typeface="Cambria Math" panose="02040503050406030204" pitchFamily="18" charset="0"/>
                          </a:rPr>
                        </m:ctrlPr>
                      </m:sSubPr>
                      <m:e>
                        <m:r>
                          <m:rPr>
                            <m:sty m:val="p"/>
                          </m:rPr>
                          <a:rPr lang="en-US" b="0" i="0" smtClean="0">
                            <a:solidFill>
                              <a:srgbClr val="C00000"/>
                            </a:solidFill>
                            <a:latin typeface="Cambria Math" panose="02040503050406030204" pitchFamily="18" charset="0"/>
                          </a:rPr>
                          <m:t>c</m:t>
                        </m:r>
                      </m:e>
                      <m:sub>
                        <m:r>
                          <a:rPr lang="en-US" b="0" i="0" smtClean="0">
                            <a:solidFill>
                              <a:srgbClr val="C00000"/>
                            </a:solidFill>
                            <a:latin typeface="Cambria Math" panose="02040503050406030204" pitchFamily="18" charset="0"/>
                          </a:rPr>
                          <m:t>1</m:t>
                        </m:r>
                      </m:sub>
                    </m:sSub>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𝜏</m:t>
                        </m:r>
                      </m:e>
                      <m:sub>
                        <m:r>
                          <a:rPr lang="en-US" b="0" i="1" smtClean="0">
                            <a:solidFill>
                              <a:srgbClr val="C00000"/>
                            </a:solidFill>
                            <a:latin typeface="Cambria Math" panose="02040503050406030204" pitchFamily="18" charset="0"/>
                          </a:rPr>
                          <m:t>𝐵</m:t>
                        </m:r>
                      </m:sub>
                    </m:sSub>
                    <m:d>
                      <m:dPr>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𝑖</m:t>
                            </m:r>
                          </m:sub>
                        </m:sSub>
                      </m:e>
                    </m:d>
                    <m:r>
                      <a:rPr lang="en-US" b="0"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𝑝</m:t>
                        </m:r>
                      </m:e>
                      <m:sub>
                        <m:r>
                          <a:rPr lang="en-US" i="1">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𝑐</m:t>
                        </m:r>
                      </m:e>
                      <m:sub>
                        <m:r>
                          <a:rPr lang="en-US" b="0" i="1" smtClean="0">
                            <a:solidFill>
                              <a:srgbClr val="C00000"/>
                            </a:solidFill>
                            <a:latin typeface="Cambria Math" panose="02040503050406030204" pitchFamily="18" charset="0"/>
                          </a:rPr>
                          <m:t>2</m:t>
                        </m:r>
                      </m:sub>
                    </m:sSub>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𝜏</m:t>
                        </m:r>
                      </m:e>
                      <m:sub>
                        <m:r>
                          <a:rPr lang="en-US" b="0" i="1" smtClean="0">
                            <a:solidFill>
                              <a:srgbClr val="C00000"/>
                            </a:solidFill>
                            <a:latin typeface="Cambria Math" panose="02040503050406030204" pitchFamily="18" charset="0"/>
                          </a:rPr>
                          <m:t>𝐵</m:t>
                        </m:r>
                      </m:sub>
                    </m:sSub>
                    <m:d>
                      <m:dPr>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𝑖</m:t>
                            </m:r>
                          </m:sub>
                        </m:sSub>
                      </m:e>
                    </m:d>
                  </m:oMath>
                </a14:m>
                <a:endParaRPr lang="en-US" dirty="0"/>
              </a:p>
              <a:p>
                <a:pPr marL="457200" indent="-457200">
                  <a:buClr>
                    <a:schemeClr val="tx1"/>
                  </a:buClr>
                  <a:buFont typeface="Wingdings" panose="05000000000000000000" pitchFamily="2" charset="2"/>
                  <a:buChar char="v"/>
                </a:pPr>
                <a14:m>
                  <m:oMath xmlns:m="http://schemas.openxmlformats.org/officeDocument/2006/math">
                    <m:d>
                      <m:dPr>
                        <m:ctrlPr>
                          <a:rPr lang="en-US" i="1">
                            <a:solidFill>
                              <a:srgbClr val="C00000"/>
                            </a:solidFill>
                            <a:latin typeface="Cambria Math" panose="02040503050406030204" pitchFamily="18" charset="0"/>
                          </a:rPr>
                        </m:ctrlPr>
                      </m:dPr>
                      <m:e>
                        <m:r>
                          <a:rPr lang="en-US">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𝜖</m:t>
                        </m:r>
                      </m:e>
                    </m:d>
                    <m:sSup>
                      <m:sSupPr>
                        <m:ctrlPr>
                          <a:rPr lang="en-US" b="0" i="1" smtClean="0">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𝐵</m:t>
                        </m:r>
                      </m:e>
                      <m:sup>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𝐵</m:t>
                            </m:r>
                          </m:e>
                        </m:acc>
                      </m:e>
                      <m:sup>
                        <m:r>
                          <a:rPr lang="en-US" b="0" i="1" smtClean="0">
                            <a:solidFill>
                              <a:srgbClr val="C00000"/>
                            </a:solidFill>
                            <a:latin typeface="Cambria Math" panose="02040503050406030204" pitchFamily="18" charset="0"/>
                          </a:rPr>
                          <m:t>⊤</m:t>
                        </m:r>
                      </m:sup>
                    </m:sSup>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𝐵</m:t>
                        </m:r>
                      </m:e>
                    </m:acc>
                    <m:r>
                      <a:rPr lang="en-US" i="1">
                        <a:solidFill>
                          <a:srgbClr val="C00000"/>
                        </a:solidFill>
                        <a:latin typeface="Cambria Math" panose="02040503050406030204" pitchFamily="18" charset="0"/>
                      </a:rPr>
                      <m:t>≼</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𝜖</m:t>
                        </m:r>
                      </m:e>
                    </m:d>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𝐵</m:t>
                        </m:r>
                      </m:e>
                      <m:sup>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𝐵</m:t>
                    </m:r>
                  </m:oMath>
                </a14:m>
                <a:r>
                  <a:rPr lang="en-US" dirty="0"/>
                  <a:t> </a:t>
                </a:r>
                <a:r>
                  <a:rPr lang="en-US" dirty="0">
                    <a:solidFill>
                      <a:srgbClr val="00B0F0"/>
                    </a:solidFill>
                  </a:rPr>
                  <a:t>[DMM06, SS08]</a:t>
                </a:r>
              </a:p>
              <a:p>
                <a:pPr marL="457200" indent="-457200">
                  <a:buClr>
                    <a:schemeClr val="tx1"/>
                  </a:buClr>
                  <a:buFont typeface="Wingdings" panose="05000000000000000000" pitchFamily="2" charset="2"/>
                  <a:buChar char="v"/>
                </a:pPr>
                <a:r>
                  <a:rPr lang="en-US" dirty="0"/>
                  <a:t>Let </a:t>
                </a:r>
                <a14:m>
                  <m:oMath xmlns:m="http://schemas.openxmlformats.org/officeDocument/2006/math">
                    <m:acc>
                      <m:accPr>
                        <m:chr m:val="̃"/>
                        <m:ctrlPr>
                          <a:rPr lang="en-US" b="0" i="1" dirty="0" smtClean="0">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𝐶</m:t>
                        </m:r>
                      </m:e>
                    </m:acc>
                  </m:oMath>
                </a14:m>
                <a:r>
                  <a:rPr lang="en-US" dirty="0"/>
                  <a:t> be </a:t>
                </a:r>
                <a14:m>
                  <m:oMath xmlns:m="http://schemas.openxmlformats.org/officeDocument/2006/math">
                    <m:acc>
                      <m:accPr>
                        <m:chr m:val="̃"/>
                        <m:ctrlPr>
                          <a:rPr lang="en-US" i="1" dirty="0">
                            <a:solidFill>
                              <a:srgbClr val="C00000"/>
                            </a:solidFill>
                            <a:latin typeface="Cambria Math" panose="02040503050406030204" pitchFamily="18" charset="0"/>
                          </a:rPr>
                        </m:ctrlPr>
                      </m:accPr>
                      <m:e>
                        <m:r>
                          <a:rPr lang="en-US" b="0" i="1" dirty="0" smtClean="0">
                            <a:solidFill>
                              <a:srgbClr val="C00000"/>
                            </a:solidFill>
                            <a:latin typeface="Cambria Math" panose="02040503050406030204" pitchFamily="18" charset="0"/>
                          </a:rPr>
                          <m:t>𝐵</m:t>
                        </m:r>
                      </m:e>
                    </m:acc>
                  </m:oMath>
                </a14:m>
                <a:r>
                  <a:rPr lang="en-US" dirty="0"/>
                  <a:t> appended by </a:t>
                </a:r>
                <a14:m>
                  <m:oMath xmlns:m="http://schemas.openxmlformats.org/officeDocument/2006/math">
                    <m:sSub>
                      <m:sSubPr>
                        <m:ctrlPr>
                          <a:rPr lang="en-US" b="0" i="1" dirty="0" smtClean="0">
                            <a:solidFill>
                              <a:srgbClr val="C00000"/>
                            </a:solidFill>
                            <a:latin typeface="Cambria Math" panose="02040503050406030204" pitchFamily="18" charset="0"/>
                          </a:rPr>
                        </m:ctrlPr>
                      </m:sSubPr>
                      <m:e>
                        <m:r>
                          <a:rPr lang="en-US" b="0" i="1" dirty="0" smtClean="0">
                            <a:solidFill>
                              <a:srgbClr val="C00000"/>
                            </a:solidFill>
                            <a:latin typeface="Cambria Math" panose="02040503050406030204" pitchFamily="18" charset="0"/>
                          </a:rPr>
                          <m:t>𝑟</m:t>
                        </m:r>
                      </m:e>
                      <m:sub>
                        <m:r>
                          <a:rPr lang="en-US" b="0" i="1" dirty="0" smtClean="0">
                            <a:solidFill>
                              <a:srgbClr val="C00000"/>
                            </a:solidFill>
                            <a:latin typeface="Cambria Math" panose="02040503050406030204" pitchFamily="18" charset="0"/>
                          </a:rPr>
                          <m:t>𝑡</m:t>
                        </m:r>
                      </m:sub>
                    </m:sSub>
                  </m:oMath>
                </a14:m>
                <a:endParaRPr lang="en-US" dirty="0"/>
              </a:p>
              <a:p>
                <a:pPr marL="457200" indent="-457200">
                  <a:buClr>
                    <a:schemeClr val="tx1"/>
                  </a:buClr>
                  <a:buFont typeface="Wingdings" panose="05000000000000000000" pitchFamily="2" charset="2"/>
                  <a:buChar char="v"/>
                </a:pP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r>
                  <a:rPr lang="en-US" dirty="0"/>
                  <a:t> remains with probability </a:t>
                </a:r>
                <a14:m>
                  <m:oMath xmlns:m="http://schemas.openxmlformats.org/officeDocument/2006/math">
                    <m:sSub>
                      <m:sSubPr>
                        <m:ctrlPr>
                          <a:rPr lang="en-US" i="1">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acc>
                          <m:accPr>
                            <m:chr m:val="̃"/>
                            <m:ctrlPr>
                              <a:rPr lang="en-US" b="0" i="1" dirty="0" smtClean="0">
                                <a:solidFill>
                                  <a:srgbClr val="C00000"/>
                                </a:solidFill>
                                <a:latin typeface="Cambria Math" panose="02040503050406030204" pitchFamily="18" charset="0"/>
                              </a:rPr>
                            </m:ctrlPr>
                          </m:accPr>
                          <m:e>
                            <m:r>
                              <a:rPr lang="en-US" b="0" i="1" dirty="0" smtClean="0">
                                <a:solidFill>
                                  <a:srgbClr val="C00000"/>
                                </a:solidFill>
                                <a:latin typeface="Cambria Math" panose="02040503050406030204" pitchFamily="18" charset="0"/>
                              </a:rPr>
                              <m:t>𝐶</m:t>
                            </m:r>
                          </m:e>
                        </m:acc>
                      </m:sub>
                    </m:sSub>
                    <m:d>
                      <m:dPr>
                        <m:ctrlPr>
                          <a:rPr lang="en-US" i="1" smtClean="0">
                            <a:solidFill>
                              <a:srgbClr val="C00000"/>
                            </a:solidFill>
                            <a:latin typeface="Cambria Math" panose="02040503050406030204" pitchFamily="18" charset="0"/>
                          </a:rPr>
                        </m:ctrlPr>
                      </m:dPr>
                      <m:e>
                        <m:f>
                          <m:fPr>
                            <m:ctrlPr>
                              <a:rPr lang="en-US" b="0" i="1" smtClean="0">
                                <a:solidFill>
                                  <a:srgbClr val="C00000"/>
                                </a:solidFill>
                                <a:latin typeface="Cambria Math" panose="02040503050406030204" pitchFamily="18" charset="0"/>
                              </a:rPr>
                            </m:ctrlPr>
                          </m:fPr>
                          <m:num>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𝑖</m:t>
                                </m:r>
                              </m:sub>
                            </m:sSub>
                          </m:num>
                          <m:den>
                            <m:rad>
                              <m:radPr>
                                <m:degHide m:val="on"/>
                                <m:ctrlPr>
                                  <a:rPr lang="en-US" b="0" i="1" smtClean="0">
                                    <a:solidFill>
                                      <a:srgbClr val="C00000"/>
                                    </a:solidFill>
                                    <a:latin typeface="Cambria Math" panose="02040503050406030204" pitchFamily="18" charset="0"/>
                                  </a:rPr>
                                </m:ctrlPr>
                              </m:radPr>
                              <m:deg/>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𝑝</m:t>
                                    </m:r>
                                  </m:e>
                                  <m:sub>
                                    <m:r>
                                      <a:rPr lang="en-US" b="0" i="1" smtClean="0">
                                        <a:solidFill>
                                          <a:srgbClr val="C00000"/>
                                        </a:solidFill>
                                        <a:latin typeface="Cambria Math" panose="02040503050406030204" pitchFamily="18" charset="0"/>
                                      </a:rPr>
                                      <m:t>𝑖</m:t>
                                    </m:r>
                                  </m:sub>
                                </m:sSub>
                              </m:e>
                            </m:rad>
                          </m:den>
                        </m:f>
                      </m:e>
                    </m:d>
                  </m:oMath>
                </a14:m>
                <a:endParaRPr lang="en-US"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6527800" cy="4534535"/>
              </a:xfrm>
              <a:blipFill>
                <a:blip r:embed="rId2"/>
                <a:stretch>
                  <a:fillRect l="-1682" t="-2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F945B36-FAFB-4964-97F6-DBD261E0C1CB}"/>
                  </a:ext>
                </a:extLst>
              </p:cNvPr>
              <p:cNvSpPr/>
              <p:nvPr/>
            </p:nvSpPr>
            <p:spPr>
              <a:xfrm>
                <a:off x="8243522" y="207988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8" name="Rectangle 17">
                <a:extLst>
                  <a:ext uri="{FF2B5EF4-FFF2-40B4-BE49-F238E27FC236}">
                    <a16:creationId xmlns:a16="http://schemas.microsoft.com/office/drawing/2014/main" id="{2F945B36-FAFB-4964-97F6-DBD261E0C1CB}"/>
                  </a:ext>
                </a:extLst>
              </p:cNvPr>
              <p:cNvSpPr>
                <a:spLocks noRot="1" noChangeAspect="1" noMove="1" noResize="1" noEditPoints="1" noAdjustHandles="1" noChangeArrowheads="1" noChangeShapeType="1" noTextEdit="1"/>
              </p:cNvSpPr>
              <p:nvPr/>
            </p:nvSpPr>
            <p:spPr>
              <a:xfrm>
                <a:off x="8243522" y="2079885"/>
                <a:ext cx="541367" cy="584775"/>
              </a:xfrm>
              <a:prstGeom prst="rect">
                <a:avLst/>
              </a:prstGeom>
              <a:blipFill>
                <a:blip r:embed="rId3"/>
                <a:stretch>
                  <a:fillRect/>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1F9AC341-E88E-4144-91FC-D6B9C8093250}"/>
              </a:ext>
            </a:extLst>
          </p:cNvPr>
          <p:cNvSpPr/>
          <p:nvPr/>
        </p:nvSpPr>
        <p:spPr>
          <a:xfrm>
            <a:off x="9119955" y="178741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14A9CDC-0CF3-4957-B21F-408AF30A690C}"/>
              </a:ext>
            </a:extLst>
          </p:cNvPr>
          <p:cNvSpPr/>
          <p:nvPr/>
        </p:nvSpPr>
        <p:spPr>
          <a:xfrm>
            <a:off x="9119953" y="1383760"/>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FBB9973-C8D6-42D2-9919-0A7C4A4EAB95}"/>
              </a:ext>
            </a:extLst>
          </p:cNvPr>
          <p:cNvSpPr/>
          <p:nvPr/>
        </p:nvSpPr>
        <p:spPr>
          <a:xfrm>
            <a:off x="9119953" y="433299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5A8EB37-E983-4823-93C9-6E27449CD046}"/>
              </a:ext>
            </a:extLst>
          </p:cNvPr>
          <p:cNvSpPr/>
          <p:nvPr/>
        </p:nvSpPr>
        <p:spPr>
          <a:xfrm>
            <a:off x="8991189" y="1363549"/>
            <a:ext cx="2362611" cy="2949233"/>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9A37A03-6EE3-404B-94B1-F4FCAD798759}"/>
              </a:ext>
            </a:extLst>
          </p:cNvPr>
          <p:cNvSpPr/>
          <p:nvPr/>
        </p:nvSpPr>
        <p:spPr>
          <a:xfrm>
            <a:off x="8991189" y="2358797"/>
            <a:ext cx="2362611" cy="1953985"/>
          </a:xfrm>
          <a:prstGeom prst="rect">
            <a:avLst/>
          </a:prstGeom>
          <a:noFill/>
          <a:ln w="571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2AAA9487-2818-434A-A775-A1905B7DFC56}"/>
                  </a:ext>
                </a:extLst>
              </p:cNvPr>
              <p:cNvSpPr/>
              <p:nvPr/>
            </p:nvSpPr>
            <p:spPr>
              <a:xfrm>
                <a:off x="11488707" y="4193874"/>
                <a:ext cx="48385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𝑟</m:t>
                          </m:r>
                        </m:e>
                        <m:sub>
                          <m:r>
                            <a:rPr lang="en-US" sz="2400" b="0" i="1" smtClean="0">
                              <a:solidFill>
                                <a:srgbClr val="C00000"/>
                              </a:solidFill>
                              <a:latin typeface="Cambria Math" panose="02040503050406030204" pitchFamily="18" charset="0"/>
                            </a:rPr>
                            <m:t>𝑡</m:t>
                          </m:r>
                        </m:sub>
                      </m:sSub>
                    </m:oMath>
                  </m:oMathPara>
                </a14:m>
                <a:endParaRPr lang="en-US" sz="2400" dirty="0">
                  <a:solidFill>
                    <a:srgbClr val="C00000"/>
                  </a:solidFill>
                </a:endParaRPr>
              </a:p>
            </p:txBody>
          </p:sp>
        </mc:Choice>
        <mc:Fallback xmlns="">
          <p:sp>
            <p:nvSpPr>
              <p:cNvPr id="40" name="Rectangle 39">
                <a:extLst>
                  <a:ext uri="{FF2B5EF4-FFF2-40B4-BE49-F238E27FC236}">
                    <a16:creationId xmlns:a16="http://schemas.microsoft.com/office/drawing/2014/main" id="{2AAA9487-2818-434A-A775-A1905B7DFC56}"/>
                  </a:ext>
                </a:extLst>
              </p:cNvPr>
              <p:cNvSpPr>
                <a:spLocks noRot="1" noChangeAspect="1" noMove="1" noResize="1" noEditPoints="1" noAdjustHandles="1" noChangeArrowheads="1" noChangeShapeType="1" noTextEdit="1"/>
              </p:cNvSpPr>
              <p:nvPr/>
            </p:nvSpPr>
            <p:spPr>
              <a:xfrm>
                <a:off x="11488707" y="4193874"/>
                <a:ext cx="483850"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5FD2088F-ACC1-49AC-9172-BA1E68F31491}"/>
                  </a:ext>
                </a:extLst>
              </p:cNvPr>
              <p:cNvSpPr/>
              <p:nvPr/>
            </p:nvSpPr>
            <p:spPr>
              <a:xfrm>
                <a:off x="11451646" y="3179586"/>
                <a:ext cx="55797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𝐵</m:t>
                      </m:r>
                    </m:oMath>
                  </m:oMathPara>
                </a14:m>
                <a:endParaRPr lang="en-US" dirty="0">
                  <a:solidFill>
                    <a:srgbClr val="C00000"/>
                  </a:solidFill>
                </a:endParaRPr>
              </a:p>
            </p:txBody>
          </p:sp>
        </mc:Choice>
        <mc:Fallback xmlns="">
          <p:sp>
            <p:nvSpPr>
              <p:cNvPr id="41" name="Rectangle 40">
                <a:extLst>
                  <a:ext uri="{FF2B5EF4-FFF2-40B4-BE49-F238E27FC236}">
                    <a16:creationId xmlns:a16="http://schemas.microsoft.com/office/drawing/2014/main" id="{5FD2088F-ACC1-49AC-9172-BA1E68F31491}"/>
                  </a:ext>
                </a:extLst>
              </p:cNvPr>
              <p:cNvSpPr>
                <a:spLocks noRot="1" noChangeAspect="1" noMove="1" noResize="1" noEditPoints="1" noAdjustHandles="1" noChangeArrowheads="1" noChangeShapeType="1" noTextEdit="1"/>
              </p:cNvSpPr>
              <p:nvPr/>
            </p:nvSpPr>
            <p:spPr>
              <a:xfrm>
                <a:off x="11451646" y="3179586"/>
                <a:ext cx="557973"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D86EC942-7637-41AF-A7CE-5C25935BB525}"/>
                  </a:ext>
                </a:extLst>
              </p:cNvPr>
              <p:cNvSpPr/>
              <p:nvPr/>
            </p:nvSpPr>
            <p:spPr>
              <a:xfrm>
                <a:off x="11485501" y="2233154"/>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42" name="Rectangle 41">
                <a:extLst>
                  <a:ext uri="{FF2B5EF4-FFF2-40B4-BE49-F238E27FC236}">
                    <a16:creationId xmlns:a16="http://schemas.microsoft.com/office/drawing/2014/main" id="{D86EC942-7637-41AF-A7CE-5C25935BB525}"/>
                  </a:ext>
                </a:extLst>
              </p:cNvPr>
              <p:cNvSpPr>
                <a:spLocks noRot="1" noChangeAspect="1" noMove="1" noResize="1" noEditPoints="1" noAdjustHandles="1" noChangeArrowheads="1" noChangeShapeType="1" noTextEdit="1"/>
              </p:cNvSpPr>
              <p:nvPr/>
            </p:nvSpPr>
            <p:spPr>
              <a:xfrm>
                <a:off x="11485501" y="2233154"/>
                <a:ext cx="524118" cy="461665"/>
              </a:xfrm>
              <a:prstGeom prst="rect">
                <a:avLst/>
              </a:prstGeom>
              <a:blipFill>
                <a:blip r:embed="rId6"/>
                <a:stretch>
                  <a:fillRect b="-2632"/>
                </a:stretch>
              </a:blipFill>
            </p:spPr>
            <p:txBody>
              <a:bodyPr/>
              <a:lstStyle/>
              <a:p>
                <a:r>
                  <a:rPr lang="en-US">
                    <a:noFill/>
                  </a:rPr>
                  <a:t> </a:t>
                </a:r>
              </a:p>
            </p:txBody>
          </p:sp>
        </mc:Fallback>
      </mc:AlternateContent>
      <p:sp>
        <p:nvSpPr>
          <p:cNvPr id="44" name="Rectangle 43">
            <a:extLst>
              <a:ext uri="{FF2B5EF4-FFF2-40B4-BE49-F238E27FC236}">
                <a16:creationId xmlns:a16="http://schemas.microsoft.com/office/drawing/2014/main" id="{19D0EC69-2DF4-4C84-BCFE-2B4B99B27B8A}"/>
              </a:ext>
            </a:extLst>
          </p:cNvPr>
          <p:cNvSpPr/>
          <p:nvPr/>
        </p:nvSpPr>
        <p:spPr>
          <a:xfrm>
            <a:off x="9119955" y="2372273"/>
            <a:ext cx="2067907" cy="183428"/>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214E3447-6AEA-46D5-8ABD-8CE014D025A6}"/>
              </a:ext>
            </a:extLst>
          </p:cNvPr>
          <p:cNvSpPr/>
          <p:nvPr/>
        </p:nvSpPr>
        <p:spPr>
          <a:xfrm>
            <a:off x="9119954" y="2996158"/>
            <a:ext cx="2067907" cy="183428"/>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82AEB24-A6A7-49C6-A48B-9566566200D1}"/>
              </a:ext>
            </a:extLst>
          </p:cNvPr>
          <p:cNvSpPr/>
          <p:nvPr/>
        </p:nvSpPr>
        <p:spPr>
          <a:xfrm>
            <a:off x="9119953" y="3444256"/>
            <a:ext cx="2067907" cy="183428"/>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C767A2B-6A11-4F3B-861F-FC3CEA0324F0}"/>
              </a:ext>
            </a:extLst>
          </p:cNvPr>
          <p:cNvSpPr/>
          <p:nvPr/>
        </p:nvSpPr>
        <p:spPr>
          <a:xfrm>
            <a:off x="9119953" y="3861171"/>
            <a:ext cx="2067907" cy="183428"/>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74D1337F-1E7A-4D9F-AD85-6B171D83FEEB}"/>
                  </a:ext>
                </a:extLst>
              </p:cNvPr>
              <p:cNvSpPr/>
              <p:nvPr/>
            </p:nvSpPr>
            <p:spPr>
              <a:xfrm>
                <a:off x="8267276" y="3179586"/>
                <a:ext cx="557973" cy="5937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00B050"/>
                              </a:solidFill>
                              <a:latin typeface="Cambria Math" panose="02040503050406030204" pitchFamily="18" charset="0"/>
                            </a:rPr>
                          </m:ctrlPr>
                        </m:accPr>
                        <m:e>
                          <m:r>
                            <a:rPr lang="en-US" sz="3200" b="0" i="1" smtClean="0">
                              <a:solidFill>
                                <a:srgbClr val="00B050"/>
                              </a:solidFill>
                              <a:latin typeface="Cambria Math" panose="02040503050406030204" pitchFamily="18" charset="0"/>
                            </a:rPr>
                            <m:t>𝐵</m:t>
                          </m:r>
                        </m:e>
                      </m:acc>
                    </m:oMath>
                  </m:oMathPara>
                </a14:m>
                <a:endParaRPr lang="en-US" dirty="0">
                  <a:solidFill>
                    <a:srgbClr val="C00000"/>
                  </a:solidFill>
                </a:endParaRPr>
              </a:p>
            </p:txBody>
          </p:sp>
        </mc:Choice>
        <mc:Fallback xmlns="">
          <p:sp>
            <p:nvSpPr>
              <p:cNvPr id="49" name="Rectangle 48">
                <a:extLst>
                  <a:ext uri="{FF2B5EF4-FFF2-40B4-BE49-F238E27FC236}">
                    <a16:creationId xmlns:a16="http://schemas.microsoft.com/office/drawing/2014/main" id="{74D1337F-1E7A-4D9F-AD85-6B171D83FEEB}"/>
                  </a:ext>
                </a:extLst>
              </p:cNvPr>
              <p:cNvSpPr>
                <a:spLocks noRot="1" noChangeAspect="1" noMove="1" noResize="1" noEditPoints="1" noAdjustHandles="1" noChangeArrowheads="1" noChangeShapeType="1" noTextEdit="1"/>
              </p:cNvSpPr>
              <p:nvPr/>
            </p:nvSpPr>
            <p:spPr>
              <a:xfrm>
                <a:off x="8267276" y="3179586"/>
                <a:ext cx="557973" cy="59375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2EEE8EEA-751E-4C02-8FDC-897F3058F28E}"/>
                  </a:ext>
                </a:extLst>
              </p:cNvPr>
              <p:cNvSpPr/>
              <p:nvPr/>
            </p:nvSpPr>
            <p:spPr>
              <a:xfrm>
                <a:off x="7138913" y="3179586"/>
                <a:ext cx="540917" cy="5949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chemeClr val="accent1"/>
                              </a:solidFill>
                              <a:latin typeface="Cambria Math" panose="02040503050406030204" pitchFamily="18" charset="0"/>
                            </a:rPr>
                          </m:ctrlPr>
                        </m:accPr>
                        <m:e>
                          <m:r>
                            <a:rPr lang="en-US" sz="3200" b="0" i="1" smtClean="0">
                              <a:solidFill>
                                <a:schemeClr val="accent1"/>
                              </a:solidFill>
                              <a:latin typeface="Cambria Math" panose="02040503050406030204" pitchFamily="18" charset="0"/>
                            </a:rPr>
                            <m:t>𝐶</m:t>
                          </m:r>
                        </m:e>
                      </m:acc>
                    </m:oMath>
                  </m:oMathPara>
                </a14:m>
                <a:endParaRPr lang="en-US" dirty="0">
                  <a:solidFill>
                    <a:schemeClr val="accent1"/>
                  </a:solidFill>
                </a:endParaRPr>
              </a:p>
            </p:txBody>
          </p:sp>
        </mc:Choice>
        <mc:Fallback xmlns="">
          <p:sp>
            <p:nvSpPr>
              <p:cNvPr id="50" name="Rectangle 49">
                <a:extLst>
                  <a:ext uri="{FF2B5EF4-FFF2-40B4-BE49-F238E27FC236}">
                    <a16:creationId xmlns:a16="http://schemas.microsoft.com/office/drawing/2014/main" id="{2EEE8EEA-751E-4C02-8FDC-897F3058F28E}"/>
                  </a:ext>
                </a:extLst>
              </p:cNvPr>
              <p:cNvSpPr>
                <a:spLocks noRot="1" noChangeAspect="1" noMove="1" noResize="1" noEditPoints="1" noAdjustHandles="1" noChangeArrowheads="1" noChangeShapeType="1" noTextEdit="1"/>
              </p:cNvSpPr>
              <p:nvPr/>
            </p:nvSpPr>
            <p:spPr>
              <a:xfrm>
                <a:off x="7138913" y="3179586"/>
                <a:ext cx="540917" cy="594971"/>
              </a:xfrm>
              <a:prstGeom prst="rect">
                <a:avLst/>
              </a:prstGeom>
              <a:blipFill>
                <a:blip r:embed="rId8"/>
                <a:stretch>
                  <a:fillRect/>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BB902538-38E7-4852-8965-F4A9DA766FA9}"/>
              </a:ext>
            </a:extLst>
          </p:cNvPr>
          <p:cNvCxnSpPr>
            <a:stCxn id="50" idx="3"/>
          </p:cNvCxnSpPr>
          <p:nvPr/>
        </p:nvCxnSpPr>
        <p:spPr>
          <a:xfrm flipV="1">
            <a:off x="7679830" y="2555701"/>
            <a:ext cx="1145419" cy="92137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1" name="Straight Arrow Connector 50">
            <a:extLst>
              <a:ext uri="{FF2B5EF4-FFF2-40B4-BE49-F238E27FC236}">
                <a16:creationId xmlns:a16="http://schemas.microsoft.com/office/drawing/2014/main" id="{45F07B69-50DF-4363-9503-829C9DE0D1E3}"/>
              </a:ext>
            </a:extLst>
          </p:cNvPr>
          <p:cNvCxnSpPr>
            <a:cxnSpLocks/>
            <a:stCxn id="50" idx="3"/>
          </p:cNvCxnSpPr>
          <p:nvPr/>
        </p:nvCxnSpPr>
        <p:spPr>
          <a:xfrm>
            <a:off x="7679830" y="3477072"/>
            <a:ext cx="1213513" cy="92015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2" name="Straight Arrow Connector 51">
            <a:extLst>
              <a:ext uri="{FF2B5EF4-FFF2-40B4-BE49-F238E27FC236}">
                <a16:creationId xmlns:a16="http://schemas.microsoft.com/office/drawing/2014/main" id="{A8B20A17-95EE-4D74-A733-A2D924F824D5}"/>
              </a:ext>
            </a:extLst>
          </p:cNvPr>
          <p:cNvCxnSpPr>
            <a:cxnSpLocks/>
            <a:stCxn id="50" idx="3"/>
          </p:cNvCxnSpPr>
          <p:nvPr/>
        </p:nvCxnSpPr>
        <p:spPr>
          <a:xfrm flipV="1">
            <a:off x="7679830" y="3053857"/>
            <a:ext cx="1213513" cy="42321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3" name="Straight Arrow Connector 52">
            <a:extLst>
              <a:ext uri="{FF2B5EF4-FFF2-40B4-BE49-F238E27FC236}">
                <a16:creationId xmlns:a16="http://schemas.microsoft.com/office/drawing/2014/main" id="{2FF48674-0FF5-4A3C-B853-70CD1B0C0047}"/>
              </a:ext>
            </a:extLst>
          </p:cNvPr>
          <p:cNvCxnSpPr>
            <a:cxnSpLocks/>
            <a:stCxn id="50" idx="3"/>
          </p:cNvCxnSpPr>
          <p:nvPr/>
        </p:nvCxnSpPr>
        <p:spPr>
          <a:xfrm>
            <a:off x="7679830" y="3477072"/>
            <a:ext cx="1213513" cy="46007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881363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Correctness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6881990" cy="4534535"/>
              </a:xfrm>
            </p:spPr>
            <p:txBody>
              <a:bodyPr>
                <a:normAutofit/>
              </a:bodyPr>
              <a:lstStyle/>
              <a:p>
                <a:pPr marL="457200" indent="-457200">
                  <a:buClr>
                    <a:schemeClr val="tx1"/>
                  </a:buClr>
                  <a:buFont typeface="Wingdings" panose="05000000000000000000" pitchFamily="2" charset="2"/>
                  <a:buChar char="v"/>
                </a:pP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r>
                  <a:rPr lang="en-US" dirty="0"/>
                  <a:t> remains with probability </a:t>
                </a:r>
                <a14:m>
                  <m:oMath xmlns:m="http://schemas.openxmlformats.org/officeDocument/2006/math">
                    <m:sSub>
                      <m:sSubPr>
                        <m:ctrlPr>
                          <a:rPr lang="en-US" i="1">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acc>
                          <m:accPr>
                            <m:chr m:val="̃"/>
                            <m:ctrlPr>
                              <a:rPr lang="en-US" b="0" i="1" dirty="0" smtClean="0">
                                <a:solidFill>
                                  <a:srgbClr val="C00000"/>
                                </a:solidFill>
                                <a:latin typeface="Cambria Math" panose="02040503050406030204" pitchFamily="18" charset="0"/>
                              </a:rPr>
                            </m:ctrlPr>
                          </m:accPr>
                          <m:e>
                            <m:r>
                              <a:rPr lang="en-US" b="0" i="1" dirty="0" smtClean="0">
                                <a:solidFill>
                                  <a:srgbClr val="C00000"/>
                                </a:solidFill>
                                <a:latin typeface="Cambria Math" panose="02040503050406030204" pitchFamily="18" charset="0"/>
                              </a:rPr>
                              <m:t>𝐶</m:t>
                            </m:r>
                          </m:e>
                        </m:acc>
                      </m:sub>
                    </m:sSub>
                    <m:d>
                      <m:dPr>
                        <m:ctrlPr>
                          <a:rPr lang="en-US" i="1" smtClean="0">
                            <a:solidFill>
                              <a:srgbClr val="C00000"/>
                            </a:solidFill>
                            <a:latin typeface="Cambria Math" panose="02040503050406030204" pitchFamily="18" charset="0"/>
                          </a:rPr>
                        </m:ctrlPr>
                      </m:dPr>
                      <m:e>
                        <m:f>
                          <m:fPr>
                            <m:ctrlPr>
                              <a:rPr lang="en-US" b="0" i="1" smtClean="0">
                                <a:solidFill>
                                  <a:srgbClr val="C00000"/>
                                </a:solidFill>
                                <a:latin typeface="Cambria Math" panose="02040503050406030204" pitchFamily="18" charset="0"/>
                              </a:rPr>
                            </m:ctrlPr>
                          </m:fPr>
                          <m:num>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𝑖</m:t>
                                </m:r>
                              </m:sub>
                            </m:sSub>
                          </m:num>
                          <m:den>
                            <m:rad>
                              <m:radPr>
                                <m:degHide m:val="on"/>
                                <m:ctrlPr>
                                  <a:rPr lang="en-US" b="0" i="1" smtClean="0">
                                    <a:solidFill>
                                      <a:srgbClr val="C00000"/>
                                    </a:solidFill>
                                    <a:latin typeface="Cambria Math" panose="02040503050406030204" pitchFamily="18" charset="0"/>
                                  </a:rPr>
                                </m:ctrlPr>
                              </m:radPr>
                              <m:deg/>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𝑝</m:t>
                                    </m:r>
                                  </m:e>
                                  <m:sub>
                                    <m:r>
                                      <a:rPr lang="en-US" b="0" i="1" smtClean="0">
                                        <a:solidFill>
                                          <a:srgbClr val="C00000"/>
                                        </a:solidFill>
                                        <a:latin typeface="Cambria Math" panose="02040503050406030204" pitchFamily="18" charset="0"/>
                                      </a:rPr>
                                      <m:t>𝑖</m:t>
                                    </m:r>
                                  </m:sub>
                                </m:sSub>
                              </m:e>
                            </m:rad>
                          </m:den>
                        </m:f>
                      </m:e>
                    </m:d>
                  </m:oMath>
                </a14:m>
                <a:endParaRPr lang="en-US" dirty="0"/>
              </a:p>
              <a:p>
                <a:pPr marL="457200" indent="-457200">
                  <a:buClr>
                    <a:schemeClr val="tx1"/>
                  </a:buClr>
                  <a:buFont typeface="Wingdings" panose="05000000000000000000" pitchFamily="2" charset="2"/>
                  <a:buChar char="v"/>
                </a:pPr>
                <a:r>
                  <a:rPr lang="en-US" dirty="0"/>
                  <a:t>Reverse online leverage score:</a:t>
                </a:r>
              </a:p>
              <a:p>
                <a:pPr marL="457200" indent="-457200">
                  <a:buClr>
                    <a:schemeClr val="tx1"/>
                  </a:buClr>
                  <a:buFont typeface="Wingdings" panose="05000000000000000000" pitchFamily="2" charset="2"/>
                  <a:buChar char="v"/>
                </a:pPr>
                <a:endParaRPr lang="en-US" dirty="0"/>
              </a:p>
              <a:p>
                <a:pPr marL="457200" indent="-457200">
                  <a:buClr>
                    <a:schemeClr val="tx1"/>
                  </a:buClr>
                  <a:buFont typeface="Wingdings" panose="05000000000000000000" pitchFamily="2" charset="2"/>
                  <a:buChar char="v"/>
                </a:pPr>
                <a:endParaRPr lang="en-US" dirty="0"/>
              </a:p>
              <a:p>
                <a:pPr marL="457200" indent="-457200">
                  <a:buClr>
                    <a:schemeClr val="tx1"/>
                  </a:buClr>
                  <a:buFont typeface="Wingdings" panose="05000000000000000000" pitchFamily="2" charset="2"/>
                  <a:buChar char="v"/>
                </a:pPr>
                <a:endParaRPr lang="en-US" dirty="0"/>
              </a:p>
              <a:p>
                <a:pPr marL="457200" indent="-457200">
                  <a:buClr>
                    <a:schemeClr val="tx1"/>
                  </a:buClr>
                  <a:buFont typeface="Wingdings" panose="05000000000000000000" pitchFamily="2" charset="2"/>
                  <a:buChar char="v"/>
                </a:pPr>
                <a:r>
                  <a:rPr lang="en-US" dirty="0"/>
                  <a:t>Recall </a:t>
                </a:r>
                <a14:m>
                  <m:oMath xmlns:m="http://schemas.openxmlformats.org/officeDocument/2006/math">
                    <m:d>
                      <m:dPr>
                        <m:ctrlPr>
                          <a:rPr lang="en-US" i="1">
                            <a:solidFill>
                              <a:srgbClr val="C00000"/>
                            </a:solidFill>
                            <a:latin typeface="Cambria Math" panose="02040503050406030204" pitchFamily="18" charset="0"/>
                          </a:rPr>
                        </m:ctrlPr>
                      </m:dPr>
                      <m:e>
                        <m:r>
                          <a:rPr lang="en-US">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𝜖</m:t>
                        </m:r>
                      </m:e>
                    </m:d>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𝐵</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𝐵</m:t>
                            </m:r>
                          </m:e>
                        </m:acc>
                      </m:e>
                      <m:sup>
                        <m:r>
                          <a:rPr lang="en-US" i="1">
                            <a:solidFill>
                              <a:srgbClr val="C00000"/>
                            </a:solidFill>
                            <a:latin typeface="Cambria Math" panose="02040503050406030204" pitchFamily="18" charset="0"/>
                          </a:rPr>
                          <m:t>⊤</m:t>
                        </m:r>
                      </m:sup>
                    </m:sSup>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𝐵</m:t>
                        </m:r>
                      </m:e>
                    </m:acc>
                    <m:r>
                      <a:rPr lang="en-US" i="1">
                        <a:solidFill>
                          <a:srgbClr val="C00000"/>
                        </a:solidFill>
                        <a:latin typeface="Cambria Math" panose="02040503050406030204" pitchFamily="18" charset="0"/>
                      </a:rPr>
                      <m:t>≼</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𝜖</m:t>
                        </m:r>
                      </m:e>
                    </m:d>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𝐵</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𝐵</m:t>
                    </m:r>
                  </m:oMath>
                </a14:m>
                <a:r>
                  <a:rPr lang="en-US" dirty="0"/>
                  <a:t>, so </a:t>
                </a:r>
                <a14:m>
                  <m:oMath xmlns:m="http://schemas.openxmlformats.org/officeDocument/2006/math">
                    <m:d>
                      <m:dPr>
                        <m:ctrlPr>
                          <a:rPr lang="en-US" i="1">
                            <a:solidFill>
                              <a:srgbClr val="C00000"/>
                            </a:solidFill>
                            <a:latin typeface="Cambria Math" panose="02040503050406030204" pitchFamily="18" charset="0"/>
                          </a:rPr>
                        </m:ctrlPr>
                      </m:dPr>
                      <m:e>
                        <m:r>
                          <a:rPr lang="en-US">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𝜖</m:t>
                        </m:r>
                      </m:e>
                    </m:d>
                    <m:sSup>
                      <m:sSupPr>
                        <m:ctrlPr>
                          <a:rPr lang="en-US" i="1">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𝐶</m:t>
                        </m:r>
                      </m:e>
                      <m:sup>
                        <m:r>
                          <a:rPr lang="en-US" i="1">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acc>
                          <m:accPr>
                            <m:chr m:val="̃"/>
                            <m:ctrlPr>
                              <a:rPr lang="en-US" i="1">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𝐶</m:t>
                            </m:r>
                          </m:e>
                        </m:acc>
                      </m:e>
                      <m:sup>
                        <m:r>
                          <a:rPr lang="en-US" i="1">
                            <a:solidFill>
                              <a:srgbClr val="C00000"/>
                            </a:solidFill>
                            <a:latin typeface="Cambria Math" panose="02040503050406030204" pitchFamily="18" charset="0"/>
                          </a:rPr>
                          <m:t>⊤</m:t>
                        </m:r>
                      </m:sup>
                    </m:sSup>
                    <m:acc>
                      <m:accPr>
                        <m:chr m:val="̃"/>
                        <m:ctrlPr>
                          <a:rPr lang="en-US" i="1">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𝐶</m:t>
                        </m:r>
                      </m:e>
                    </m:acc>
                    <m:r>
                      <a:rPr lang="en-US" i="1">
                        <a:solidFill>
                          <a:srgbClr val="C00000"/>
                        </a:solidFill>
                        <a:latin typeface="Cambria Math" panose="02040503050406030204" pitchFamily="18" charset="0"/>
                      </a:rPr>
                      <m:t>≼</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𝜖</m:t>
                        </m:r>
                      </m:e>
                    </m:d>
                    <m:sSup>
                      <m:sSupPr>
                        <m:ctrlPr>
                          <a:rPr lang="en-US" i="1">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𝐶</m:t>
                        </m:r>
                      </m:e>
                      <m:sup>
                        <m:r>
                          <a:rPr lang="en-US" i="1">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𝐶</m:t>
                    </m:r>
                  </m:oMath>
                </a14:m>
                <a:endParaRPr lang="en-US" dirty="0"/>
              </a:p>
              <a:p>
                <a:pPr marL="457200" indent="-457200">
                  <a:buClr>
                    <a:schemeClr val="tx1"/>
                  </a:buClr>
                  <a:buFont typeface="Wingdings" panose="05000000000000000000" pitchFamily="2" charset="2"/>
                  <a:buChar char="v"/>
                </a:pP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r>
                  <a:rPr lang="en-US" dirty="0"/>
                  <a:t> survives </a:t>
                </a:r>
                <a:r>
                  <a:rPr lang="en-US" dirty="0" err="1"/>
                  <a:t>w.p.</a:t>
                </a:r>
                <a:r>
                  <a:rPr lang="en-US" dirty="0"/>
                  <a:t> </a:t>
                </a:r>
                <a14:m>
                  <m:oMath xmlns:m="http://schemas.openxmlformats.org/officeDocument/2006/math">
                    <m:sSub>
                      <m:sSubPr>
                        <m:ctrlPr>
                          <a:rPr lang="en-US" i="1">
                            <a:solidFill>
                              <a:srgbClr val="C00000"/>
                            </a:solidFill>
                            <a:latin typeface="Cambria Math" panose="02040503050406030204" pitchFamily="18" charset="0"/>
                          </a:rPr>
                        </m:ctrlPr>
                      </m:sSubPr>
                      <m:e>
                        <m:r>
                          <m:rPr>
                            <m:sty m:val="p"/>
                          </m:rPr>
                          <a:rPr lang="en-US">
                            <a:solidFill>
                              <a:srgbClr val="C00000"/>
                            </a:solidFill>
                            <a:latin typeface="Cambria Math" panose="02040503050406030204" pitchFamily="18" charset="0"/>
                          </a:rPr>
                          <m:t>c</m:t>
                        </m:r>
                      </m:e>
                      <m:sub>
                        <m:r>
                          <a:rPr lang="en-US">
                            <a:solidFill>
                              <a:srgbClr val="C00000"/>
                            </a:solidFill>
                            <a:latin typeface="Cambria Math" panose="02040503050406030204" pitchFamily="18" charset="0"/>
                          </a:rPr>
                          <m:t>1</m:t>
                        </m:r>
                      </m:sub>
                    </m:sSub>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𝜏</m:t>
                        </m:r>
                      </m:e>
                      <m:sub>
                        <m:r>
                          <a:rPr lang="en-US" b="0" i="1" smtClean="0">
                            <a:solidFill>
                              <a:srgbClr val="C00000"/>
                            </a:solidFill>
                            <a:latin typeface="Cambria Math" panose="02040503050406030204" pitchFamily="18" charset="0"/>
                          </a:rPr>
                          <m:t>𝐶</m:t>
                        </m:r>
                      </m:sub>
                    </m:sSub>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e>
                    </m:d>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𝑝</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𝑐</m:t>
                        </m:r>
                      </m:e>
                      <m:sub>
                        <m:r>
                          <a:rPr lang="en-US" i="1">
                            <a:solidFill>
                              <a:srgbClr val="C00000"/>
                            </a:solidFill>
                            <a:latin typeface="Cambria Math" panose="02040503050406030204" pitchFamily="18" charset="0"/>
                          </a:rPr>
                          <m:t>2</m:t>
                        </m:r>
                      </m:sub>
                    </m:sSub>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𝜏</m:t>
                        </m:r>
                      </m:e>
                      <m:sub>
                        <m:r>
                          <a:rPr lang="en-US" b="0" i="1" smtClean="0">
                            <a:solidFill>
                              <a:srgbClr val="C00000"/>
                            </a:solidFill>
                            <a:latin typeface="Cambria Math" panose="02040503050406030204" pitchFamily="18" charset="0"/>
                          </a:rPr>
                          <m:t>𝐶</m:t>
                        </m:r>
                      </m:sub>
                    </m:sSub>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e>
                    </m:d>
                  </m:oMath>
                </a14:m>
                <a:r>
                  <a:rPr lang="en-US" dirty="0"/>
                  <a:t> </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6881990" cy="4534535"/>
              </a:xfrm>
              <a:blipFill>
                <a:blip r:embed="rId2"/>
                <a:stretch>
                  <a:fillRect l="-1596" r="-18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F945B36-FAFB-4964-97F6-DBD261E0C1CB}"/>
                  </a:ext>
                </a:extLst>
              </p:cNvPr>
              <p:cNvSpPr/>
              <p:nvPr/>
            </p:nvSpPr>
            <p:spPr>
              <a:xfrm>
                <a:off x="8243522" y="207988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8" name="Rectangle 17">
                <a:extLst>
                  <a:ext uri="{FF2B5EF4-FFF2-40B4-BE49-F238E27FC236}">
                    <a16:creationId xmlns:a16="http://schemas.microsoft.com/office/drawing/2014/main" id="{2F945B36-FAFB-4964-97F6-DBD261E0C1CB}"/>
                  </a:ext>
                </a:extLst>
              </p:cNvPr>
              <p:cNvSpPr>
                <a:spLocks noRot="1" noChangeAspect="1" noMove="1" noResize="1" noEditPoints="1" noAdjustHandles="1" noChangeArrowheads="1" noChangeShapeType="1" noTextEdit="1"/>
              </p:cNvSpPr>
              <p:nvPr/>
            </p:nvSpPr>
            <p:spPr>
              <a:xfrm>
                <a:off x="8243522" y="2079885"/>
                <a:ext cx="541367" cy="584775"/>
              </a:xfrm>
              <a:prstGeom prst="rect">
                <a:avLst/>
              </a:prstGeom>
              <a:blipFill>
                <a:blip r:embed="rId3"/>
                <a:stretch>
                  <a:fillRect/>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1F9AC341-E88E-4144-91FC-D6B9C8093250}"/>
              </a:ext>
            </a:extLst>
          </p:cNvPr>
          <p:cNvSpPr/>
          <p:nvPr/>
        </p:nvSpPr>
        <p:spPr>
          <a:xfrm>
            <a:off x="9119955" y="178741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14A9CDC-0CF3-4957-B21F-408AF30A690C}"/>
              </a:ext>
            </a:extLst>
          </p:cNvPr>
          <p:cNvSpPr/>
          <p:nvPr/>
        </p:nvSpPr>
        <p:spPr>
          <a:xfrm>
            <a:off x="9119953" y="1383760"/>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FBB9973-C8D6-42D2-9919-0A7C4A4EAB95}"/>
              </a:ext>
            </a:extLst>
          </p:cNvPr>
          <p:cNvSpPr/>
          <p:nvPr/>
        </p:nvSpPr>
        <p:spPr>
          <a:xfrm>
            <a:off x="9119953" y="433299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5A8EB37-E983-4823-93C9-6E27449CD046}"/>
              </a:ext>
            </a:extLst>
          </p:cNvPr>
          <p:cNvSpPr/>
          <p:nvPr/>
        </p:nvSpPr>
        <p:spPr>
          <a:xfrm>
            <a:off x="8991189" y="1363549"/>
            <a:ext cx="2362611" cy="2949233"/>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9A37A03-6EE3-404B-94B1-F4FCAD798759}"/>
              </a:ext>
            </a:extLst>
          </p:cNvPr>
          <p:cNvSpPr/>
          <p:nvPr/>
        </p:nvSpPr>
        <p:spPr>
          <a:xfrm>
            <a:off x="8991189" y="2358797"/>
            <a:ext cx="2362611" cy="1953985"/>
          </a:xfrm>
          <a:prstGeom prst="rect">
            <a:avLst/>
          </a:prstGeom>
          <a:noFill/>
          <a:ln w="571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2AAA9487-2818-434A-A775-A1905B7DFC56}"/>
                  </a:ext>
                </a:extLst>
              </p:cNvPr>
              <p:cNvSpPr/>
              <p:nvPr/>
            </p:nvSpPr>
            <p:spPr>
              <a:xfrm>
                <a:off x="11488707" y="4193874"/>
                <a:ext cx="48385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𝑟</m:t>
                          </m:r>
                        </m:e>
                        <m:sub>
                          <m:r>
                            <a:rPr lang="en-US" sz="2400" b="0" i="1" smtClean="0">
                              <a:solidFill>
                                <a:srgbClr val="C00000"/>
                              </a:solidFill>
                              <a:latin typeface="Cambria Math" panose="02040503050406030204" pitchFamily="18" charset="0"/>
                            </a:rPr>
                            <m:t>𝑡</m:t>
                          </m:r>
                        </m:sub>
                      </m:sSub>
                    </m:oMath>
                  </m:oMathPara>
                </a14:m>
                <a:endParaRPr lang="en-US" sz="2400" dirty="0">
                  <a:solidFill>
                    <a:srgbClr val="C00000"/>
                  </a:solidFill>
                </a:endParaRPr>
              </a:p>
            </p:txBody>
          </p:sp>
        </mc:Choice>
        <mc:Fallback xmlns="">
          <p:sp>
            <p:nvSpPr>
              <p:cNvPr id="40" name="Rectangle 39">
                <a:extLst>
                  <a:ext uri="{FF2B5EF4-FFF2-40B4-BE49-F238E27FC236}">
                    <a16:creationId xmlns:a16="http://schemas.microsoft.com/office/drawing/2014/main" id="{2AAA9487-2818-434A-A775-A1905B7DFC56}"/>
                  </a:ext>
                </a:extLst>
              </p:cNvPr>
              <p:cNvSpPr>
                <a:spLocks noRot="1" noChangeAspect="1" noMove="1" noResize="1" noEditPoints="1" noAdjustHandles="1" noChangeArrowheads="1" noChangeShapeType="1" noTextEdit="1"/>
              </p:cNvSpPr>
              <p:nvPr/>
            </p:nvSpPr>
            <p:spPr>
              <a:xfrm>
                <a:off x="11488707" y="4193874"/>
                <a:ext cx="483850"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5FD2088F-ACC1-49AC-9172-BA1E68F31491}"/>
                  </a:ext>
                </a:extLst>
              </p:cNvPr>
              <p:cNvSpPr/>
              <p:nvPr/>
            </p:nvSpPr>
            <p:spPr>
              <a:xfrm>
                <a:off x="11451646" y="3179586"/>
                <a:ext cx="55797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𝐵</m:t>
                      </m:r>
                    </m:oMath>
                  </m:oMathPara>
                </a14:m>
                <a:endParaRPr lang="en-US" dirty="0">
                  <a:solidFill>
                    <a:srgbClr val="C00000"/>
                  </a:solidFill>
                </a:endParaRPr>
              </a:p>
            </p:txBody>
          </p:sp>
        </mc:Choice>
        <mc:Fallback xmlns="">
          <p:sp>
            <p:nvSpPr>
              <p:cNvPr id="41" name="Rectangle 40">
                <a:extLst>
                  <a:ext uri="{FF2B5EF4-FFF2-40B4-BE49-F238E27FC236}">
                    <a16:creationId xmlns:a16="http://schemas.microsoft.com/office/drawing/2014/main" id="{5FD2088F-ACC1-49AC-9172-BA1E68F31491}"/>
                  </a:ext>
                </a:extLst>
              </p:cNvPr>
              <p:cNvSpPr>
                <a:spLocks noRot="1" noChangeAspect="1" noMove="1" noResize="1" noEditPoints="1" noAdjustHandles="1" noChangeArrowheads="1" noChangeShapeType="1" noTextEdit="1"/>
              </p:cNvSpPr>
              <p:nvPr/>
            </p:nvSpPr>
            <p:spPr>
              <a:xfrm>
                <a:off x="11451646" y="3179586"/>
                <a:ext cx="557973"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D86EC942-7637-41AF-A7CE-5C25935BB525}"/>
                  </a:ext>
                </a:extLst>
              </p:cNvPr>
              <p:cNvSpPr/>
              <p:nvPr/>
            </p:nvSpPr>
            <p:spPr>
              <a:xfrm>
                <a:off x="11485501" y="2233154"/>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42" name="Rectangle 41">
                <a:extLst>
                  <a:ext uri="{FF2B5EF4-FFF2-40B4-BE49-F238E27FC236}">
                    <a16:creationId xmlns:a16="http://schemas.microsoft.com/office/drawing/2014/main" id="{D86EC942-7637-41AF-A7CE-5C25935BB525}"/>
                  </a:ext>
                </a:extLst>
              </p:cNvPr>
              <p:cNvSpPr>
                <a:spLocks noRot="1" noChangeAspect="1" noMove="1" noResize="1" noEditPoints="1" noAdjustHandles="1" noChangeArrowheads="1" noChangeShapeType="1" noTextEdit="1"/>
              </p:cNvSpPr>
              <p:nvPr/>
            </p:nvSpPr>
            <p:spPr>
              <a:xfrm>
                <a:off x="11485501" y="2233154"/>
                <a:ext cx="524118" cy="461665"/>
              </a:xfrm>
              <a:prstGeom prst="rect">
                <a:avLst/>
              </a:prstGeom>
              <a:blipFill>
                <a:blip r:embed="rId6"/>
                <a:stretch>
                  <a:fillRect b="-2632"/>
                </a:stretch>
              </a:blipFill>
            </p:spPr>
            <p:txBody>
              <a:bodyPr/>
              <a:lstStyle/>
              <a:p>
                <a:r>
                  <a:rPr lang="en-US">
                    <a:noFill/>
                  </a:rPr>
                  <a:t> </a:t>
                </a:r>
              </a:p>
            </p:txBody>
          </p:sp>
        </mc:Fallback>
      </mc:AlternateContent>
      <p:sp>
        <p:nvSpPr>
          <p:cNvPr id="44" name="Rectangle 43">
            <a:extLst>
              <a:ext uri="{FF2B5EF4-FFF2-40B4-BE49-F238E27FC236}">
                <a16:creationId xmlns:a16="http://schemas.microsoft.com/office/drawing/2014/main" id="{19D0EC69-2DF4-4C84-BCFE-2B4B99B27B8A}"/>
              </a:ext>
            </a:extLst>
          </p:cNvPr>
          <p:cNvSpPr/>
          <p:nvPr/>
        </p:nvSpPr>
        <p:spPr>
          <a:xfrm>
            <a:off x="9119955" y="2372273"/>
            <a:ext cx="2067907" cy="183428"/>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214E3447-6AEA-46D5-8ABD-8CE014D025A6}"/>
              </a:ext>
            </a:extLst>
          </p:cNvPr>
          <p:cNvSpPr/>
          <p:nvPr/>
        </p:nvSpPr>
        <p:spPr>
          <a:xfrm>
            <a:off x="9119954" y="2996158"/>
            <a:ext cx="2067907" cy="183428"/>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82AEB24-A6A7-49C6-A48B-9566566200D1}"/>
              </a:ext>
            </a:extLst>
          </p:cNvPr>
          <p:cNvSpPr/>
          <p:nvPr/>
        </p:nvSpPr>
        <p:spPr>
          <a:xfrm>
            <a:off x="9119953" y="3444256"/>
            <a:ext cx="2067907" cy="183428"/>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C767A2B-6A11-4F3B-861F-FC3CEA0324F0}"/>
              </a:ext>
            </a:extLst>
          </p:cNvPr>
          <p:cNvSpPr/>
          <p:nvPr/>
        </p:nvSpPr>
        <p:spPr>
          <a:xfrm>
            <a:off x="9119953" y="3861171"/>
            <a:ext cx="2067907" cy="183428"/>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74D1337F-1E7A-4D9F-AD85-6B171D83FEEB}"/>
                  </a:ext>
                </a:extLst>
              </p:cNvPr>
              <p:cNvSpPr/>
              <p:nvPr/>
            </p:nvSpPr>
            <p:spPr>
              <a:xfrm>
                <a:off x="8267276" y="3179586"/>
                <a:ext cx="557973" cy="5937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00B050"/>
                              </a:solidFill>
                              <a:latin typeface="Cambria Math" panose="02040503050406030204" pitchFamily="18" charset="0"/>
                            </a:rPr>
                          </m:ctrlPr>
                        </m:accPr>
                        <m:e>
                          <m:r>
                            <a:rPr lang="en-US" sz="3200" b="0" i="1" smtClean="0">
                              <a:solidFill>
                                <a:srgbClr val="00B050"/>
                              </a:solidFill>
                              <a:latin typeface="Cambria Math" panose="02040503050406030204" pitchFamily="18" charset="0"/>
                            </a:rPr>
                            <m:t>𝐵</m:t>
                          </m:r>
                        </m:e>
                      </m:acc>
                    </m:oMath>
                  </m:oMathPara>
                </a14:m>
                <a:endParaRPr lang="en-US" dirty="0">
                  <a:solidFill>
                    <a:srgbClr val="C00000"/>
                  </a:solidFill>
                </a:endParaRPr>
              </a:p>
            </p:txBody>
          </p:sp>
        </mc:Choice>
        <mc:Fallback xmlns="">
          <p:sp>
            <p:nvSpPr>
              <p:cNvPr id="49" name="Rectangle 48">
                <a:extLst>
                  <a:ext uri="{FF2B5EF4-FFF2-40B4-BE49-F238E27FC236}">
                    <a16:creationId xmlns:a16="http://schemas.microsoft.com/office/drawing/2014/main" id="{74D1337F-1E7A-4D9F-AD85-6B171D83FEEB}"/>
                  </a:ext>
                </a:extLst>
              </p:cNvPr>
              <p:cNvSpPr>
                <a:spLocks noRot="1" noChangeAspect="1" noMove="1" noResize="1" noEditPoints="1" noAdjustHandles="1" noChangeArrowheads="1" noChangeShapeType="1" noTextEdit="1"/>
              </p:cNvSpPr>
              <p:nvPr/>
            </p:nvSpPr>
            <p:spPr>
              <a:xfrm>
                <a:off x="8267276" y="3179586"/>
                <a:ext cx="557973" cy="59375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2EEE8EEA-751E-4C02-8FDC-897F3058F28E}"/>
                  </a:ext>
                </a:extLst>
              </p:cNvPr>
              <p:cNvSpPr/>
              <p:nvPr/>
            </p:nvSpPr>
            <p:spPr>
              <a:xfrm>
                <a:off x="7138913" y="3179586"/>
                <a:ext cx="540917" cy="5949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chemeClr val="accent1"/>
                              </a:solidFill>
                              <a:latin typeface="Cambria Math" panose="02040503050406030204" pitchFamily="18" charset="0"/>
                            </a:rPr>
                          </m:ctrlPr>
                        </m:accPr>
                        <m:e>
                          <m:r>
                            <a:rPr lang="en-US" sz="3200" b="0" i="1" smtClean="0">
                              <a:solidFill>
                                <a:schemeClr val="accent1"/>
                              </a:solidFill>
                              <a:latin typeface="Cambria Math" panose="02040503050406030204" pitchFamily="18" charset="0"/>
                            </a:rPr>
                            <m:t>𝐶</m:t>
                          </m:r>
                        </m:e>
                      </m:acc>
                    </m:oMath>
                  </m:oMathPara>
                </a14:m>
                <a:endParaRPr lang="en-US" dirty="0">
                  <a:solidFill>
                    <a:schemeClr val="accent1"/>
                  </a:solidFill>
                </a:endParaRPr>
              </a:p>
            </p:txBody>
          </p:sp>
        </mc:Choice>
        <mc:Fallback xmlns="">
          <p:sp>
            <p:nvSpPr>
              <p:cNvPr id="50" name="Rectangle 49">
                <a:extLst>
                  <a:ext uri="{FF2B5EF4-FFF2-40B4-BE49-F238E27FC236}">
                    <a16:creationId xmlns:a16="http://schemas.microsoft.com/office/drawing/2014/main" id="{2EEE8EEA-751E-4C02-8FDC-897F3058F28E}"/>
                  </a:ext>
                </a:extLst>
              </p:cNvPr>
              <p:cNvSpPr>
                <a:spLocks noRot="1" noChangeAspect="1" noMove="1" noResize="1" noEditPoints="1" noAdjustHandles="1" noChangeArrowheads="1" noChangeShapeType="1" noTextEdit="1"/>
              </p:cNvSpPr>
              <p:nvPr/>
            </p:nvSpPr>
            <p:spPr>
              <a:xfrm>
                <a:off x="7138913" y="3179586"/>
                <a:ext cx="540917" cy="594971"/>
              </a:xfrm>
              <a:prstGeom prst="rect">
                <a:avLst/>
              </a:prstGeom>
              <a:blipFill>
                <a:blip r:embed="rId8"/>
                <a:stretch>
                  <a:fillRect/>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BB902538-38E7-4852-8965-F4A9DA766FA9}"/>
              </a:ext>
            </a:extLst>
          </p:cNvPr>
          <p:cNvCxnSpPr>
            <a:stCxn id="50" idx="3"/>
          </p:cNvCxnSpPr>
          <p:nvPr/>
        </p:nvCxnSpPr>
        <p:spPr>
          <a:xfrm flipV="1">
            <a:off x="7679830" y="2555701"/>
            <a:ext cx="1145419" cy="92137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1" name="Straight Arrow Connector 50">
            <a:extLst>
              <a:ext uri="{FF2B5EF4-FFF2-40B4-BE49-F238E27FC236}">
                <a16:creationId xmlns:a16="http://schemas.microsoft.com/office/drawing/2014/main" id="{45F07B69-50DF-4363-9503-829C9DE0D1E3}"/>
              </a:ext>
            </a:extLst>
          </p:cNvPr>
          <p:cNvCxnSpPr>
            <a:cxnSpLocks/>
            <a:stCxn id="50" idx="3"/>
          </p:cNvCxnSpPr>
          <p:nvPr/>
        </p:nvCxnSpPr>
        <p:spPr>
          <a:xfrm>
            <a:off x="7679830" y="3477072"/>
            <a:ext cx="1213513" cy="92015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2" name="Straight Arrow Connector 51">
            <a:extLst>
              <a:ext uri="{FF2B5EF4-FFF2-40B4-BE49-F238E27FC236}">
                <a16:creationId xmlns:a16="http://schemas.microsoft.com/office/drawing/2014/main" id="{A8B20A17-95EE-4D74-A733-A2D924F824D5}"/>
              </a:ext>
            </a:extLst>
          </p:cNvPr>
          <p:cNvCxnSpPr>
            <a:cxnSpLocks/>
            <a:stCxn id="50" idx="3"/>
          </p:cNvCxnSpPr>
          <p:nvPr/>
        </p:nvCxnSpPr>
        <p:spPr>
          <a:xfrm flipV="1">
            <a:off x="7679830" y="3053857"/>
            <a:ext cx="1213513" cy="42321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3" name="Straight Arrow Connector 52">
            <a:extLst>
              <a:ext uri="{FF2B5EF4-FFF2-40B4-BE49-F238E27FC236}">
                <a16:creationId xmlns:a16="http://schemas.microsoft.com/office/drawing/2014/main" id="{2FF48674-0FF5-4A3C-B853-70CD1B0C0047}"/>
              </a:ext>
            </a:extLst>
          </p:cNvPr>
          <p:cNvCxnSpPr>
            <a:cxnSpLocks/>
            <a:stCxn id="50" idx="3"/>
          </p:cNvCxnSpPr>
          <p:nvPr/>
        </p:nvCxnSpPr>
        <p:spPr>
          <a:xfrm>
            <a:off x="7679830" y="3477072"/>
            <a:ext cx="1213513" cy="46007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F80D83B-0E1F-45EB-B3CF-C2D6C042A102}"/>
                  </a:ext>
                </a:extLst>
              </p:cNvPr>
              <p:cNvSpPr/>
              <p:nvPr/>
            </p:nvSpPr>
            <p:spPr>
              <a:xfrm>
                <a:off x="611590" y="3324092"/>
                <a:ext cx="6902300" cy="844014"/>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d>
                        <m:dPr>
                          <m:ctrlPr>
                            <a:rPr lang="en-US" sz="2000" i="1" smtClean="0">
                              <a:solidFill>
                                <a:srgbClr val="C00000"/>
                              </a:solidFill>
                              <a:latin typeface="Cambria Math" panose="02040503050406030204" pitchFamily="18" charset="0"/>
                            </a:rPr>
                          </m:ctrlPr>
                        </m:dPr>
                        <m:e>
                          <m:f>
                            <m:fPr>
                              <m:ctrlPr>
                                <a:rPr lang="en-US" sz="2000" i="1">
                                  <a:solidFill>
                                    <a:srgbClr val="C00000"/>
                                  </a:solidFill>
                                  <a:latin typeface="Cambria Math" panose="02040503050406030204" pitchFamily="18" charset="0"/>
                                </a:rPr>
                              </m:ctrlPr>
                            </m:fPr>
                            <m:num>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𝑎</m:t>
                                  </m:r>
                                </m:e>
                                <m:sub>
                                  <m:r>
                                    <a:rPr lang="en-US" sz="2000" i="1">
                                      <a:solidFill>
                                        <a:srgbClr val="C00000"/>
                                      </a:solidFill>
                                      <a:latin typeface="Cambria Math" panose="02040503050406030204" pitchFamily="18" charset="0"/>
                                    </a:rPr>
                                    <m:t>𝑖</m:t>
                                  </m:r>
                                </m:sub>
                              </m:sSub>
                            </m:num>
                            <m:den>
                              <m:rad>
                                <m:radPr>
                                  <m:degHide m:val="on"/>
                                  <m:ctrlPr>
                                    <a:rPr lang="en-US" sz="2000" i="1">
                                      <a:solidFill>
                                        <a:srgbClr val="C00000"/>
                                      </a:solidFill>
                                      <a:latin typeface="Cambria Math" panose="02040503050406030204" pitchFamily="18" charset="0"/>
                                    </a:rPr>
                                  </m:ctrlPr>
                                </m:radPr>
                                <m:deg/>
                                <m:e>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𝑝</m:t>
                                      </m:r>
                                    </m:e>
                                    <m:sub>
                                      <m:r>
                                        <a:rPr lang="en-US" sz="2000" i="1">
                                          <a:solidFill>
                                            <a:srgbClr val="C00000"/>
                                          </a:solidFill>
                                          <a:latin typeface="Cambria Math" panose="02040503050406030204" pitchFamily="18" charset="0"/>
                                        </a:rPr>
                                        <m:t>𝑖</m:t>
                                      </m:r>
                                    </m:sub>
                                  </m:sSub>
                                </m:e>
                              </m:rad>
                            </m:den>
                          </m:f>
                        </m:e>
                      </m:d>
                      <m:sSup>
                        <m:sSupPr>
                          <m:ctrlPr>
                            <a:rPr lang="en-US" sz="2000" i="1">
                              <a:solidFill>
                                <a:srgbClr val="C00000"/>
                              </a:solidFill>
                              <a:latin typeface="Cambria Math" panose="02040503050406030204" pitchFamily="18" charset="0"/>
                            </a:rPr>
                          </m:ctrlPr>
                        </m:sSupPr>
                        <m:e>
                          <m:d>
                            <m:dPr>
                              <m:ctrlPr>
                                <a:rPr lang="en-US" sz="2000" i="1">
                                  <a:solidFill>
                                    <a:srgbClr val="C00000"/>
                                  </a:solidFill>
                                  <a:latin typeface="Cambria Math" panose="02040503050406030204" pitchFamily="18" charset="0"/>
                                </a:rPr>
                              </m:ctrlPr>
                            </m:dPr>
                            <m:e>
                              <m:sSup>
                                <m:sSupPr>
                                  <m:ctrlPr>
                                    <a:rPr lang="en-US" sz="2000" i="1" dirty="0">
                                      <a:solidFill>
                                        <a:srgbClr val="C00000"/>
                                      </a:solidFill>
                                      <a:latin typeface="Cambria Math" panose="02040503050406030204" pitchFamily="18" charset="0"/>
                                    </a:rPr>
                                  </m:ctrlPr>
                                </m:sSupPr>
                                <m:e>
                                  <m:acc>
                                    <m:accPr>
                                      <m:chr m:val="̃"/>
                                      <m:ctrlPr>
                                        <a:rPr lang="en-US" sz="2000" i="1" dirty="0">
                                          <a:solidFill>
                                            <a:srgbClr val="C00000"/>
                                          </a:solidFill>
                                          <a:latin typeface="Cambria Math" panose="02040503050406030204" pitchFamily="18" charset="0"/>
                                        </a:rPr>
                                      </m:ctrlPr>
                                    </m:accPr>
                                    <m:e>
                                      <m:r>
                                        <a:rPr lang="en-US" sz="2000" i="1" dirty="0">
                                          <a:solidFill>
                                            <a:srgbClr val="C00000"/>
                                          </a:solidFill>
                                          <a:latin typeface="Cambria Math" panose="02040503050406030204" pitchFamily="18" charset="0"/>
                                        </a:rPr>
                                        <m:t>𝐶</m:t>
                                      </m:r>
                                    </m:e>
                                  </m:acc>
                                </m:e>
                                <m:sup>
                                  <m:r>
                                    <a:rPr lang="en-US" sz="2000" i="1" dirty="0">
                                      <a:solidFill>
                                        <a:srgbClr val="C00000"/>
                                      </a:solidFill>
                                      <a:latin typeface="Cambria Math" panose="02040503050406030204" pitchFamily="18" charset="0"/>
                                    </a:rPr>
                                    <m:t>⊤</m:t>
                                  </m:r>
                                </m:sup>
                              </m:sSup>
                              <m:acc>
                                <m:accPr>
                                  <m:chr m:val="̃"/>
                                  <m:ctrlPr>
                                    <a:rPr lang="en-US" sz="2000" i="1" dirty="0">
                                      <a:solidFill>
                                        <a:srgbClr val="C00000"/>
                                      </a:solidFill>
                                      <a:latin typeface="Cambria Math" panose="02040503050406030204" pitchFamily="18" charset="0"/>
                                    </a:rPr>
                                  </m:ctrlPr>
                                </m:accPr>
                                <m:e>
                                  <m:r>
                                    <a:rPr lang="en-US" sz="2000" i="1" dirty="0">
                                      <a:solidFill>
                                        <a:srgbClr val="C00000"/>
                                      </a:solidFill>
                                      <a:latin typeface="Cambria Math" panose="02040503050406030204" pitchFamily="18" charset="0"/>
                                    </a:rPr>
                                    <m:t>𝐶</m:t>
                                  </m:r>
                                </m:e>
                              </m:acc>
                            </m:e>
                          </m:d>
                        </m:e>
                        <m:sup>
                          <m:r>
                            <a:rPr lang="en-US" sz="2000" i="1">
                              <a:solidFill>
                                <a:srgbClr val="C00000"/>
                              </a:solidFill>
                              <a:latin typeface="Cambria Math" panose="02040503050406030204" pitchFamily="18" charset="0"/>
                            </a:rPr>
                            <m:t>−1</m:t>
                          </m:r>
                        </m:sup>
                      </m:sSup>
                      <m:r>
                        <a:rPr lang="en-US" sz="2000" i="1">
                          <a:solidFill>
                            <a:srgbClr val="C00000"/>
                          </a:solidFill>
                          <a:latin typeface="Cambria Math" panose="02040503050406030204" pitchFamily="18" charset="0"/>
                        </a:rPr>
                        <m:t> </m:t>
                      </m:r>
                      <m:sSup>
                        <m:sSupPr>
                          <m:ctrlPr>
                            <a:rPr lang="en-US" sz="2000" i="1">
                              <a:solidFill>
                                <a:srgbClr val="C00000"/>
                              </a:solidFill>
                              <a:latin typeface="Cambria Math" panose="02040503050406030204" pitchFamily="18" charset="0"/>
                            </a:rPr>
                          </m:ctrlPr>
                        </m:sSupPr>
                        <m:e>
                          <m:d>
                            <m:dPr>
                              <m:ctrlPr>
                                <a:rPr lang="en-US" sz="2000" i="1">
                                  <a:solidFill>
                                    <a:srgbClr val="C00000"/>
                                  </a:solidFill>
                                  <a:latin typeface="Cambria Math" panose="02040503050406030204" pitchFamily="18" charset="0"/>
                                </a:rPr>
                              </m:ctrlPr>
                            </m:dPr>
                            <m:e>
                              <m:f>
                                <m:fPr>
                                  <m:ctrlPr>
                                    <a:rPr lang="en-US" sz="2000" i="1">
                                      <a:solidFill>
                                        <a:srgbClr val="C00000"/>
                                      </a:solidFill>
                                      <a:latin typeface="Cambria Math" panose="02040503050406030204" pitchFamily="18" charset="0"/>
                                    </a:rPr>
                                  </m:ctrlPr>
                                </m:fPr>
                                <m:num>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𝑎</m:t>
                                      </m:r>
                                    </m:e>
                                    <m:sub>
                                      <m:r>
                                        <a:rPr lang="en-US" sz="2000" i="1">
                                          <a:solidFill>
                                            <a:srgbClr val="C00000"/>
                                          </a:solidFill>
                                          <a:latin typeface="Cambria Math" panose="02040503050406030204" pitchFamily="18" charset="0"/>
                                        </a:rPr>
                                        <m:t>𝑖</m:t>
                                      </m:r>
                                    </m:sub>
                                  </m:sSub>
                                </m:num>
                                <m:den>
                                  <m:rad>
                                    <m:radPr>
                                      <m:degHide m:val="on"/>
                                      <m:ctrlPr>
                                        <a:rPr lang="en-US" sz="2000" i="1">
                                          <a:solidFill>
                                            <a:srgbClr val="C00000"/>
                                          </a:solidFill>
                                          <a:latin typeface="Cambria Math" panose="02040503050406030204" pitchFamily="18" charset="0"/>
                                        </a:rPr>
                                      </m:ctrlPr>
                                    </m:radPr>
                                    <m:deg/>
                                    <m:e>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𝑝</m:t>
                                          </m:r>
                                        </m:e>
                                        <m:sub>
                                          <m:r>
                                            <a:rPr lang="en-US" sz="2000" i="1">
                                              <a:solidFill>
                                                <a:srgbClr val="C00000"/>
                                              </a:solidFill>
                                              <a:latin typeface="Cambria Math" panose="02040503050406030204" pitchFamily="18" charset="0"/>
                                            </a:rPr>
                                            <m:t>𝑖</m:t>
                                          </m:r>
                                        </m:sub>
                                      </m:sSub>
                                    </m:e>
                                  </m:rad>
                                </m:den>
                              </m:f>
                            </m:e>
                          </m:d>
                        </m:e>
                        <m:sup>
                          <m:r>
                            <a:rPr lang="en-US" sz="2000" i="1">
                              <a:solidFill>
                                <a:srgbClr val="C00000"/>
                              </a:solidFill>
                              <a:latin typeface="Cambria Math" panose="02040503050406030204" pitchFamily="18" charset="0"/>
                            </a:rPr>
                            <m:t>⊤</m:t>
                          </m:r>
                        </m:sup>
                      </m:sSup>
                      <m:r>
                        <a:rPr lang="en-US" sz="2000" b="0" i="1" smtClean="0">
                          <a:solidFill>
                            <a:srgbClr val="C00000"/>
                          </a:solidFill>
                          <a:latin typeface="Cambria Math" panose="02040503050406030204" pitchFamily="18" charset="0"/>
                        </a:rPr>
                        <m:t>=</m:t>
                      </m:r>
                      <m:d>
                        <m:dPr>
                          <m:ctrlPr>
                            <a:rPr lang="en-US" sz="2000" i="1">
                              <a:solidFill>
                                <a:srgbClr val="C00000"/>
                              </a:solidFill>
                              <a:latin typeface="Cambria Math" panose="02040503050406030204" pitchFamily="18" charset="0"/>
                            </a:rPr>
                          </m:ctrlPr>
                        </m:dPr>
                        <m:e>
                          <m:f>
                            <m:fPr>
                              <m:ctrlPr>
                                <a:rPr lang="en-US" sz="2000" i="1">
                                  <a:solidFill>
                                    <a:srgbClr val="C00000"/>
                                  </a:solidFill>
                                  <a:latin typeface="Cambria Math" panose="02040503050406030204" pitchFamily="18" charset="0"/>
                                </a:rPr>
                              </m:ctrlPr>
                            </m:fPr>
                            <m:num>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𝑎</m:t>
                                  </m:r>
                                </m:e>
                                <m:sub>
                                  <m:r>
                                    <a:rPr lang="en-US" sz="2000" i="1">
                                      <a:solidFill>
                                        <a:srgbClr val="C00000"/>
                                      </a:solidFill>
                                      <a:latin typeface="Cambria Math" panose="02040503050406030204" pitchFamily="18" charset="0"/>
                                    </a:rPr>
                                    <m:t>𝑖</m:t>
                                  </m:r>
                                </m:sub>
                              </m:sSub>
                            </m:num>
                            <m:den>
                              <m:rad>
                                <m:radPr>
                                  <m:degHide m:val="on"/>
                                  <m:ctrlPr>
                                    <a:rPr lang="en-US" sz="2000" i="1">
                                      <a:solidFill>
                                        <a:srgbClr val="C00000"/>
                                      </a:solidFill>
                                      <a:latin typeface="Cambria Math" panose="02040503050406030204" pitchFamily="18" charset="0"/>
                                    </a:rPr>
                                  </m:ctrlPr>
                                </m:radPr>
                                <m:deg/>
                                <m:e>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𝑝</m:t>
                                      </m:r>
                                    </m:e>
                                    <m:sub>
                                      <m:r>
                                        <a:rPr lang="en-US" sz="2000" i="1">
                                          <a:solidFill>
                                            <a:srgbClr val="C00000"/>
                                          </a:solidFill>
                                          <a:latin typeface="Cambria Math" panose="02040503050406030204" pitchFamily="18" charset="0"/>
                                        </a:rPr>
                                        <m:t>𝑖</m:t>
                                      </m:r>
                                    </m:sub>
                                  </m:sSub>
                                </m:e>
                              </m:rad>
                            </m:den>
                          </m:f>
                        </m:e>
                      </m:d>
                      <m:sSup>
                        <m:sSupPr>
                          <m:ctrlPr>
                            <a:rPr lang="en-US" sz="2000" i="1">
                              <a:solidFill>
                                <a:srgbClr val="C00000"/>
                              </a:solidFill>
                              <a:latin typeface="Cambria Math" panose="02040503050406030204" pitchFamily="18" charset="0"/>
                            </a:rPr>
                          </m:ctrlPr>
                        </m:sSupPr>
                        <m:e>
                          <m:d>
                            <m:dPr>
                              <m:ctrlPr>
                                <a:rPr lang="en-US" sz="2000" i="1">
                                  <a:solidFill>
                                    <a:srgbClr val="C00000"/>
                                  </a:solidFill>
                                  <a:latin typeface="Cambria Math" panose="02040503050406030204" pitchFamily="18" charset="0"/>
                                </a:rPr>
                              </m:ctrlPr>
                            </m:dPr>
                            <m:e>
                              <m:sSup>
                                <m:sSupPr>
                                  <m:ctrlPr>
                                    <a:rPr lang="en-US" sz="2000" i="1" dirty="0">
                                      <a:solidFill>
                                        <a:srgbClr val="C00000"/>
                                      </a:solidFill>
                                      <a:latin typeface="Cambria Math" panose="02040503050406030204" pitchFamily="18" charset="0"/>
                                    </a:rPr>
                                  </m:ctrlPr>
                                </m:sSupPr>
                                <m:e>
                                  <m:acc>
                                    <m:accPr>
                                      <m:chr m:val="̃"/>
                                      <m:ctrlPr>
                                        <a:rPr lang="en-US" sz="2000" i="1" dirty="0" smtClean="0">
                                          <a:solidFill>
                                            <a:srgbClr val="C00000"/>
                                          </a:solidFill>
                                          <a:latin typeface="Cambria Math" panose="02040503050406030204" pitchFamily="18" charset="0"/>
                                        </a:rPr>
                                      </m:ctrlPr>
                                    </m:accPr>
                                    <m:e>
                                      <m:r>
                                        <a:rPr lang="en-US" sz="2000" b="0" i="1" dirty="0" smtClean="0">
                                          <a:solidFill>
                                            <a:srgbClr val="C00000"/>
                                          </a:solidFill>
                                          <a:latin typeface="Cambria Math" panose="02040503050406030204" pitchFamily="18" charset="0"/>
                                        </a:rPr>
                                        <m:t>𝐵</m:t>
                                      </m:r>
                                    </m:e>
                                  </m:acc>
                                </m:e>
                                <m:sup>
                                  <m:r>
                                    <a:rPr lang="en-US" sz="2000" i="1" dirty="0">
                                      <a:solidFill>
                                        <a:srgbClr val="C00000"/>
                                      </a:solidFill>
                                      <a:latin typeface="Cambria Math" panose="02040503050406030204" pitchFamily="18" charset="0"/>
                                    </a:rPr>
                                    <m:t>⊤</m:t>
                                  </m:r>
                                </m:sup>
                              </m:sSup>
                              <m:acc>
                                <m:accPr>
                                  <m:chr m:val="̃"/>
                                  <m:ctrlPr>
                                    <a:rPr lang="en-US" sz="2000" i="1" dirty="0">
                                      <a:solidFill>
                                        <a:srgbClr val="C00000"/>
                                      </a:solidFill>
                                      <a:latin typeface="Cambria Math" panose="02040503050406030204" pitchFamily="18" charset="0"/>
                                    </a:rPr>
                                  </m:ctrlPr>
                                </m:accPr>
                                <m:e>
                                  <m:r>
                                    <a:rPr lang="en-US" sz="2000" b="0" i="1" dirty="0" smtClean="0">
                                      <a:solidFill>
                                        <a:srgbClr val="C00000"/>
                                      </a:solidFill>
                                      <a:latin typeface="Cambria Math" panose="02040503050406030204" pitchFamily="18" charset="0"/>
                                    </a:rPr>
                                    <m:t>𝐵</m:t>
                                  </m:r>
                                </m:e>
                              </m:acc>
                              <m:r>
                                <a:rPr lang="en-US" sz="2000" b="0" i="1" dirty="0" smtClean="0">
                                  <a:solidFill>
                                    <a:srgbClr val="C00000"/>
                                  </a:solidFill>
                                  <a:latin typeface="Cambria Math" panose="02040503050406030204" pitchFamily="18" charset="0"/>
                                </a:rPr>
                                <m:t>+</m:t>
                              </m:r>
                              <m:sSubSup>
                                <m:sSubSupPr>
                                  <m:ctrlPr>
                                    <a:rPr lang="en-US" sz="2000" b="0" i="1" dirty="0" smtClean="0">
                                      <a:solidFill>
                                        <a:srgbClr val="C00000"/>
                                      </a:solidFill>
                                      <a:latin typeface="Cambria Math" panose="02040503050406030204" pitchFamily="18" charset="0"/>
                                    </a:rPr>
                                  </m:ctrlPr>
                                </m:sSubSupPr>
                                <m:e>
                                  <m:r>
                                    <a:rPr lang="en-US" sz="2000" b="0" i="1" dirty="0" smtClean="0">
                                      <a:solidFill>
                                        <a:srgbClr val="C00000"/>
                                      </a:solidFill>
                                      <a:latin typeface="Cambria Math" panose="02040503050406030204" pitchFamily="18" charset="0"/>
                                    </a:rPr>
                                    <m:t>𝑟</m:t>
                                  </m:r>
                                </m:e>
                                <m:sub>
                                  <m:r>
                                    <a:rPr lang="en-US" sz="2000" b="0" i="1" dirty="0" smtClean="0">
                                      <a:solidFill>
                                        <a:srgbClr val="C00000"/>
                                      </a:solidFill>
                                      <a:latin typeface="Cambria Math" panose="02040503050406030204" pitchFamily="18" charset="0"/>
                                    </a:rPr>
                                    <m:t>𝑡</m:t>
                                  </m:r>
                                </m:sub>
                                <m:sup>
                                  <m:r>
                                    <a:rPr lang="en-US" sz="2000" b="0" i="1" dirty="0" smtClean="0">
                                      <a:solidFill>
                                        <a:srgbClr val="C00000"/>
                                      </a:solidFill>
                                      <a:latin typeface="Cambria Math" panose="02040503050406030204" pitchFamily="18" charset="0"/>
                                    </a:rPr>
                                    <m:t>⊤</m:t>
                                  </m:r>
                                </m:sup>
                              </m:sSubSup>
                              <m:sSub>
                                <m:sSubPr>
                                  <m:ctrlPr>
                                    <a:rPr lang="en-US" sz="2000" b="0" i="1" dirty="0" smtClean="0">
                                      <a:solidFill>
                                        <a:srgbClr val="C00000"/>
                                      </a:solidFill>
                                      <a:latin typeface="Cambria Math" panose="02040503050406030204" pitchFamily="18" charset="0"/>
                                    </a:rPr>
                                  </m:ctrlPr>
                                </m:sSubPr>
                                <m:e>
                                  <m:r>
                                    <a:rPr lang="en-US" sz="2000" b="0" i="1" dirty="0" smtClean="0">
                                      <a:solidFill>
                                        <a:srgbClr val="C00000"/>
                                      </a:solidFill>
                                      <a:latin typeface="Cambria Math" panose="02040503050406030204" pitchFamily="18" charset="0"/>
                                    </a:rPr>
                                    <m:t>𝑟</m:t>
                                  </m:r>
                                </m:e>
                                <m:sub>
                                  <m:r>
                                    <a:rPr lang="en-US" sz="2000" b="0" i="1" dirty="0" smtClean="0">
                                      <a:solidFill>
                                        <a:srgbClr val="C00000"/>
                                      </a:solidFill>
                                      <a:latin typeface="Cambria Math" panose="02040503050406030204" pitchFamily="18" charset="0"/>
                                    </a:rPr>
                                    <m:t>𝑡</m:t>
                                  </m:r>
                                </m:sub>
                              </m:sSub>
                            </m:e>
                          </m:d>
                        </m:e>
                        <m:sup>
                          <m:r>
                            <a:rPr lang="en-US" sz="2000" i="1">
                              <a:solidFill>
                                <a:srgbClr val="C00000"/>
                              </a:solidFill>
                              <a:latin typeface="Cambria Math" panose="02040503050406030204" pitchFamily="18" charset="0"/>
                            </a:rPr>
                            <m:t>−1</m:t>
                          </m:r>
                        </m:sup>
                      </m:sSup>
                      <m:r>
                        <a:rPr lang="en-US" sz="2000" i="1">
                          <a:solidFill>
                            <a:srgbClr val="C00000"/>
                          </a:solidFill>
                          <a:latin typeface="Cambria Math" panose="02040503050406030204" pitchFamily="18" charset="0"/>
                        </a:rPr>
                        <m:t> </m:t>
                      </m:r>
                      <m:sSup>
                        <m:sSupPr>
                          <m:ctrlPr>
                            <a:rPr lang="en-US" sz="2000" i="1">
                              <a:solidFill>
                                <a:srgbClr val="C00000"/>
                              </a:solidFill>
                              <a:latin typeface="Cambria Math" panose="02040503050406030204" pitchFamily="18" charset="0"/>
                            </a:rPr>
                          </m:ctrlPr>
                        </m:sSupPr>
                        <m:e>
                          <m:d>
                            <m:dPr>
                              <m:ctrlPr>
                                <a:rPr lang="en-US" sz="2000" i="1">
                                  <a:solidFill>
                                    <a:srgbClr val="C00000"/>
                                  </a:solidFill>
                                  <a:latin typeface="Cambria Math" panose="02040503050406030204" pitchFamily="18" charset="0"/>
                                </a:rPr>
                              </m:ctrlPr>
                            </m:dPr>
                            <m:e>
                              <m:f>
                                <m:fPr>
                                  <m:ctrlPr>
                                    <a:rPr lang="en-US" sz="2000" i="1">
                                      <a:solidFill>
                                        <a:srgbClr val="C00000"/>
                                      </a:solidFill>
                                      <a:latin typeface="Cambria Math" panose="02040503050406030204" pitchFamily="18" charset="0"/>
                                    </a:rPr>
                                  </m:ctrlPr>
                                </m:fPr>
                                <m:num>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𝑎</m:t>
                                      </m:r>
                                    </m:e>
                                    <m:sub>
                                      <m:r>
                                        <a:rPr lang="en-US" sz="2000" i="1">
                                          <a:solidFill>
                                            <a:srgbClr val="C00000"/>
                                          </a:solidFill>
                                          <a:latin typeface="Cambria Math" panose="02040503050406030204" pitchFamily="18" charset="0"/>
                                        </a:rPr>
                                        <m:t>𝑖</m:t>
                                      </m:r>
                                    </m:sub>
                                  </m:sSub>
                                </m:num>
                                <m:den>
                                  <m:rad>
                                    <m:radPr>
                                      <m:degHide m:val="on"/>
                                      <m:ctrlPr>
                                        <a:rPr lang="en-US" sz="2000" i="1">
                                          <a:solidFill>
                                            <a:srgbClr val="C00000"/>
                                          </a:solidFill>
                                          <a:latin typeface="Cambria Math" panose="02040503050406030204" pitchFamily="18" charset="0"/>
                                        </a:rPr>
                                      </m:ctrlPr>
                                    </m:radPr>
                                    <m:deg/>
                                    <m:e>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𝑝</m:t>
                                          </m:r>
                                        </m:e>
                                        <m:sub>
                                          <m:r>
                                            <a:rPr lang="en-US" sz="2000" i="1">
                                              <a:solidFill>
                                                <a:srgbClr val="C00000"/>
                                              </a:solidFill>
                                              <a:latin typeface="Cambria Math" panose="02040503050406030204" pitchFamily="18" charset="0"/>
                                            </a:rPr>
                                            <m:t>𝑖</m:t>
                                          </m:r>
                                        </m:sub>
                                      </m:sSub>
                                    </m:e>
                                  </m:rad>
                                </m:den>
                              </m:f>
                            </m:e>
                          </m:d>
                        </m:e>
                        <m:sup>
                          <m:r>
                            <a:rPr lang="en-US" sz="2000" i="1">
                              <a:solidFill>
                                <a:srgbClr val="C00000"/>
                              </a:solidFill>
                              <a:latin typeface="Cambria Math" panose="02040503050406030204" pitchFamily="18" charset="0"/>
                            </a:rPr>
                            <m:t>⊤</m:t>
                          </m:r>
                        </m:sup>
                      </m:sSup>
                    </m:oMath>
                  </m:oMathPara>
                </a14:m>
                <a:endParaRPr lang="en-US" sz="2000" dirty="0"/>
              </a:p>
            </p:txBody>
          </p:sp>
        </mc:Choice>
        <mc:Fallback xmlns="">
          <p:sp>
            <p:nvSpPr>
              <p:cNvPr id="4" name="Rectangle 3">
                <a:extLst>
                  <a:ext uri="{FF2B5EF4-FFF2-40B4-BE49-F238E27FC236}">
                    <a16:creationId xmlns:a16="http://schemas.microsoft.com/office/drawing/2014/main" id="{5F80D83B-0E1F-45EB-B3CF-C2D6C042A102}"/>
                  </a:ext>
                </a:extLst>
              </p:cNvPr>
              <p:cNvSpPr>
                <a:spLocks noRot="1" noChangeAspect="1" noMove="1" noResize="1" noEditPoints="1" noAdjustHandles="1" noChangeArrowheads="1" noChangeShapeType="1" noTextEdit="1"/>
              </p:cNvSpPr>
              <p:nvPr/>
            </p:nvSpPr>
            <p:spPr>
              <a:xfrm>
                <a:off x="611590" y="3324092"/>
                <a:ext cx="6902300" cy="844014"/>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87194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Results: Sliding Window Model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pPr marL="457200" indent="-457200">
                  <a:buFont typeface="Wingdings" panose="05000000000000000000" pitchFamily="2" charset="2"/>
                  <a:buChar char="v"/>
                </a:pPr>
                <a:r>
                  <a:rPr lang="en-US" dirty="0"/>
                  <a:t> </a:t>
                </a:r>
                <a14:m>
                  <m:oMath xmlns:m="http://schemas.openxmlformats.org/officeDocument/2006/math">
                    <m:r>
                      <a:rPr lang="en-US" i="1">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𝑑</m:t>
                            </m:r>
                          </m:e>
                          <m:sup>
                            <m:r>
                              <a:rPr lang="en-US" b="0" i="1" smtClean="0">
                                <a:solidFill>
                                  <a:srgbClr val="C00000"/>
                                </a:solidFill>
                                <a:latin typeface="Cambria Math" panose="02040503050406030204" pitchFamily="18" charset="0"/>
                              </a:rPr>
                              <m:t>2</m:t>
                            </m:r>
                          </m:sup>
                        </m:sSup>
                      </m:e>
                    </m:d>
                    <m:r>
                      <a:rPr lang="en-US" i="1">
                        <a:solidFill>
                          <a:srgbClr val="C00000"/>
                        </a:solidFill>
                        <a:latin typeface="Cambria Math" panose="02040503050406030204" pitchFamily="18" charset="0"/>
                      </a:rPr>
                      <m:t> </m:t>
                    </m:r>
                  </m:oMath>
                </a14:m>
                <a:r>
                  <a:rPr lang="en-US" dirty="0"/>
                  <a:t>space randomized sliding window algorithm for spectral </a:t>
                </a:r>
                <a:r>
                  <a:rPr lang="en-US" dirty="0" err="1"/>
                  <a:t>sparsification</a:t>
                </a:r>
                <a:r>
                  <a:rPr lang="en-US" dirty="0"/>
                  <a:t> (space optimal, up to lower order terms)</a:t>
                </a:r>
              </a:p>
              <a:p>
                <a:pPr marL="457200" indent="-457200">
                  <a:buFont typeface="Wingdings" panose="05000000000000000000" pitchFamily="2" charset="2"/>
                  <a:buChar char="v"/>
                </a:pPr>
                <a:r>
                  <a:rPr lang="en-US" dirty="0"/>
                  <a:t> </a:t>
                </a:r>
                <a14:m>
                  <m:oMath xmlns:m="http://schemas.openxmlformats.org/officeDocument/2006/math">
                    <m:r>
                      <a:rPr lang="en-US" i="1">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𝑑𝑘</m:t>
                        </m:r>
                      </m:e>
                    </m:d>
                    <m:r>
                      <a:rPr lang="en-US" i="1">
                        <a:solidFill>
                          <a:srgbClr val="C00000"/>
                        </a:solidFill>
                        <a:latin typeface="Cambria Math" panose="02040503050406030204" pitchFamily="18" charset="0"/>
                      </a:rPr>
                      <m:t> </m:t>
                    </m:r>
                  </m:oMath>
                </a14:m>
                <a:r>
                  <a:rPr lang="en-US" dirty="0"/>
                  <a:t>space randomized sliding window algorithm for low-rank approximation (space optimal, up to lower order terms)</a:t>
                </a:r>
              </a:p>
              <a:p>
                <a:pPr marL="457200" indent="-457200">
                  <a:buFont typeface="Wingdings" panose="05000000000000000000" pitchFamily="2" charset="2"/>
                  <a:buChar char="v"/>
                </a:pPr>
                <a:r>
                  <a:rPr lang="en-US" dirty="0"/>
                  <a:t> </a:t>
                </a:r>
                <a14:m>
                  <m:oMath xmlns:m="http://schemas.openxmlformats.org/officeDocument/2006/math">
                    <m:r>
                      <a:rPr lang="en-US"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𝑑</m:t>
                            </m:r>
                          </m:e>
                          <m:sup>
                            <m:r>
                              <a:rPr lang="en-US" b="0" i="1" smtClean="0">
                                <a:solidFill>
                                  <a:srgbClr val="C00000"/>
                                </a:solidFill>
                                <a:latin typeface="Cambria Math" panose="02040503050406030204" pitchFamily="18" charset="0"/>
                              </a:rPr>
                              <m:t>3</m:t>
                            </m:r>
                          </m:sup>
                        </m:sSup>
                      </m:e>
                    </m:d>
                    <m:r>
                      <a:rPr lang="en-US" i="1">
                        <a:solidFill>
                          <a:srgbClr val="C00000"/>
                        </a:solidFill>
                        <a:latin typeface="Cambria Math" panose="02040503050406030204" pitchFamily="18" charset="0"/>
                      </a:rPr>
                      <m:t> </m:t>
                    </m:r>
                  </m:oMath>
                </a14:m>
                <a:r>
                  <a:rPr lang="en-US" dirty="0"/>
                  <a:t>space randomized sliding window algorithm for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i="1">
                            <a:solidFill>
                              <a:srgbClr val="C00000"/>
                            </a:solidFill>
                            <a:latin typeface="Cambria Math" panose="02040503050406030204" pitchFamily="18" charset="0"/>
                          </a:rPr>
                          <m:t>1</m:t>
                        </m:r>
                      </m:sub>
                    </m:sSub>
                  </m:oMath>
                </a14:m>
                <a:r>
                  <a:rPr lang="en-US" dirty="0"/>
                  <a:t> subspace embedding</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043" t="-2036" r="-696"/>
                </a:stretch>
              </a:blipFill>
            </p:spPr>
            <p:txBody>
              <a:bodyPr/>
              <a:lstStyle/>
              <a:p>
                <a:r>
                  <a:rPr lang="en-US">
                    <a:noFill/>
                  </a:rPr>
                  <a:t> </a:t>
                </a:r>
              </a:p>
            </p:txBody>
          </p:sp>
        </mc:Fallback>
      </mc:AlternateContent>
    </p:spTree>
    <p:extLst>
      <p:ext uri="{BB962C8B-B14F-4D97-AF65-F5344CB8AC3E}">
        <p14:creationId xmlns:p14="http://schemas.microsoft.com/office/powerpoint/2010/main" val="322249712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Algorithm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7807960" cy="4534535"/>
              </a:xfrm>
            </p:spPr>
            <p:txBody>
              <a:bodyPr>
                <a:normAutofit/>
              </a:bodyPr>
              <a:lstStyle/>
              <a:p>
                <a:pPr marL="457200" indent="-457200">
                  <a:buClr>
                    <a:schemeClr val="tx1"/>
                  </a:buClr>
                  <a:buFont typeface="Wingdings" panose="05000000000000000000" pitchFamily="2" charset="2"/>
                  <a:buChar char="v"/>
                </a:pPr>
                <a:r>
                  <a:rPr lang="en-US" dirty="0"/>
                  <a:t>Correctness: Show an invariant that each row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 </m:t>
                    </m:r>
                  </m:oMath>
                </a14:m>
                <a:r>
                  <a:rPr lang="en-US" dirty="0"/>
                  <a:t>is sampled with probability </a:t>
                </a:r>
                <a14:m>
                  <m:oMath xmlns:m="http://schemas.openxmlformats.org/officeDocument/2006/math">
                    <m:r>
                      <a:rPr lang="en-US" i="1">
                        <a:solidFill>
                          <a:srgbClr val="C00000"/>
                        </a:solidFill>
                        <a:latin typeface="Cambria Math" panose="02040503050406030204" pitchFamily="18" charset="0"/>
                      </a:rPr>
                      <m:t>∝</m:t>
                    </m:r>
                  </m:oMath>
                </a14:m>
                <a:r>
                  <a:rPr lang="en-US" dirty="0"/>
                  <a:t> </a:t>
                </a:r>
                <a:r>
                  <a:rPr lang="en-US" i="1" dirty="0">
                    <a:solidFill>
                      <a:srgbClr val="7030A0"/>
                    </a:solidFill>
                  </a:rPr>
                  <a:t>final</a:t>
                </a:r>
                <a:r>
                  <a:rPr lang="en-US" dirty="0"/>
                  <a:t> reverse online leverage score</a:t>
                </a:r>
              </a:p>
              <a:p>
                <a:pPr marL="457200" indent="-457200">
                  <a:buClr>
                    <a:schemeClr val="tx1"/>
                  </a:buClr>
                  <a:buFont typeface="Wingdings" panose="05000000000000000000" pitchFamily="2" charset="2"/>
                  <a:buChar char="v"/>
                </a:pPr>
                <a:r>
                  <a:rPr lang="en-US" dirty="0"/>
                  <a:t>By monotonicity,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 </m:t>
                    </m:r>
                  </m:oMath>
                </a14:m>
                <a:r>
                  <a:rPr lang="en-US" dirty="0"/>
                  <a:t>is sampled with probability </a:t>
                </a:r>
                <a14:m>
                  <m:oMath xmlns:m="http://schemas.openxmlformats.org/officeDocument/2006/math">
                    <m:r>
                      <a:rPr lang="en-US" i="1">
                        <a:solidFill>
                          <a:srgbClr val="C00000"/>
                        </a:solidFill>
                        <a:latin typeface="Cambria Math" panose="02040503050406030204" pitchFamily="18" charset="0"/>
                      </a:rPr>
                      <m:t>∝</m:t>
                    </m:r>
                  </m:oMath>
                </a14:m>
                <a:r>
                  <a:rPr lang="en-US" dirty="0"/>
                  <a:t> leverage score</a:t>
                </a:r>
              </a:p>
              <a:p>
                <a:pPr marL="457200" indent="-457200">
                  <a:buClr>
                    <a:schemeClr val="tx1"/>
                  </a:buClr>
                  <a:buFont typeface="Wingdings" panose="05000000000000000000" pitchFamily="2" charset="2"/>
                  <a:buChar char="v"/>
                </a:pPr>
                <a:r>
                  <a:rPr lang="en-US" dirty="0"/>
                  <a:t>Outputs a matrix </a:t>
                </a:r>
                <a14:m>
                  <m:oMath xmlns:m="http://schemas.openxmlformats.org/officeDocument/2006/math">
                    <m:r>
                      <a:rPr lang="en-US" i="1">
                        <a:solidFill>
                          <a:srgbClr val="C00000"/>
                        </a:solidFill>
                        <a:latin typeface="Cambria Math" panose="02040503050406030204" pitchFamily="18" charset="0"/>
                      </a:rPr>
                      <m:t>𝑀</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𝑅</m:t>
                        </m:r>
                      </m:e>
                      <m:sup>
                        <m:r>
                          <a:rPr lang="en-US" i="1">
                            <a:solidFill>
                              <a:srgbClr val="C00000"/>
                            </a:solidFill>
                            <a:latin typeface="Cambria Math" panose="02040503050406030204" pitchFamily="18" charset="0"/>
                          </a:rPr>
                          <m:t>𝑚</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𝑛</m:t>
                        </m:r>
                      </m:sup>
                    </m:sSup>
                  </m:oMath>
                </a14:m>
                <a:r>
                  <a:rPr lang="en-US" dirty="0"/>
                  <a:t> such that </a:t>
                </a:r>
                <a14:m>
                  <m:oMath xmlns:m="http://schemas.openxmlformats.org/officeDocument/2006/math">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𝜖</m:t>
                        </m:r>
                      </m:e>
                    </m:d>
                    <m:sSub>
                      <m:sSubPr>
                        <m:ctrlPr>
                          <a:rPr lang="en-US" i="1">
                            <a:solidFill>
                              <a:srgbClr val="C00000"/>
                            </a:solidFill>
                            <a:latin typeface="Cambria Math" panose="02040503050406030204" pitchFamily="18" charset="0"/>
                          </a:rPr>
                        </m:ctrlPr>
                      </m:sSub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𝐴𝑥</m:t>
                            </m:r>
                          </m:e>
                        </m:d>
                      </m:e>
                      <m:sub>
                        <m:r>
                          <a:rPr lang="en-US" i="1">
                            <a:solidFill>
                              <a:srgbClr val="C00000"/>
                            </a:solidFill>
                            <a:latin typeface="Cambria Math" panose="02040503050406030204" pitchFamily="18" charset="0"/>
                          </a:rPr>
                          <m:t>2</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𝑀𝑥</m:t>
                            </m:r>
                          </m:e>
                        </m:d>
                      </m:e>
                      <m:sub>
                        <m:r>
                          <a:rPr lang="en-US" i="1">
                            <a:solidFill>
                              <a:srgbClr val="C00000"/>
                            </a:solidFill>
                            <a:latin typeface="Cambria Math" panose="02040503050406030204" pitchFamily="18" charset="0"/>
                          </a:rPr>
                          <m:t>2</m:t>
                        </m:r>
                      </m:sub>
                    </m:sSub>
                    <m:r>
                      <a:rPr lang="en-US" i="1">
                        <a:solidFill>
                          <a:srgbClr val="C00000"/>
                        </a:solidFill>
                        <a:latin typeface="Cambria Math" panose="02040503050406030204" pitchFamily="18" charset="0"/>
                      </a:rPr>
                      <m:t>≤</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𝜖</m:t>
                        </m:r>
                      </m:e>
                    </m:d>
                    <m:sSub>
                      <m:sSubPr>
                        <m:ctrlPr>
                          <a:rPr lang="en-US" i="1">
                            <a:solidFill>
                              <a:srgbClr val="C00000"/>
                            </a:solidFill>
                            <a:latin typeface="Cambria Math" panose="02040503050406030204" pitchFamily="18" charset="0"/>
                          </a:rPr>
                        </m:ctrlPr>
                      </m:sSub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𝐴𝑥</m:t>
                            </m:r>
                          </m:e>
                        </m:d>
                      </m:e>
                      <m:sub>
                        <m:r>
                          <a:rPr lang="en-US" i="1">
                            <a:solidFill>
                              <a:srgbClr val="C00000"/>
                            </a:solidFill>
                            <a:latin typeface="Cambria Math" panose="02040503050406030204" pitchFamily="18" charset="0"/>
                          </a:rPr>
                          <m:t>2</m:t>
                        </m:r>
                      </m:sub>
                    </m:sSub>
                  </m:oMath>
                </a14:m>
                <a:r>
                  <a:rPr lang="en-US" dirty="0"/>
                  <a:t> for all </a:t>
                </a:r>
                <a14:m>
                  <m:oMath xmlns:m="http://schemas.openxmlformats.org/officeDocument/2006/math">
                    <m:r>
                      <a:rPr lang="en-US" i="1">
                        <a:solidFill>
                          <a:srgbClr val="C00000"/>
                        </a:solidFill>
                        <a:latin typeface="Cambria Math" panose="02040503050406030204" pitchFamily="18" charset="0"/>
                      </a:rPr>
                      <m:t>𝑥</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𝑅</m:t>
                        </m:r>
                      </m:e>
                      <m:sup>
                        <m:r>
                          <a:rPr lang="en-US" i="1">
                            <a:solidFill>
                              <a:srgbClr val="C00000"/>
                            </a:solidFill>
                            <a:latin typeface="Cambria Math" panose="02040503050406030204" pitchFamily="18" charset="0"/>
                          </a:rPr>
                          <m:t>𝑛</m:t>
                        </m:r>
                      </m:sup>
                    </m:sSup>
                  </m:oMath>
                </a14:m>
                <a:r>
                  <a:rPr lang="en-US" dirty="0"/>
                  <a:t> </a:t>
                </a:r>
                <a:r>
                  <a:rPr lang="en-US" dirty="0">
                    <a:solidFill>
                      <a:srgbClr val="00B0F0"/>
                    </a:solidFill>
                  </a:rPr>
                  <a:t>[DMM06, SS08]</a:t>
                </a:r>
                <a:endParaRPr lang="en-US" dirty="0"/>
              </a:p>
              <a:p>
                <a:pPr marL="457200" indent="-457200">
                  <a:buClr>
                    <a:schemeClr val="tx1"/>
                  </a:buClr>
                  <a:buFont typeface="Wingdings" panose="05000000000000000000" pitchFamily="2" charset="2"/>
                  <a:buChar char="v"/>
                </a:pPr>
                <a:endParaRPr lang="en-US" dirty="0"/>
              </a:p>
              <a:p>
                <a:pPr marL="457200" indent="-457200">
                  <a:buClr>
                    <a:schemeClr val="tx1"/>
                  </a:buClr>
                  <a:buFont typeface="Wingdings" panose="05000000000000000000" pitchFamily="2" charset="2"/>
                  <a:buChar char="v"/>
                </a:pPr>
                <a:r>
                  <a:rPr lang="en-US" dirty="0"/>
                  <a:t>Space? Must bound</a:t>
                </a:r>
                <a:r>
                  <a:rPr lang="en-US" dirty="0">
                    <a:solidFill>
                      <a:srgbClr val="C00000"/>
                    </a:solidFill>
                  </a:rPr>
                  <a:t>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endParaRPr lang="en-US"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7807960" cy="4534535"/>
              </a:xfrm>
              <a:blipFill>
                <a:blip r:embed="rId2"/>
                <a:stretch>
                  <a:fillRect l="-1406" t="-2151" r="-469" b="-17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8E20FCA-1B1D-4359-B58A-3876198B7D4F}"/>
                  </a:ext>
                </a:extLst>
              </p:cNvPr>
              <p:cNvSpPr/>
              <p:nvPr/>
            </p:nvSpPr>
            <p:spPr>
              <a:xfrm>
                <a:off x="11268314" y="2507307"/>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2" name="Rectangle 21">
                <a:extLst>
                  <a:ext uri="{FF2B5EF4-FFF2-40B4-BE49-F238E27FC236}">
                    <a16:creationId xmlns:a16="http://schemas.microsoft.com/office/drawing/2014/main" id="{E8E20FCA-1B1D-4359-B58A-3876198B7D4F}"/>
                  </a:ext>
                </a:extLst>
              </p:cNvPr>
              <p:cNvSpPr>
                <a:spLocks noRot="1" noChangeAspect="1" noMove="1" noResize="1" noEditPoints="1" noAdjustHandles="1" noChangeArrowheads="1" noChangeShapeType="1" noTextEdit="1"/>
              </p:cNvSpPr>
              <p:nvPr/>
            </p:nvSpPr>
            <p:spPr>
              <a:xfrm>
                <a:off x="11268314" y="2507307"/>
                <a:ext cx="541367" cy="584775"/>
              </a:xfrm>
              <a:prstGeom prst="rect">
                <a:avLst/>
              </a:prstGeom>
              <a:blipFill>
                <a:blip r:embed="rId3"/>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09868B17-5FED-44BE-9D23-B2403DCFD91A}"/>
              </a:ext>
            </a:extLst>
          </p:cNvPr>
          <p:cNvSpPr/>
          <p:nvPr/>
        </p:nvSpPr>
        <p:spPr>
          <a:xfrm>
            <a:off x="9119955" y="178741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6F24F97-F8C7-4A87-91D2-C6F255917EF2}"/>
                  </a:ext>
                </a:extLst>
              </p:cNvPr>
              <p:cNvSpPr/>
              <p:nvPr/>
            </p:nvSpPr>
            <p:spPr>
              <a:xfrm>
                <a:off x="8515383" y="2799694"/>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24" name="Rectangle 23">
                <a:extLst>
                  <a:ext uri="{FF2B5EF4-FFF2-40B4-BE49-F238E27FC236}">
                    <a16:creationId xmlns:a16="http://schemas.microsoft.com/office/drawing/2014/main" id="{A6F24F97-F8C7-4A87-91D2-C6F255917EF2}"/>
                  </a:ext>
                </a:extLst>
              </p:cNvPr>
              <p:cNvSpPr>
                <a:spLocks noRot="1" noChangeAspect="1" noMove="1" noResize="1" noEditPoints="1" noAdjustHandles="1" noChangeArrowheads="1" noChangeShapeType="1" noTextEdit="1"/>
              </p:cNvSpPr>
              <p:nvPr/>
            </p:nvSpPr>
            <p:spPr>
              <a:xfrm>
                <a:off x="8515383" y="2799694"/>
                <a:ext cx="524118" cy="461665"/>
              </a:xfrm>
              <a:prstGeom prst="rect">
                <a:avLst/>
              </a:prstGeom>
              <a:blipFill>
                <a:blip r:embed="rId4"/>
                <a:stretch>
                  <a:fillRect b="-2632"/>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E6336538-8EEB-49BF-859D-F0DFA5E7EAAE}"/>
              </a:ext>
            </a:extLst>
          </p:cNvPr>
          <p:cNvSpPr/>
          <p:nvPr/>
        </p:nvSpPr>
        <p:spPr>
          <a:xfrm>
            <a:off x="9119954" y="2996158"/>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019BE7-650D-4FB5-9F09-BDDC0BE93C38}"/>
              </a:ext>
            </a:extLst>
          </p:cNvPr>
          <p:cNvSpPr/>
          <p:nvPr/>
        </p:nvSpPr>
        <p:spPr>
          <a:xfrm>
            <a:off x="9119953" y="3861171"/>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5DDC0B-1F2D-441B-9A32-73F4D0CD204B}"/>
              </a:ext>
            </a:extLst>
          </p:cNvPr>
          <p:cNvSpPr/>
          <p:nvPr/>
        </p:nvSpPr>
        <p:spPr>
          <a:xfrm>
            <a:off x="9119953" y="433299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C79B64-FD90-4885-B7A4-0C934C5E9F41}"/>
              </a:ext>
            </a:extLst>
          </p:cNvPr>
          <p:cNvSpPr/>
          <p:nvPr/>
        </p:nvSpPr>
        <p:spPr>
          <a:xfrm>
            <a:off x="8972600" y="1574909"/>
            <a:ext cx="2362611" cy="2949233"/>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5266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Reverse Online Leverage Scores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10773792" cy="4534535"/>
              </a:xfrm>
            </p:spPr>
            <p:txBody>
              <a:bodyPr>
                <a:normAutofit/>
              </a:bodyPr>
              <a:lstStyle/>
              <a:p>
                <a:pPr marL="457200" indent="-457200">
                  <a:buClr>
                    <a:schemeClr val="tx1"/>
                  </a:buClr>
                  <a:buFont typeface="Wingdings" panose="05000000000000000000" pitchFamily="2" charset="2"/>
                  <a:buChar char="v"/>
                </a:pPr>
                <a:r>
                  <a:rPr lang="en-US" dirty="0"/>
                  <a:t>Online algorithm: see rows sequentially and irrevocably store or discard row, output spectral approximation at the end</a:t>
                </a:r>
              </a:p>
              <a:p>
                <a:pPr marL="457200" indent="-457200">
                  <a:buClr>
                    <a:schemeClr val="tx1"/>
                  </a:buClr>
                  <a:buFont typeface="Wingdings" panose="05000000000000000000" pitchFamily="2" charset="2"/>
                  <a:buChar char="v"/>
                </a:pPr>
                <a:r>
                  <a:rPr lang="en-US" dirty="0"/>
                  <a:t>Sum of reverse online leverage scores = sum of online leverage scores </a:t>
                </a:r>
                <a:r>
                  <a:rPr lang="en-US" dirty="0">
                    <a:solidFill>
                      <a:srgbClr val="00B0F0"/>
                    </a:solidFill>
                  </a:rPr>
                  <a:t>[CMP16]</a:t>
                </a:r>
              </a:p>
              <a:p>
                <a:pPr marL="457200" indent="-457200">
                  <a:buClr>
                    <a:schemeClr val="tx1"/>
                  </a:buClr>
                  <a:buFont typeface="Wingdings" panose="05000000000000000000" pitchFamily="2" charset="2"/>
                  <a:buChar char="v"/>
                </a:pP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m:t>
                    </m:r>
                    <m:acc>
                      <m:accPr>
                        <m:chr m:val="̃"/>
                        <m:ctrlPr>
                          <a:rPr lang="en-US" b="0" i="1" smtClean="0">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𝑂</m:t>
                        </m:r>
                      </m:e>
                    </m:acc>
                    <m:d>
                      <m:dPr>
                        <m:ctrlPr>
                          <a:rPr lang="en-US" b="0" i="1" smtClean="0">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𝜖</m:t>
                                </m:r>
                              </m:e>
                              <m:sup>
                                <m:r>
                                  <a:rPr lang="en-US" i="1">
                                    <a:solidFill>
                                      <a:srgbClr val="C00000"/>
                                    </a:solidFill>
                                    <a:latin typeface="Cambria Math" panose="02040503050406030204" pitchFamily="18" charset="0"/>
                                  </a:rPr>
                                  <m:t>2</m:t>
                                </m:r>
                              </m:sup>
                            </m:sSup>
                          </m:den>
                        </m:f>
                        <m:r>
                          <a:rPr lang="en-US" i="1">
                            <a:solidFill>
                              <a:srgbClr val="C00000"/>
                            </a:solidFill>
                            <a:latin typeface="Cambria Math" panose="02040503050406030204" pitchFamily="18" charset="0"/>
                          </a:rPr>
                          <m:t>𝑛</m:t>
                        </m:r>
                      </m:e>
                    </m:d>
                  </m:oMath>
                </a14:m>
                <a:r>
                  <a:rPr lang="en-US" dirty="0"/>
                  <a:t>→ </a:t>
                </a:r>
                <a14:m>
                  <m:oMath xmlns:m="http://schemas.openxmlformats.org/officeDocument/2006/math">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𝜖</m:t>
                                </m:r>
                              </m:e>
                              <m:sup>
                                <m:r>
                                  <a:rPr lang="en-US" i="1">
                                    <a:solidFill>
                                      <a:srgbClr val="C00000"/>
                                    </a:solidFill>
                                    <a:latin typeface="Cambria Math" panose="02040503050406030204" pitchFamily="18" charset="0"/>
                                  </a:rPr>
                                  <m:t>2</m:t>
                                </m:r>
                              </m:sup>
                            </m:sSup>
                          </m:den>
                        </m:f>
                        <m:sSup>
                          <m:sSupPr>
                            <m:ctrlPr>
                              <a:rPr lang="en-US" b="0" i="1" smtClean="0">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𝑛</m:t>
                            </m:r>
                          </m:e>
                          <m:sup>
                            <m:r>
                              <a:rPr lang="en-US" b="0" i="1" smtClean="0">
                                <a:solidFill>
                                  <a:srgbClr val="C00000"/>
                                </a:solidFill>
                                <a:latin typeface="Cambria Math" panose="02040503050406030204" pitchFamily="18" charset="0"/>
                              </a:rPr>
                              <m:t>2</m:t>
                            </m:r>
                          </m:sup>
                        </m:sSup>
                      </m:e>
                    </m:d>
                  </m:oMath>
                </a14:m>
                <a:r>
                  <a:rPr lang="en-US" dirty="0"/>
                  <a:t> space algorithm </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10773792" cy="4534535"/>
              </a:xfrm>
              <a:blipFill>
                <a:blip r:embed="rId2"/>
                <a:stretch>
                  <a:fillRect l="-1019" t="-2151" r="-792"/>
                </a:stretch>
              </a:blipFill>
            </p:spPr>
            <p:txBody>
              <a:bodyPr/>
              <a:lstStyle/>
              <a:p>
                <a:r>
                  <a:rPr lang="en-US">
                    <a:noFill/>
                  </a:rPr>
                  <a:t> </a:t>
                </a:r>
              </a:p>
            </p:txBody>
          </p:sp>
        </mc:Fallback>
      </mc:AlternateContent>
    </p:spTree>
    <p:extLst>
      <p:ext uri="{BB962C8B-B14F-4D97-AF65-F5344CB8AC3E}">
        <p14:creationId xmlns:p14="http://schemas.microsoft.com/office/powerpoint/2010/main" val="1028452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Results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10764519" cy="4351338"/>
              </a:xfrm>
            </p:spPr>
            <p:txBody>
              <a:bodyPr>
                <a:normAutofit/>
              </a:bodyPr>
              <a:lstStyle/>
              <a:p>
                <a:pPr marL="457200" indent="-457200">
                  <a:buFont typeface="Wingdings" panose="05000000000000000000" pitchFamily="2" charset="2"/>
                  <a:buChar char="v"/>
                </a:pPr>
                <a:r>
                  <a:rPr lang="en-US" dirty="0"/>
                  <a:t>Smooth histogram does not work for: vector induced </a:t>
                </a:r>
                <a14:m>
                  <m:oMath xmlns:m="http://schemas.openxmlformats.org/officeDocument/2006/math">
                    <m:r>
                      <a:rPr lang="en-US" i="1">
                        <a:solidFill>
                          <a:srgbClr val="C00000"/>
                        </a:solidFill>
                        <a:latin typeface="Cambria Math" panose="02040503050406030204" pitchFamily="18" charset="0"/>
                      </a:rPr>
                      <m:t>𝑝</m:t>
                    </m:r>
                    <m:r>
                      <a:rPr lang="en-US" i="1">
                        <a:solidFill>
                          <a:srgbClr val="C00000"/>
                        </a:solidFill>
                        <a:latin typeface="Cambria Math" panose="02040503050406030204" pitchFamily="18" charset="0"/>
                      </a:rPr>
                      <m:t> </m:t>
                    </m:r>
                  </m:oMath>
                </a14:m>
                <a:r>
                  <a:rPr lang="en-US" dirty="0"/>
                  <a:t>norms, generalized regression, low-rank approximation</a:t>
                </a:r>
              </a:p>
              <a:p>
                <a:pPr marL="457200" indent="-457200">
                  <a:buFont typeface="Wingdings" panose="05000000000000000000" pitchFamily="2" charset="2"/>
                  <a:buChar char="v"/>
                </a:pPr>
                <a:r>
                  <a:rPr lang="en-US" dirty="0"/>
                  <a:t>(Vector induced </a:t>
                </a:r>
                <a14:m>
                  <m:oMath xmlns:m="http://schemas.openxmlformats.org/officeDocument/2006/math">
                    <m:r>
                      <a:rPr lang="en-US" i="1">
                        <a:solidFill>
                          <a:srgbClr val="C00000"/>
                        </a:solidFill>
                        <a:latin typeface="Cambria Math" panose="02040503050406030204" pitchFamily="18" charset="0"/>
                      </a:rPr>
                      <m:t>𝑝</m:t>
                    </m:r>
                    <m:r>
                      <a:rPr lang="en-US" i="1">
                        <a:solidFill>
                          <a:srgbClr val="C00000"/>
                        </a:solidFill>
                        <a:latin typeface="Cambria Math" panose="02040503050406030204" pitchFamily="18" charset="0"/>
                      </a:rPr>
                      <m:t> </m:t>
                    </m:r>
                  </m:oMath>
                </a14:m>
                <a:r>
                  <a:rPr lang="en-US" dirty="0"/>
                  <a:t>norm: </a:t>
                </a:r>
                <a14:m>
                  <m:oMath xmlns:m="http://schemas.openxmlformats.org/officeDocument/2006/math">
                    <m:sSub>
                      <m:sSubPr>
                        <m:ctrlPr>
                          <a:rPr lang="en-US" b="0" i="1" smtClean="0">
                            <a:solidFill>
                              <a:srgbClr val="C00000"/>
                            </a:solidFill>
                            <a:latin typeface="Cambria Math" panose="02040503050406030204" pitchFamily="18" charset="0"/>
                          </a:rPr>
                        </m:ctrlPr>
                      </m:sSubPr>
                      <m:e>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𝐴</m:t>
                            </m:r>
                          </m:e>
                        </m:d>
                      </m:e>
                      <m:sub>
                        <m:r>
                          <a:rPr lang="en-US" b="0" i="1" smtClean="0">
                            <a:solidFill>
                              <a:srgbClr val="C00000"/>
                            </a:solidFill>
                            <a:latin typeface="Cambria Math" panose="02040503050406030204" pitchFamily="18" charset="0"/>
                          </a:rPr>
                          <m:t>𝑝</m:t>
                        </m:r>
                      </m:sub>
                    </m:sSub>
                    <m:r>
                      <a:rPr lang="en-US" b="0" i="1" smtClean="0">
                        <a:solidFill>
                          <a:srgbClr val="C00000"/>
                        </a:solidFill>
                        <a:latin typeface="Cambria Math" panose="02040503050406030204" pitchFamily="18" charset="0"/>
                      </a:rPr>
                      <m:t>=</m:t>
                    </m:r>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max</m:t>
                        </m:r>
                      </m:fName>
                      <m:e>
                        <m:sSub>
                          <m:sSubPr>
                            <m:ctrlPr>
                              <a:rPr lang="en-US" b="0" i="1" smtClean="0">
                                <a:solidFill>
                                  <a:srgbClr val="C00000"/>
                                </a:solidFill>
                                <a:latin typeface="Cambria Math" panose="02040503050406030204" pitchFamily="18" charset="0"/>
                              </a:rPr>
                            </m:ctrlPr>
                          </m:sSubPr>
                          <m:e>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𝐴𝑥</m:t>
                                </m:r>
                              </m:e>
                            </m:d>
                          </m:e>
                          <m:sub>
                            <m:r>
                              <a:rPr lang="en-US" b="0" i="1" smtClean="0">
                                <a:solidFill>
                                  <a:srgbClr val="C00000"/>
                                </a:solidFill>
                                <a:latin typeface="Cambria Math" panose="02040503050406030204" pitchFamily="18" charset="0"/>
                              </a:rPr>
                              <m:t>𝑝</m:t>
                            </m:r>
                          </m:sub>
                        </m:sSub>
                      </m:e>
                    </m:func>
                  </m:oMath>
                </a14:m>
                <a:r>
                  <a:rPr lang="en-US" dirty="0"/>
                  <a:t> for </a:t>
                </a:r>
                <a14:m>
                  <m:oMath xmlns:m="http://schemas.openxmlformats.org/officeDocument/2006/math">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𝑥</m:t>
                            </m:r>
                          </m:e>
                        </m:d>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m:t>
                            </m:r>
                          </m:e>
                        </m:d>
                      </m:e>
                      <m:sub>
                        <m:r>
                          <a:rPr lang="en-US" i="1">
                            <a:solidFill>
                              <a:srgbClr val="C00000"/>
                            </a:solidFill>
                            <a:latin typeface="Cambria Math" panose="02040503050406030204" pitchFamily="18" charset="0"/>
                          </a:rPr>
                          <m:t>𝑝</m:t>
                        </m:r>
                      </m:sub>
                    </m:sSub>
                    <m:r>
                      <a:rPr lang="en-US" i="1">
                        <a:solidFill>
                          <a:srgbClr val="C00000"/>
                        </a:solidFill>
                        <a:latin typeface="Cambria Math" panose="02040503050406030204" pitchFamily="18" charset="0"/>
                      </a:rPr>
                      <m:t>=1</m:t>
                    </m:r>
                  </m:oMath>
                </a14:m>
                <a:r>
                  <a:rPr lang="en-US" dirty="0"/>
                  <a:t>)</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10764519" cy="4351338"/>
              </a:xfrm>
              <a:blipFill>
                <a:blip r:embed="rId2"/>
                <a:stretch>
                  <a:fillRect l="-1020" t="-2241"/>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0E58DA03-3152-4C16-9AB7-93F408AA371E}"/>
              </a:ext>
            </a:extLst>
          </p:cNvPr>
          <p:cNvPicPr>
            <a:picLocks noChangeAspect="1"/>
          </p:cNvPicPr>
          <p:nvPr/>
        </p:nvPicPr>
        <p:blipFill>
          <a:blip r:embed="rId3"/>
          <a:stretch>
            <a:fillRect/>
          </a:stretch>
        </p:blipFill>
        <p:spPr>
          <a:xfrm>
            <a:off x="1035684" y="3429000"/>
            <a:ext cx="9822371" cy="2882900"/>
          </a:xfrm>
          <a:prstGeom prst="rect">
            <a:avLst/>
          </a:prstGeom>
        </p:spPr>
      </p:pic>
    </p:spTree>
    <p:extLst>
      <p:ext uri="{BB962C8B-B14F-4D97-AF65-F5344CB8AC3E}">
        <p14:creationId xmlns:p14="http://schemas.microsoft.com/office/powerpoint/2010/main" val="227017544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Results</a:t>
            </a:r>
            <a:endParaRPr lang="en-US"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7D7A51AA-94AB-4E33-AC79-03784C84B15C}"/>
                  </a:ext>
                </a:extLst>
              </p:cNvPr>
              <p:cNvSpPr>
                <a:spLocks noGrp="1"/>
              </p:cNvSpPr>
              <p:nvPr>
                <p:ph idx="1"/>
              </p:nvPr>
            </p:nvSpPr>
            <p:spPr>
              <a:xfrm>
                <a:off x="838200" y="1825625"/>
                <a:ext cx="10764519" cy="4351338"/>
              </a:xfrm>
            </p:spPr>
            <p:txBody>
              <a:bodyPr>
                <a:normAutofit/>
              </a:bodyPr>
              <a:lstStyle/>
              <a:p>
                <a:pPr marL="457200" indent="-457200">
                  <a:buFont typeface="Wingdings" panose="05000000000000000000" pitchFamily="2" charset="2"/>
                  <a:buChar char="v"/>
                </a:pPr>
                <a:r>
                  <a:rPr lang="en-US" dirty="0"/>
                  <a:t>If the entries of </a:t>
                </a:r>
                <a14:m>
                  <m:oMath xmlns:m="http://schemas.openxmlformats.org/officeDocument/2006/math">
                    <m:r>
                      <a:rPr lang="en-US" i="1">
                        <a:solidFill>
                          <a:srgbClr val="C00000"/>
                        </a:solidFill>
                        <a:latin typeface="Cambria Math" panose="02040503050406030204" pitchFamily="18" charset="0"/>
                      </a:rPr>
                      <m:t>𝐴</m:t>
                    </m:r>
                  </m:oMath>
                </a14:m>
                <a:r>
                  <a:rPr lang="en-US" dirty="0"/>
                  <a:t> and </a:t>
                </a:r>
                <a14:m>
                  <m:oMath xmlns:m="http://schemas.openxmlformats.org/officeDocument/2006/math">
                    <m:r>
                      <a:rPr lang="en-US" b="0" i="1" smtClean="0">
                        <a:solidFill>
                          <a:srgbClr val="C00000"/>
                        </a:solidFill>
                        <a:latin typeface="Cambria Math" panose="02040503050406030204" pitchFamily="18" charset="0"/>
                      </a:rPr>
                      <m:t>𝑥</m:t>
                    </m:r>
                  </m:oMath>
                </a14:m>
                <a:r>
                  <a:rPr lang="en-US" dirty="0"/>
                  <a:t> are bounded integers, </a:t>
                </a:r>
                <a14:m>
                  <m:oMath xmlns:m="http://schemas.openxmlformats.org/officeDocument/2006/math">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r>
                          <m:rPr>
                            <m:sty m:val="p"/>
                          </m:rPr>
                          <a:rPr lang="en-US" b="0" i="0" smtClean="0">
                            <a:solidFill>
                              <a:srgbClr val="C00000"/>
                            </a:solidFill>
                            <a:latin typeface="Cambria Math" panose="02040503050406030204" pitchFamily="18" charset="0"/>
                          </a:rPr>
                          <m:t>poly</m:t>
                        </m:r>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m:t>
                            </m:r>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1</m:t>
                                </m:r>
                              </m:num>
                              <m:den>
                                <m:r>
                                  <a:rPr lang="en-US" b="0" i="1" smtClean="0">
                                    <a:solidFill>
                                      <a:srgbClr val="C00000"/>
                                    </a:solidFill>
                                    <a:latin typeface="Cambria Math" panose="02040503050406030204" pitchFamily="18" charset="0"/>
                                  </a:rPr>
                                  <m:t>𝜖</m:t>
                                </m:r>
                              </m:den>
                            </m:f>
                          </m:e>
                        </m:d>
                      </m:e>
                    </m:d>
                  </m:oMath>
                </a14:m>
                <a:r>
                  <a:rPr lang="en-US" dirty="0"/>
                  <a:t> space algorithm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1</m:t>
                        </m:r>
                      </m:sub>
                    </m:sSub>
                  </m:oMath>
                </a14:m>
                <a:r>
                  <a:rPr lang="en-US" dirty="0"/>
                  <a:t> spectral approximation:</a:t>
                </a:r>
              </a:p>
              <a:p>
                <a:pPr marL="0" indent="0">
                  <a:buNone/>
                </a:pPr>
                <a:endParaRPr lang="en-US" dirty="0"/>
              </a:p>
              <a:p>
                <a:pPr marL="457200" indent="-457200">
                  <a:buFont typeface="Wingdings" panose="05000000000000000000" pitchFamily="2" charset="2"/>
                  <a:buChar char="v"/>
                </a:pPr>
                <a:r>
                  <a:rPr lang="en-US" dirty="0"/>
                  <a:t>Algorithms can be slightly modified to run in </a:t>
                </a:r>
                <a:r>
                  <a:rPr lang="en-US" i="1" dirty="0">
                    <a:solidFill>
                      <a:srgbClr val="7030A0"/>
                    </a:solidFill>
                  </a:rPr>
                  <a:t>input sparsity time</a:t>
                </a:r>
              </a:p>
              <a:p>
                <a:pPr marL="914400" lvl="1" indent="-457200">
                  <a:buFont typeface="Wingdings" panose="05000000000000000000" pitchFamily="2" charset="2"/>
                  <a:buChar char="v"/>
                </a:pPr>
                <a:r>
                  <a:rPr lang="en-US" dirty="0"/>
                  <a:t>Only require constant factor approximation to reverse online leverage score</a:t>
                </a:r>
              </a:p>
              <a:p>
                <a:pPr marL="914400" lvl="1" indent="-457200">
                  <a:buFont typeface="Wingdings" panose="05000000000000000000" pitchFamily="2" charset="2"/>
                  <a:buChar char="v"/>
                </a:pPr>
                <a:r>
                  <a:rPr lang="en-US" dirty="0"/>
                  <a:t>Use sparse JL for subspace embedding</a:t>
                </a:r>
              </a:p>
            </p:txBody>
          </p:sp>
        </mc:Choice>
        <mc:Fallback xmlns="">
          <p:sp>
            <p:nvSpPr>
              <p:cNvPr id="7" name="Content Placeholder 2">
                <a:extLst>
                  <a:ext uri="{FF2B5EF4-FFF2-40B4-BE49-F238E27FC236}">
                    <a16:creationId xmlns:a16="http://schemas.microsoft.com/office/drawing/2014/main" id="{7D7A51AA-94AB-4E33-AC79-03784C84B15C}"/>
                  </a:ext>
                </a:extLst>
              </p:cNvPr>
              <p:cNvSpPr>
                <a:spLocks noGrp="1" noRot="1" noChangeAspect="1" noMove="1" noResize="1" noEditPoints="1" noAdjustHandles="1" noChangeArrowheads="1" noChangeShapeType="1" noTextEdit="1"/>
              </p:cNvSpPr>
              <p:nvPr>
                <p:ph idx="1"/>
              </p:nvPr>
            </p:nvSpPr>
            <p:spPr>
              <a:xfrm>
                <a:off x="838200" y="1825625"/>
                <a:ext cx="10764519" cy="4351338"/>
              </a:xfrm>
              <a:blipFill>
                <a:blip r:embed="rId2"/>
                <a:stretch>
                  <a:fillRect l="-10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A66123A6-76FC-4E74-A819-F38A16CAC321}"/>
                  </a:ext>
                </a:extLst>
              </p:cNvPr>
              <p:cNvSpPr/>
              <p:nvPr/>
            </p:nvSpPr>
            <p:spPr>
              <a:xfrm>
                <a:off x="2344907" y="3045237"/>
                <a:ext cx="7751103"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𝜖</m:t>
                          </m:r>
                        </m:e>
                      </m:d>
                      <m:sSub>
                        <m:sSubPr>
                          <m:ctrlPr>
                            <a:rPr lang="en-US" sz="2800" b="0" i="1" smtClean="0">
                              <a:solidFill>
                                <a:srgbClr val="C00000"/>
                              </a:solidFill>
                              <a:latin typeface="Cambria Math" panose="02040503050406030204" pitchFamily="18" charset="0"/>
                            </a:rPr>
                          </m:ctrlPr>
                        </m:sSub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𝐴𝑥</m:t>
                              </m:r>
                            </m:e>
                          </m:d>
                        </m:e>
                        <m:sub>
                          <m:r>
                            <a:rPr lang="en-US" sz="2800" b="0" i="1" smtClean="0">
                              <a:solidFill>
                                <a:srgbClr val="C00000"/>
                              </a:solidFill>
                              <a:latin typeface="Cambria Math" panose="02040503050406030204" pitchFamily="18" charset="0"/>
                            </a:rPr>
                            <m:t>1</m:t>
                          </m:r>
                        </m:sub>
                      </m:sSub>
                      <m:r>
                        <a:rPr lang="en-US" sz="2800" b="0" i="1" smtClean="0">
                          <a:solidFill>
                            <a:srgbClr val="C00000"/>
                          </a:solidFill>
                          <a:latin typeface="Cambria Math" panose="02040503050406030204" pitchFamily="18" charset="0"/>
                        </a:rPr>
                        <m:t>≤</m:t>
                      </m:r>
                      <m:sSub>
                        <m:sSubPr>
                          <m:ctrlPr>
                            <a:rPr lang="en-US" sz="2800" b="0" i="1" smtClean="0">
                              <a:solidFill>
                                <a:srgbClr val="C00000"/>
                              </a:solidFill>
                              <a:latin typeface="Cambria Math" panose="02040503050406030204" pitchFamily="18" charset="0"/>
                            </a:rPr>
                          </m:ctrlPr>
                        </m:sSub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𝑀𝑥</m:t>
                              </m:r>
                            </m:e>
                          </m:d>
                        </m:e>
                        <m:sub>
                          <m:r>
                            <a:rPr lang="en-US" sz="2800" b="0" i="1" smtClean="0">
                              <a:solidFill>
                                <a:srgbClr val="C00000"/>
                              </a:solidFill>
                              <a:latin typeface="Cambria Math" panose="02040503050406030204" pitchFamily="18" charset="0"/>
                            </a:rPr>
                            <m:t>1</m:t>
                          </m:r>
                        </m:sub>
                      </m:sSub>
                      <m:r>
                        <a:rPr lang="en-US" sz="2800" b="0" i="1" smtClean="0">
                          <a:solidFill>
                            <a:srgbClr val="C00000"/>
                          </a:solidFill>
                          <a:latin typeface="Cambria Math" panose="02040503050406030204" pitchFamily="18" charset="0"/>
                        </a:rPr>
                        <m:t>≤</m:t>
                      </m:r>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𝜖</m:t>
                          </m:r>
                        </m:e>
                      </m:d>
                      <m:sSub>
                        <m:sSubPr>
                          <m:ctrlPr>
                            <a:rPr lang="en-US" sz="2800" b="0" i="1" smtClean="0">
                              <a:solidFill>
                                <a:srgbClr val="C00000"/>
                              </a:solidFill>
                              <a:latin typeface="Cambria Math" panose="02040503050406030204" pitchFamily="18" charset="0"/>
                            </a:rPr>
                          </m:ctrlPr>
                        </m:sSub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𝐴𝑥</m:t>
                              </m:r>
                            </m:e>
                          </m:d>
                        </m:e>
                        <m:sub>
                          <m:r>
                            <a:rPr lang="en-US" sz="2800" b="0" i="1" smtClean="0">
                              <a:solidFill>
                                <a:srgbClr val="C00000"/>
                              </a:solidFill>
                              <a:latin typeface="Cambria Math" panose="02040503050406030204" pitchFamily="18" charset="0"/>
                            </a:rPr>
                            <m:t>1</m:t>
                          </m:r>
                        </m:sub>
                      </m:sSub>
                    </m:oMath>
                  </m:oMathPara>
                </a14:m>
                <a:endParaRPr lang="en-US" sz="2800" dirty="0"/>
              </a:p>
            </p:txBody>
          </p:sp>
        </mc:Choice>
        <mc:Fallback xmlns="">
          <p:sp>
            <p:nvSpPr>
              <p:cNvPr id="8" name="Rectangle 7">
                <a:extLst>
                  <a:ext uri="{FF2B5EF4-FFF2-40B4-BE49-F238E27FC236}">
                    <a16:creationId xmlns:a16="http://schemas.microsoft.com/office/drawing/2014/main" id="{A66123A6-76FC-4E74-A819-F38A16CAC321}"/>
                  </a:ext>
                </a:extLst>
              </p:cNvPr>
              <p:cNvSpPr>
                <a:spLocks noRot="1" noChangeAspect="1" noMove="1" noResize="1" noEditPoints="1" noAdjustHandles="1" noChangeArrowheads="1" noChangeShapeType="1" noTextEdit="1"/>
              </p:cNvSpPr>
              <p:nvPr/>
            </p:nvSpPr>
            <p:spPr>
              <a:xfrm>
                <a:off x="2344907" y="3045237"/>
                <a:ext cx="7751103" cy="52322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1986369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Low-Rank Approximation (Offline)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marL="457200" indent="-457200">
                  <a:buClr>
                    <a:schemeClr val="tx1"/>
                  </a:buClr>
                  <a:buFont typeface="Wingdings" panose="05000000000000000000" pitchFamily="2" charset="2"/>
                  <a:buChar char="v"/>
                </a:pPr>
                <a:r>
                  <a:rPr lang="en-US" dirty="0"/>
                  <a:t>SVD: </a:t>
                </a:r>
                <a14:m>
                  <m:oMath xmlns:m="http://schemas.openxmlformats.org/officeDocument/2006/math">
                    <m:r>
                      <a:rPr lang="en-US" i="1">
                        <a:solidFill>
                          <a:srgbClr val="C00000"/>
                        </a:solidFill>
                        <a:latin typeface="Cambria Math" panose="02040503050406030204" pitchFamily="18" charset="0"/>
                      </a:rPr>
                      <m:t>𝐴</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𝑈</m:t>
                    </m:r>
                    <m:r>
                      <m:rPr>
                        <m:sty m:val="p"/>
                      </m:rPr>
                      <a:rPr lang="en-US">
                        <a:solidFill>
                          <a:srgbClr val="C00000"/>
                        </a:solidFill>
                        <a:latin typeface="Cambria Math" panose="02040503050406030204" pitchFamily="18" charset="0"/>
                      </a:rPr>
                      <m:t>Σ</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𝑉</m:t>
                        </m:r>
                      </m:e>
                      <m:sup>
                        <m:r>
                          <a:rPr lang="en-US" i="1">
                            <a:solidFill>
                              <a:srgbClr val="C00000"/>
                            </a:solidFill>
                            <a:latin typeface="Cambria Math" panose="02040503050406030204" pitchFamily="18" charset="0"/>
                          </a:rPr>
                          <m:t>𝑇</m:t>
                        </m:r>
                      </m:sup>
                    </m:sSup>
                  </m:oMath>
                </a14:m>
                <a:r>
                  <a:rPr lang="en-US" dirty="0"/>
                  <a:t> with singular values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𝜎</m:t>
                        </m:r>
                      </m:e>
                      <m:sub>
                        <m:r>
                          <a:rPr lang="en-US" b="0" i="1" smtClean="0">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𝜎</m:t>
                        </m:r>
                      </m:e>
                      <m:sub>
                        <m:r>
                          <a:rPr lang="en-US" b="0" i="1" smtClean="0">
                            <a:solidFill>
                              <a:srgbClr val="C00000"/>
                            </a:solidFill>
                            <a:latin typeface="Cambria Math" panose="02040503050406030204" pitchFamily="18" charset="0"/>
                          </a:rPr>
                          <m:t>2</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𝜎</m:t>
                        </m:r>
                      </m:e>
                      <m:sub>
                        <m:r>
                          <a:rPr lang="en-US" b="0" i="1" smtClean="0">
                            <a:solidFill>
                              <a:srgbClr val="C00000"/>
                            </a:solidFill>
                            <a:latin typeface="Cambria Math" panose="02040503050406030204" pitchFamily="18" charset="0"/>
                          </a:rPr>
                          <m:t>𝑛</m:t>
                        </m:r>
                      </m:sub>
                    </m:sSub>
                  </m:oMath>
                </a14:m>
                <a:r>
                  <a:rPr lang="en-US" dirty="0"/>
                  <a:t> </a:t>
                </a:r>
              </a:p>
              <a:p>
                <a:pPr marL="457200" indent="-457200">
                  <a:buClr>
                    <a:schemeClr val="tx1"/>
                  </a:buClr>
                  <a:buFont typeface="Wingdings" panose="05000000000000000000" pitchFamily="2" charset="2"/>
                  <a:buChar char="v"/>
                </a:pPr>
                <a:r>
                  <a:rPr lang="en-US" dirty="0"/>
                  <a:t>Let </a:t>
                </a:r>
                <a14:m>
                  <m:oMath xmlns:m="http://schemas.openxmlformats.org/officeDocument/2006/math">
                    <m:sSub>
                      <m:sSubPr>
                        <m:ctrlPr>
                          <a:rPr lang="en-US" b="0" i="1" smtClean="0">
                            <a:solidFill>
                              <a:srgbClr val="C00000"/>
                            </a:solidFill>
                            <a:latin typeface="Cambria Math" panose="02040503050406030204" pitchFamily="18" charset="0"/>
                          </a:rPr>
                        </m:ctrlPr>
                      </m:sSubPr>
                      <m:e>
                        <m:r>
                          <m:rPr>
                            <m:sty m:val="p"/>
                          </m:rPr>
                          <a:rPr lang="en-US">
                            <a:solidFill>
                              <a:srgbClr val="C00000"/>
                            </a:solidFill>
                            <a:latin typeface="Cambria Math" panose="02040503050406030204" pitchFamily="18" charset="0"/>
                          </a:rPr>
                          <m:t>Σ</m:t>
                        </m:r>
                      </m:e>
                      <m:sub>
                        <m:r>
                          <a:rPr lang="en-US" b="0" i="1" smtClean="0">
                            <a:solidFill>
                              <a:srgbClr val="C00000"/>
                            </a:solidFill>
                            <a:latin typeface="Cambria Math" panose="02040503050406030204" pitchFamily="18" charset="0"/>
                          </a:rPr>
                          <m:t>𝑘</m:t>
                        </m:r>
                      </m:sub>
                    </m:sSub>
                  </m:oMath>
                </a14:m>
                <a:r>
                  <a:rPr lang="en-US" dirty="0"/>
                  <a:t> be the matrix with diagonal entries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𝜎</m:t>
                        </m:r>
                      </m:e>
                      <m:sub>
                        <m:r>
                          <a:rPr lang="en-US" i="1">
                            <a:solidFill>
                              <a:srgbClr val="C00000"/>
                            </a:solidFill>
                            <a:latin typeface="Cambria Math" panose="02040503050406030204" pitchFamily="18" charset="0"/>
                          </a:rPr>
                          <m:t>1</m:t>
                        </m:r>
                      </m:sub>
                    </m:sSub>
                    <m:r>
                      <a:rPr lang="en-US" b="0" i="0" smtClean="0">
                        <a:solidFill>
                          <a:srgbClr val="C00000"/>
                        </a:solidFill>
                        <a:latin typeface="Cambria Math" panose="02040503050406030204" pitchFamily="18" charset="0"/>
                      </a:rPr>
                      <m:t>,…, </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𝜎</m:t>
                        </m:r>
                      </m:e>
                      <m:sub>
                        <m:r>
                          <a:rPr lang="en-US" b="0" i="1" smtClean="0">
                            <a:solidFill>
                              <a:srgbClr val="C00000"/>
                            </a:solidFill>
                            <a:latin typeface="Cambria Math" panose="02040503050406030204" pitchFamily="18" charset="0"/>
                          </a:rPr>
                          <m:t>𝑘</m:t>
                        </m:r>
                      </m:sub>
                    </m:sSub>
                  </m:oMath>
                </a14:m>
                <a:endParaRPr lang="en-US" dirty="0"/>
              </a:p>
              <a:p>
                <a:pPr marL="457200" indent="-457200">
                  <a:buClr>
                    <a:schemeClr val="tx1"/>
                  </a:buClr>
                  <a:buFont typeface="Wingdings" panose="05000000000000000000" pitchFamily="2" charset="2"/>
                  <a:buChar char="v"/>
                </a:pPr>
                <a14:m>
                  <m:oMath xmlns:m="http://schemas.openxmlformats.org/officeDocument/2006/math">
                    <m:r>
                      <a:rPr lang="en-US" b="0" i="1" smtClean="0">
                        <a:solidFill>
                          <a:srgbClr val="C00000"/>
                        </a:solidFill>
                        <a:latin typeface="Cambria Math" panose="02040503050406030204" pitchFamily="18" charset="0"/>
                      </a:rPr>
                      <m:t>𝑀</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𝑈</m:t>
                    </m:r>
                    <m:sSub>
                      <m:sSubPr>
                        <m:ctrlPr>
                          <a:rPr lang="en-US" b="0" i="1" smtClean="0">
                            <a:solidFill>
                              <a:srgbClr val="C00000"/>
                            </a:solidFill>
                            <a:latin typeface="Cambria Math" panose="02040503050406030204" pitchFamily="18" charset="0"/>
                          </a:rPr>
                        </m:ctrlPr>
                      </m:sSubPr>
                      <m:e>
                        <m:r>
                          <m:rPr>
                            <m:sty m:val="p"/>
                          </m:rPr>
                          <a:rPr lang="en-US" b="0" i="0" smtClean="0">
                            <a:solidFill>
                              <a:srgbClr val="C00000"/>
                            </a:solidFill>
                            <a:latin typeface="Cambria Math" panose="02040503050406030204" pitchFamily="18" charset="0"/>
                          </a:rPr>
                          <m:t>Σ</m:t>
                        </m:r>
                      </m:e>
                      <m:sub>
                        <m:r>
                          <a:rPr lang="en-US" b="0" i="1" smtClean="0">
                            <a:solidFill>
                              <a:srgbClr val="C00000"/>
                            </a:solidFill>
                            <a:latin typeface="Cambria Math" panose="02040503050406030204" pitchFamily="18" charset="0"/>
                          </a:rPr>
                          <m:t>𝑘</m:t>
                        </m:r>
                      </m:sub>
                    </m:sSub>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𝑉</m:t>
                        </m:r>
                      </m:e>
                      <m:sup>
                        <m:r>
                          <a:rPr lang="en-US" b="0" i="1" smtClean="0">
                            <a:solidFill>
                              <a:srgbClr val="C00000"/>
                            </a:solidFill>
                            <a:latin typeface="Cambria Math" panose="02040503050406030204" pitchFamily="18" charset="0"/>
                          </a:rPr>
                          <m:t>𝑇</m:t>
                        </m:r>
                      </m:sup>
                    </m:sSup>
                  </m:oMath>
                </a14:m>
                <a:r>
                  <a:rPr lang="en-US" dirty="0"/>
                  <a:t> is </a:t>
                </a:r>
                <a:r>
                  <a:rPr lang="en-US" i="1" dirty="0">
                    <a:solidFill>
                      <a:srgbClr val="7030A0"/>
                    </a:solidFill>
                  </a:rPr>
                  <a:t>optimal</a:t>
                </a:r>
                <a:r>
                  <a:rPr lang="en-US" dirty="0"/>
                  <a:t> solution</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ADE29DC0-5F55-4C0F-9250-42464CEC0C31}"/>
              </a:ext>
            </a:extLst>
          </p:cNvPr>
          <p:cNvSpPr/>
          <p:nvPr/>
        </p:nvSpPr>
        <p:spPr>
          <a:xfrm>
            <a:off x="4842217" y="1825625"/>
            <a:ext cx="5700815" cy="584775"/>
          </a:xfrm>
          <a:prstGeom prst="rect">
            <a:avLst/>
          </a:prstGeom>
        </p:spPr>
        <p:txBody>
          <a:bodyPr wrap="square">
            <a:spAutoFit/>
          </a:bodyPr>
          <a:lstStyle/>
          <a:p>
            <a:pPr marL="457200" indent="-457200">
              <a:buFont typeface="Wingdings" panose="05000000000000000000" pitchFamily="2" charset="2"/>
              <a:buChar char="v"/>
            </a:pPr>
            <a:endParaRPr lang="en-US" sz="3200" dirty="0"/>
          </a:p>
        </p:txBody>
      </p:sp>
    </p:spTree>
    <p:extLst>
      <p:ext uri="{BB962C8B-B14F-4D97-AF65-F5344CB8AC3E}">
        <p14:creationId xmlns:p14="http://schemas.microsoft.com/office/powerpoint/2010/main" val="45402137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Streaming Model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10515600" cy="4667250"/>
              </a:xfrm>
            </p:spPr>
            <p:txBody>
              <a:bodyPr>
                <a:normAutofit/>
              </a:bodyPr>
              <a:lstStyle/>
              <a:p>
                <a:pPr>
                  <a:buFont typeface="Wingdings" panose="05000000000000000000" pitchFamily="2" charset="2"/>
                  <a:buChar char="v"/>
                </a:pPr>
                <a:r>
                  <a:rPr lang="en-US" dirty="0"/>
                  <a:t> </a:t>
                </a: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a:t>
                </a:r>
              </a:p>
              <a:p>
                <a:pPr>
                  <a:buFont typeface="Wingdings" panose="05000000000000000000" pitchFamily="2" charset="2"/>
                  <a:buChar char="v"/>
                </a:pPr>
                <a:r>
                  <a:rPr lang="en-US" dirty="0"/>
                  <a:t> </a:t>
                </a:r>
                <a:r>
                  <a:rPr lang="en-US" dirty="0">
                    <a:solidFill>
                      <a:srgbClr val="00B050"/>
                    </a:solidFill>
                  </a:rPr>
                  <a:t>Output</a:t>
                </a:r>
                <a:r>
                  <a:rPr lang="en-US" dirty="0"/>
                  <a:t>: Evaluation (or approximation) of a given function in space </a:t>
                </a:r>
                <a:r>
                  <a:rPr lang="en-US" i="1" dirty="0">
                    <a:solidFill>
                      <a:srgbClr val="7030A0"/>
                    </a:solidFill>
                  </a:rPr>
                  <a:t>sublinear</a:t>
                </a:r>
                <a:r>
                  <a:rPr lang="en-US" dirty="0"/>
                  <a:t> in the size of the input</a:t>
                </a:r>
              </a:p>
              <a:p>
                <a:pPr lvl="1">
                  <a:buFont typeface="Wingdings" panose="05000000000000000000" pitchFamily="2" charset="2"/>
                  <a:buChar char="v"/>
                </a:pPr>
                <a:r>
                  <a:rPr lang="en-US" dirty="0"/>
                  <a:t> Quantiles, heavy-hitters, norm estimation, distinct elements, sampling</a:t>
                </a:r>
              </a:p>
              <a:p>
                <a:pPr lvl="1">
                  <a:buFont typeface="Wingdings" panose="05000000000000000000" pitchFamily="2" charset="2"/>
                  <a:buChar char="v"/>
                </a:pPr>
                <a:r>
                  <a:rPr lang="en-US" dirty="0"/>
                  <a:t> Matchings, triangle counting, spanners, </a:t>
                </a:r>
                <a:r>
                  <a:rPr lang="en-US" dirty="0" err="1"/>
                  <a:t>sparsifiers</a:t>
                </a:r>
                <a:r>
                  <a:rPr lang="en-US" dirty="0"/>
                  <a:t>, densest subgraph,…</a:t>
                </a:r>
              </a:p>
              <a:p>
                <a:pPr lvl="1">
                  <a:buFont typeface="Wingdings" panose="05000000000000000000" pitchFamily="2" charset="2"/>
                  <a:buChar char="v"/>
                </a:pPr>
                <a:r>
                  <a:rPr lang="en-US" dirty="0"/>
                  <a:t> Minimum enclosing ball, clustering, facility location, volume maximization,…</a:t>
                </a:r>
              </a:p>
              <a:p>
                <a:pPr lvl="1">
                  <a:buFont typeface="Wingdings" panose="05000000000000000000" pitchFamily="2" charset="2"/>
                  <a:buChar char="v"/>
                </a:pPr>
                <a:r>
                  <a:rPr lang="en-US" dirty="0"/>
                  <a:t> Numerical linear algebra (matrix multiplication, spectral approximation,…)</a:t>
                </a:r>
              </a:p>
              <a:p>
                <a:pPr lvl="1">
                  <a:buFont typeface="Wingdings" panose="05000000000000000000" pitchFamily="2" charset="2"/>
                  <a:buChar char="v"/>
                </a:pPr>
                <a:r>
                  <a:rPr lang="en-US" dirty="0"/>
                  <a:t> Submodular optimization</a:t>
                </a:r>
              </a:p>
              <a:p>
                <a:pPr lvl="1">
                  <a:buFont typeface="Wingdings" panose="05000000000000000000" pitchFamily="2" charset="2"/>
                  <a:buChar char="v"/>
                </a:pPr>
                <a:r>
                  <a:rPr lang="en-US" dirty="0"/>
                  <a:t> Strings (pattern matching, periodicity, distance, palindromic detection,…)</a:t>
                </a:r>
              </a:p>
              <a:p>
                <a:pPr lvl="1">
                  <a:buFont typeface="Wingdings" panose="05000000000000000000" pitchFamily="2" charset="2"/>
                  <a:buChar char="v"/>
                </a:pPr>
                <a:r>
                  <a:rPr lang="en-US" dirty="0"/>
                  <a:t> Codeword testing</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3"/>
                <a:stretch>
                  <a:fillRect l="-1043" t="-2089"/>
                </a:stretch>
              </a:blipFill>
            </p:spPr>
            <p:txBody>
              <a:bodyPr/>
              <a:lstStyle/>
              <a:p>
                <a:r>
                  <a:rPr lang="en-US">
                    <a:noFill/>
                  </a:rPr>
                  <a:t> </a:t>
                </a:r>
              </a:p>
            </p:txBody>
          </p:sp>
        </mc:Fallback>
      </mc:AlternateContent>
    </p:spTree>
    <p:extLst>
      <p:ext uri="{BB962C8B-B14F-4D97-AF65-F5344CB8AC3E}">
        <p14:creationId xmlns:p14="http://schemas.microsoft.com/office/powerpoint/2010/main" val="72438858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Initial Approach (Smooth PSD Histogram)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Font typeface="Wingdings" panose="05000000000000000000" pitchFamily="2" charset="2"/>
                  <a:buChar char="v"/>
                </a:pPr>
                <a:r>
                  <a:rPr lang="en-US" dirty="0"/>
                  <a:t> Recall smooth function: If </a:t>
                </a:r>
                <a14:m>
                  <m:oMath xmlns:m="http://schemas.openxmlformats.org/officeDocument/2006/math">
                    <m:r>
                      <a:rPr lang="en-US" i="1">
                        <a:solidFill>
                          <a:srgbClr val="C00000"/>
                        </a:solidFill>
                        <a:latin typeface="Cambria Math" panose="02040503050406030204" pitchFamily="18" charset="0"/>
                      </a:rPr>
                      <m:t>𝑓</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𝐴</m:t>
                        </m:r>
                      </m:e>
                    </m:d>
                  </m:oMath>
                </a14:m>
                <a:r>
                  <a:rPr lang="en-US" dirty="0"/>
                  <a:t> is a “good” approximation to </a:t>
                </a:r>
                <a14:m>
                  <m:oMath xmlns:m="http://schemas.openxmlformats.org/officeDocument/2006/math">
                    <m:r>
                      <a:rPr lang="en-US" i="1">
                        <a:solidFill>
                          <a:srgbClr val="C00000"/>
                        </a:solidFill>
                        <a:latin typeface="Cambria Math" panose="02040503050406030204" pitchFamily="18" charset="0"/>
                      </a:rPr>
                      <m:t>𝑓</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oMath>
                </a14:m>
                <a:r>
                  <a:rPr lang="en-US" dirty="0"/>
                  <a:t>, then </a:t>
                </a:r>
                <a14:m>
                  <m:oMath xmlns:m="http://schemas.openxmlformats.org/officeDocument/2006/math">
                    <m:r>
                      <a:rPr lang="en-US" i="1">
                        <a:solidFill>
                          <a:srgbClr val="C00000"/>
                        </a:solidFill>
                        <a:latin typeface="Cambria Math" panose="02040503050406030204" pitchFamily="18" charset="0"/>
                      </a:rPr>
                      <m:t>𝑓</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𝐴</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𝐶</m:t>
                        </m:r>
                      </m:e>
                    </m:d>
                  </m:oMath>
                </a14:m>
                <a:r>
                  <a:rPr lang="en-US" dirty="0"/>
                  <a:t> will always be a “good” approximation to </a:t>
                </a:r>
                <a14:m>
                  <m:oMath xmlns:m="http://schemas.openxmlformats.org/officeDocument/2006/math">
                    <m:r>
                      <a:rPr lang="en-US" i="1">
                        <a:solidFill>
                          <a:srgbClr val="C00000"/>
                        </a:solidFill>
                        <a:latin typeface="Cambria Math" panose="02040503050406030204" pitchFamily="18" charset="0"/>
                      </a:rPr>
                      <m:t>𝑓</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𝐶</m:t>
                        </m:r>
                      </m:e>
                    </m:d>
                  </m:oMath>
                </a14:m>
                <a:r>
                  <a:rPr lang="en-US" dirty="0"/>
                  <a:t>.</a:t>
                </a:r>
              </a:p>
              <a:p>
                <a:pPr marL="457200" indent="-457200">
                  <a:buFont typeface="Wingdings" panose="05000000000000000000" pitchFamily="2" charset="2"/>
                  <a:buChar char="v"/>
                </a:pPr>
                <a:r>
                  <a:rPr lang="en-US" dirty="0"/>
                  <a:t>Monotonic, </a:t>
                </a:r>
                <a:r>
                  <a:rPr lang="en-US" dirty="0" err="1"/>
                  <a:t>polynomially</a:t>
                </a:r>
                <a:r>
                  <a:rPr lang="en-US" dirty="0"/>
                  <a:t> bounded, all properties of real values…</a:t>
                </a:r>
              </a:p>
              <a:p>
                <a:pPr marL="457200" indent="-457200">
                  <a:buFont typeface="Wingdings" panose="05000000000000000000" pitchFamily="2" charset="2"/>
                  <a:buChar char="v"/>
                </a:pPr>
                <a:endParaRPr lang="en-US" dirty="0"/>
              </a:p>
              <a:p>
                <a:pPr>
                  <a:buFont typeface="Wingdings" panose="05000000000000000000" pitchFamily="2" charset="2"/>
                  <a:buChar char="v"/>
                </a:pPr>
                <a:r>
                  <a:rPr lang="en-US" dirty="0"/>
                  <a:t> Use partial (</a:t>
                </a:r>
                <a:r>
                  <a:rPr lang="en-US" dirty="0" err="1"/>
                  <a:t>Loewner</a:t>
                </a:r>
                <a:r>
                  <a:rPr lang="en-US" dirty="0"/>
                  <a:t>) ordering on PSD matrices</a:t>
                </a:r>
              </a:p>
              <a:p>
                <a:pPr lvl="1">
                  <a:buFont typeface="Wingdings" panose="05000000000000000000" pitchFamily="2" charset="2"/>
                  <a:buChar char="v"/>
                </a:pPr>
                <a:r>
                  <a:rPr lang="en-US" dirty="0"/>
                  <a:t> If matrix </a:t>
                </a:r>
                <a14:m>
                  <m:oMath xmlns:m="http://schemas.openxmlformats.org/officeDocument/2006/math">
                    <m:r>
                      <a:rPr lang="en-US" i="1">
                        <a:solidFill>
                          <a:srgbClr val="C00000"/>
                        </a:solidFill>
                        <a:latin typeface="Cambria Math" panose="02040503050406030204" pitchFamily="18" charset="0"/>
                      </a:rPr>
                      <m:t>𝐴</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𝑅</m:t>
                        </m:r>
                      </m:e>
                      <m:sup>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𝑛</m:t>
                        </m:r>
                      </m:sup>
                    </m:sSup>
                  </m:oMath>
                </a14:m>
                <a:r>
                  <a:rPr lang="en-US" dirty="0">
                    <a:solidFill>
                      <a:srgbClr val="C00000"/>
                    </a:solidFill>
                  </a:rPr>
                  <a:t> </a:t>
                </a:r>
                <a:r>
                  <a:rPr lang="en-US" dirty="0"/>
                  <a:t>is a submatrix of </a:t>
                </a:r>
                <a14:m>
                  <m:oMath xmlns:m="http://schemas.openxmlformats.org/officeDocument/2006/math">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𝑅</m:t>
                        </m:r>
                      </m:e>
                      <m:sup>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𝑛</m:t>
                        </m:r>
                      </m:sup>
                    </m:sSup>
                  </m:oMath>
                </a14:m>
                <a:r>
                  <a:rPr lang="en-US" dirty="0"/>
                  <a:t>, then </a:t>
                </a:r>
                <a14:m>
                  <m:oMath xmlns:m="http://schemas.openxmlformats.org/officeDocument/2006/math">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𝐴</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𝐴</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𝐵</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𝐵</m:t>
                    </m:r>
                  </m:oMath>
                </a14:m>
                <a:endParaRPr lang="en-US" dirty="0">
                  <a:solidFill>
                    <a:srgbClr val="C00000"/>
                  </a:solidFill>
                </a:endParaRPr>
              </a:p>
              <a:p>
                <a:pPr>
                  <a:buFont typeface="Wingdings" panose="05000000000000000000" pitchFamily="2" charset="2"/>
                  <a:buChar char="v"/>
                </a:pPr>
                <a:r>
                  <a:rPr lang="en-US" dirty="0"/>
                  <a:t> The singular values of </a:t>
                </a:r>
                <a14:m>
                  <m:oMath xmlns:m="http://schemas.openxmlformats.org/officeDocument/2006/math">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𝐴</m:t>
                        </m:r>
                      </m:e>
                      <m:sup>
                        <m:r>
                          <a:rPr lang="en-US" b="0" i="1" smtClean="0">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𝐴</m:t>
                    </m:r>
                    <m:r>
                      <a:rPr lang="en-US" i="1">
                        <a:solidFill>
                          <a:srgbClr val="C00000"/>
                        </a:solidFill>
                        <a:latin typeface="Cambria Math" panose="02040503050406030204" pitchFamily="18" charset="0"/>
                      </a:rPr>
                      <m:t> </m:t>
                    </m:r>
                  </m:oMath>
                </a14:m>
                <a:r>
                  <a:rPr lang="en-US" dirty="0"/>
                  <a:t>are respectively at most those of </a:t>
                </a:r>
                <a14:m>
                  <m:oMath xmlns:m="http://schemas.openxmlformats.org/officeDocument/2006/math">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𝐵</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𝐵</m:t>
                    </m:r>
                  </m:oMath>
                </a14:m>
                <a:endParaRPr lang="en-US" dirty="0">
                  <a:solidFill>
                    <a:srgbClr val="C00000"/>
                  </a:solidFill>
                </a:endParaRPr>
              </a:p>
              <a:p>
                <a:pPr>
                  <a:buFont typeface="Wingdings" panose="05000000000000000000" pitchFamily="2" charset="2"/>
                  <a:buChar char="v"/>
                </a:pPr>
                <a:endParaRPr lang="en-US" dirty="0">
                  <a:solidFill>
                    <a:srgbClr val="C00000"/>
                  </a:solidFill>
                </a:endParaRPr>
              </a:p>
              <a:p>
                <a:pPr>
                  <a:buFont typeface="Wingdings" panose="05000000000000000000" pitchFamily="2" charset="2"/>
                  <a:buChar char="v"/>
                </a:pPr>
                <a:r>
                  <a:rPr lang="en-US" dirty="0"/>
                  <a:t> Have “monotonicity”, what about smoothness?</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2"/>
                <a:stretch>
                  <a:fillRect l="-1043" t="-2241" b="-3221"/>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ADE29DC0-5F55-4C0F-9250-42464CEC0C31}"/>
              </a:ext>
            </a:extLst>
          </p:cNvPr>
          <p:cNvSpPr/>
          <p:nvPr/>
        </p:nvSpPr>
        <p:spPr>
          <a:xfrm>
            <a:off x="4842217" y="1825625"/>
            <a:ext cx="5700815" cy="584775"/>
          </a:xfrm>
          <a:prstGeom prst="rect">
            <a:avLst/>
          </a:prstGeom>
        </p:spPr>
        <p:txBody>
          <a:bodyPr wrap="square">
            <a:spAutoFit/>
          </a:bodyPr>
          <a:lstStyle/>
          <a:p>
            <a:pPr marL="457200" indent="-457200">
              <a:buFont typeface="Wingdings" panose="05000000000000000000" pitchFamily="2" charset="2"/>
              <a:buChar char="v"/>
            </a:pPr>
            <a:endParaRPr lang="en-US" sz="3200" dirty="0"/>
          </a:p>
        </p:txBody>
      </p:sp>
    </p:spTree>
    <p:extLst>
      <p:ext uri="{BB962C8B-B14F-4D97-AF65-F5344CB8AC3E}">
        <p14:creationId xmlns:p14="http://schemas.microsoft.com/office/powerpoint/2010/main" val="2063221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Model #2: Online Model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pPr>
                  <a:buFont typeface="Wingdings" panose="05000000000000000000" pitchFamily="2" charset="2"/>
                  <a:buChar char="v"/>
                </a:pPr>
                <a:r>
                  <a:rPr lang="en-US" dirty="0"/>
                  <a:t> </a:t>
                </a: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a:t>
                </a:r>
              </a:p>
              <a:p>
                <a:pPr>
                  <a:buFont typeface="Wingdings" panose="05000000000000000000" pitchFamily="2" charset="2"/>
                  <a:buChar char="v"/>
                </a:pPr>
                <a:r>
                  <a:rPr lang="en-US" dirty="0"/>
                  <a:t> </a:t>
                </a:r>
                <a:r>
                  <a:rPr lang="en-US" dirty="0">
                    <a:solidFill>
                      <a:srgbClr val="00B050"/>
                    </a:solidFill>
                  </a:rPr>
                  <a:t>Output</a:t>
                </a:r>
                <a:r>
                  <a:rPr lang="en-US" dirty="0"/>
                  <a:t>: Evaluation (or approximation) of a given function</a:t>
                </a:r>
              </a:p>
              <a:p>
                <a:pPr>
                  <a:buFont typeface="Wingdings" panose="05000000000000000000" pitchFamily="2" charset="2"/>
                  <a:buChar char="v"/>
                </a:pPr>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b="0" i="1" smtClean="0">
                        <a:solidFill>
                          <a:srgbClr val="C00000"/>
                        </a:solidFill>
                        <a:latin typeface="Cambria Math" panose="02040503050406030204" pitchFamily="18" charset="0"/>
                      </a:rPr>
                      <m:t>𝑛</m:t>
                    </m:r>
                    <m:r>
                      <a:rPr lang="en-US" i="1">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a:p>
                <a:pPr>
                  <a:buFont typeface="Wingdings" panose="05000000000000000000" pitchFamily="2" charset="2"/>
                  <a:buChar char="v"/>
                </a:pPr>
                <a:endParaRPr lang="en-US" dirty="0"/>
              </a:p>
              <a:p>
                <a:pPr>
                  <a:buFont typeface="Wingdings" panose="05000000000000000000" pitchFamily="2" charset="2"/>
                  <a:buChar char="v"/>
                </a:pPr>
                <a:r>
                  <a:rPr lang="en-US" dirty="0"/>
                  <a:t> </a:t>
                </a:r>
                <a:r>
                  <a:rPr lang="en-US" dirty="0">
                    <a:solidFill>
                      <a:srgbClr val="00B050"/>
                    </a:solidFill>
                  </a:rPr>
                  <a:t>Online Model</a:t>
                </a:r>
                <a:r>
                  <a:rPr lang="en-US" dirty="0"/>
                  <a:t>: “Each time must make irrevocable decision to the output”</a:t>
                </a:r>
              </a:p>
              <a:p>
                <a:pPr lvl="1">
                  <a:buFont typeface="Wingdings" panose="05000000000000000000" pitchFamily="2" charset="2"/>
                  <a:buChar char="v"/>
                </a:pPr>
                <a:r>
                  <a:rPr lang="en-US" dirty="0"/>
                  <a:t> Send decisions to some further applications downstream</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2293255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Results: Online Model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pPr marL="457200" indent="-457200">
                  <a:buFont typeface="Wingdings" panose="05000000000000000000" pitchFamily="2" charset="2"/>
                  <a:buChar char="v"/>
                </a:pPr>
                <a:r>
                  <a:rPr lang="en-US" dirty="0"/>
                  <a:t>Online algorithm for low-rank approximation that samples </a:t>
                </a:r>
                <a14:m>
                  <m:oMath xmlns:m="http://schemas.openxmlformats.org/officeDocument/2006/math">
                    <m:r>
                      <a:rPr lang="en-US"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𝑘</m:t>
                        </m:r>
                      </m:e>
                    </m:d>
                  </m:oMath>
                </a14:m>
                <a:r>
                  <a:rPr lang="en-US" dirty="0"/>
                  <a:t> rows (space optimal, up to lower order terms)</a:t>
                </a:r>
              </a:p>
              <a:p>
                <a:pPr marL="457200" indent="-457200">
                  <a:buFont typeface="Wingdings" panose="05000000000000000000" pitchFamily="2" charset="2"/>
                  <a:buChar char="v"/>
                </a:pPr>
                <a:r>
                  <a:rPr lang="en-US" dirty="0"/>
                  <a:t>Online algorithm for row subset selection that samples </a:t>
                </a:r>
                <a14:m>
                  <m:oMath xmlns:m="http://schemas.openxmlformats.org/officeDocument/2006/math">
                    <m:r>
                      <a:rPr lang="en-US"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𝑘</m:t>
                        </m:r>
                      </m:e>
                    </m:d>
                  </m:oMath>
                </a14:m>
                <a:r>
                  <a:rPr lang="en-US" dirty="0"/>
                  <a:t> rows (space optimal, up to lower order terms)</a:t>
                </a:r>
              </a:p>
              <a:p>
                <a:pPr marL="457200" indent="-457200">
                  <a:buFont typeface="Wingdings" panose="05000000000000000000" pitchFamily="2" charset="2"/>
                  <a:buChar char="v"/>
                </a:pPr>
                <a:r>
                  <a:rPr lang="en-US" dirty="0"/>
                  <a:t>Online algorithm for principal component analysis that embeds into a matrix with dimension </a:t>
                </a:r>
                <a14:m>
                  <m:oMath xmlns:m="http://schemas.openxmlformats.org/officeDocument/2006/math">
                    <m:r>
                      <a:rPr lang="en-US"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𝑘</m:t>
                        </m:r>
                      </m:e>
                    </m:d>
                  </m:oMath>
                </a14:m>
                <a:r>
                  <a:rPr lang="en-US" dirty="0"/>
                  <a:t> (space optimal, up to lower order terms)</a:t>
                </a:r>
              </a:p>
              <a:p>
                <a:pPr marL="457200" indent="-457200">
                  <a:buFont typeface="Wingdings" panose="05000000000000000000" pitchFamily="2" charset="2"/>
                  <a:buChar char="v"/>
                </a:pPr>
                <a:r>
                  <a:rPr lang="en-US" dirty="0"/>
                  <a:t>Online algorithm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1</m:t>
                        </m:r>
                      </m:sub>
                    </m:sSub>
                  </m:oMath>
                </a14:m>
                <a:r>
                  <a:rPr lang="en-US" dirty="0"/>
                  <a:t> subspace embedding that samples </a:t>
                </a:r>
                <a14:m>
                  <m:oMath xmlns:m="http://schemas.openxmlformats.org/officeDocument/2006/math">
                    <m:r>
                      <a:rPr lang="en-US" i="1">
                        <a:solidFill>
                          <a:srgbClr val="C00000"/>
                        </a:solidFill>
                        <a:latin typeface="Cambria Math" panose="02040503050406030204" pitchFamily="18" charset="0"/>
                      </a:rPr>
                      <m:t>𝑂</m:t>
                    </m:r>
                    <m:d>
                      <m:dPr>
                        <m:ctrlPr>
                          <a:rPr lang="en-US" i="1" smtClean="0">
                            <a:solidFill>
                              <a:srgbClr val="C00000"/>
                            </a:solidFill>
                            <a:latin typeface="Cambria Math" panose="02040503050406030204" pitchFamily="18" charset="0"/>
                          </a:rPr>
                        </m:ctrlPr>
                      </m:dPr>
                      <m:e>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𝑑</m:t>
                            </m:r>
                          </m:e>
                          <m:sup>
                            <m:r>
                              <a:rPr lang="en-US" b="0" i="1" smtClean="0">
                                <a:solidFill>
                                  <a:srgbClr val="C00000"/>
                                </a:solidFill>
                                <a:latin typeface="Cambria Math" panose="02040503050406030204" pitchFamily="18" charset="0"/>
                              </a:rPr>
                              <m:t>2</m:t>
                            </m:r>
                          </m:sup>
                        </m:sSup>
                      </m:e>
                    </m:d>
                  </m:oMath>
                </a14:m>
                <a:r>
                  <a:rPr lang="en-US" dirty="0"/>
                  <a:t> rows</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043" t="-2036" r="-754"/>
                </a:stretch>
              </a:blipFill>
            </p:spPr>
            <p:txBody>
              <a:bodyPr/>
              <a:lstStyle/>
              <a:p>
                <a:r>
                  <a:rPr lang="en-US">
                    <a:noFill/>
                  </a:rPr>
                  <a:t> </a:t>
                </a:r>
              </a:p>
            </p:txBody>
          </p:sp>
        </mc:Fallback>
      </mc:AlternateContent>
    </p:spTree>
    <p:extLst>
      <p:ext uri="{BB962C8B-B14F-4D97-AF65-F5344CB8AC3E}">
        <p14:creationId xmlns:p14="http://schemas.microsoft.com/office/powerpoint/2010/main" val="4046220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Results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pPr marL="457200" indent="-457200">
                  <a:buFont typeface="Wingdings" panose="05000000000000000000" pitchFamily="2" charset="2"/>
                  <a:buChar char="v"/>
                </a:pPr>
                <a:r>
                  <a:rPr lang="en-US" dirty="0"/>
                  <a:t> </a:t>
                </a:r>
                <a14:m>
                  <m:oMath xmlns:m="http://schemas.openxmlformats.org/officeDocument/2006/math">
                    <m:r>
                      <a:rPr lang="en-US" i="1">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𝑛</m:t>
                            </m:r>
                          </m:e>
                          <m:sup>
                            <m:r>
                              <a:rPr lang="en-US" i="1">
                                <a:solidFill>
                                  <a:srgbClr val="C00000"/>
                                </a:solidFill>
                                <a:latin typeface="Cambria Math" panose="02040503050406030204" pitchFamily="18" charset="0"/>
                              </a:rPr>
                              <m:t>3</m:t>
                            </m:r>
                          </m:sup>
                        </m:sSup>
                      </m:e>
                    </m:d>
                    <m:r>
                      <a:rPr lang="en-US" i="1">
                        <a:solidFill>
                          <a:srgbClr val="C00000"/>
                        </a:solidFill>
                        <a:latin typeface="Cambria Math" panose="02040503050406030204" pitchFamily="18" charset="0"/>
                      </a:rPr>
                      <m:t> </m:t>
                    </m:r>
                  </m:oMath>
                </a14:m>
                <a:r>
                  <a:rPr lang="en-US" dirty="0"/>
                  <a:t>space deterministic sliding window algorithm for spectral approximation</a:t>
                </a:r>
              </a:p>
              <a:p>
                <a:pPr marL="457200" indent="-457200">
                  <a:buFont typeface="Wingdings" panose="05000000000000000000" pitchFamily="2" charset="2"/>
                  <a:buChar char="v"/>
                </a:pPr>
                <a:r>
                  <a:rPr lang="en-US" dirty="0"/>
                  <a:t> </a:t>
                </a:r>
                <a14:m>
                  <m:oMath xmlns:m="http://schemas.openxmlformats.org/officeDocument/2006/math">
                    <m:r>
                      <a:rPr lang="en-US" i="1">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𝑛</m:t>
                            </m:r>
                          </m:e>
                          <m:sup>
                            <m:r>
                              <a:rPr lang="en-US" b="0" i="1" smtClean="0">
                                <a:solidFill>
                                  <a:srgbClr val="C00000"/>
                                </a:solidFill>
                                <a:latin typeface="Cambria Math" panose="02040503050406030204" pitchFamily="18" charset="0"/>
                              </a:rPr>
                              <m:t>2</m:t>
                            </m:r>
                          </m:sup>
                        </m:sSup>
                      </m:e>
                    </m:d>
                    <m:r>
                      <a:rPr lang="en-US" i="1">
                        <a:solidFill>
                          <a:srgbClr val="C00000"/>
                        </a:solidFill>
                        <a:latin typeface="Cambria Math" panose="02040503050406030204" pitchFamily="18" charset="0"/>
                      </a:rPr>
                      <m:t> </m:t>
                    </m:r>
                  </m:oMath>
                </a14:m>
                <a:r>
                  <a:rPr lang="en-US" dirty="0"/>
                  <a:t>space randomized sliding window algorithm for spectral approximation (space optimal, up to lower order terms)</a:t>
                </a:r>
              </a:p>
              <a:p>
                <a:pPr marL="457200" indent="-457200">
                  <a:buFont typeface="Wingdings" panose="05000000000000000000" pitchFamily="2" charset="2"/>
                  <a:buChar char="v"/>
                </a:pPr>
                <a:r>
                  <a:rPr lang="en-US" dirty="0"/>
                  <a:t> </a:t>
                </a:r>
                <a14:m>
                  <m:oMath xmlns:m="http://schemas.openxmlformats.org/officeDocument/2006/math">
                    <m:r>
                      <a:rPr lang="en-US" i="1">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𝑛𝑘</m:t>
                        </m:r>
                      </m:e>
                    </m:d>
                    <m:r>
                      <a:rPr lang="en-US" i="1">
                        <a:solidFill>
                          <a:srgbClr val="C00000"/>
                        </a:solidFill>
                        <a:latin typeface="Cambria Math" panose="02040503050406030204" pitchFamily="18" charset="0"/>
                      </a:rPr>
                      <m:t> </m:t>
                    </m:r>
                  </m:oMath>
                </a14:m>
                <a:r>
                  <a:rPr lang="en-US" dirty="0"/>
                  <a:t>space randomized sliding window algorithm for low rank approximation (space optimal, up to lower order terms)</a:t>
                </a:r>
              </a:p>
              <a:p>
                <a:pPr marL="457200" indent="-457200">
                  <a:buFont typeface="Wingdings" panose="05000000000000000000" pitchFamily="2" charset="2"/>
                  <a:buChar char="v"/>
                </a:pPr>
                <a:r>
                  <a:rPr lang="en-US" dirty="0"/>
                  <a:t>Results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1</m:t>
                        </m:r>
                      </m:sub>
                    </m:sSub>
                  </m:oMath>
                </a14:m>
                <a:r>
                  <a:rPr lang="en-US" dirty="0"/>
                  <a:t> subspace embedding (with bit complexity assumptions), matrix multiplication on sliding windows</a:t>
                </a:r>
              </a:p>
              <a:p>
                <a:pPr marL="457200" indent="-457200">
                  <a:buFont typeface="Wingdings" panose="05000000000000000000" pitchFamily="2" charset="2"/>
                  <a:buChar char="v"/>
                </a:pPr>
                <a:r>
                  <a:rPr lang="en-US" dirty="0"/>
                  <a:t>Results for online principal component analysis, low rank approximation, column subset selection</a:t>
                </a:r>
              </a:p>
              <a:p>
                <a:pPr marL="457200" indent="-457200">
                  <a:buFont typeface="Wingdings" panose="05000000000000000000" pitchFamily="2" charset="2"/>
                  <a:buChar char="v"/>
                </a:pPr>
                <a:endParaRPr lang="en-US" dirty="0"/>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043" t="-203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CB08CA4A-9ED3-40BE-8038-5A3CDDB5A065}"/>
              </a:ext>
            </a:extLst>
          </p:cNvPr>
          <p:cNvSpPr/>
          <p:nvPr/>
        </p:nvSpPr>
        <p:spPr>
          <a:xfrm>
            <a:off x="630315" y="1825624"/>
            <a:ext cx="11017188" cy="2630967"/>
          </a:xfrm>
          <a:prstGeom prst="rect">
            <a:avLst/>
          </a:prstGeom>
          <a:noFill/>
          <a:ln w="571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7711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Challenges</a:t>
            </a:r>
            <a:endParaRPr lang="en-US" dirty="0"/>
          </a:p>
        </p:txBody>
      </p:sp>
      <p:sp>
        <p:nvSpPr>
          <p:cNvPr id="6" name="Rectangle 5">
            <a:extLst>
              <a:ext uri="{FF2B5EF4-FFF2-40B4-BE49-F238E27FC236}">
                <a16:creationId xmlns:a16="http://schemas.microsoft.com/office/drawing/2014/main" id="{ADE29DC0-5F55-4C0F-9250-42464CEC0C31}"/>
              </a:ext>
            </a:extLst>
          </p:cNvPr>
          <p:cNvSpPr/>
          <p:nvPr/>
        </p:nvSpPr>
        <p:spPr>
          <a:xfrm>
            <a:off x="4567010" y="1690688"/>
            <a:ext cx="5700815" cy="584775"/>
          </a:xfrm>
          <a:prstGeom prst="rect">
            <a:avLst/>
          </a:prstGeom>
        </p:spPr>
        <p:txBody>
          <a:bodyPr wrap="square">
            <a:spAutoFit/>
          </a:bodyPr>
          <a:lstStyle/>
          <a:p>
            <a:pPr marL="457200" indent="-457200">
              <a:buFont typeface="Wingdings" panose="05000000000000000000" pitchFamily="2" charset="2"/>
              <a:buChar char="v"/>
            </a:pPr>
            <a:endParaRPr lang="en-US" sz="3200" dirty="0"/>
          </a:p>
        </p:txBody>
      </p:sp>
      <p:sp>
        <p:nvSpPr>
          <p:cNvPr id="14" name="Content Placeholder 2">
            <a:extLst>
              <a:ext uri="{FF2B5EF4-FFF2-40B4-BE49-F238E27FC236}">
                <a16:creationId xmlns:a16="http://schemas.microsoft.com/office/drawing/2014/main" id="{6184ADBC-43F1-4D97-B97D-67B7A2D5FD9A}"/>
              </a:ext>
            </a:extLst>
          </p:cNvPr>
          <p:cNvSpPr>
            <a:spLocks noGrp="1"/>
          </p:cNvSpPr>
          <p:nvPr>
            <p:ph idx="1"/>
          </p:nvPr>
        </p:nvSpPr>
        <p:spPr>
          <a:xfrm>
            <a:off x="2595881" y="1815465"/>
            <a:ext cx="2642834" cy="3216892"/>
          </a:xfrm>
        </p:spPr>
        <p:txBody>
          <a:bodyPr/>
          <a:lstStyle/>
          <a:p>
            <a:pPr marL="0" indent="0">
              <a:buNone/>
            </a:pPr>
            <a:r>
              <a:rPr lang="en-US" dirty="0"/>
              <a:t>-2  7  0 11  4 -8</a:t>
            </a:r>
          </a:p>
          <a:p>
            <a:pPr marL="0" indent="0">
              <a:buNone/>
            </a:pPr>
            <a:r>
              <a:rPr lang="en-US" dirty="0"/>
              <a:t>  3 13 2  8   6  2</a:t>
            </a:r>
          </a:p>
          <a:p>
            <a:pPr marL="0" indent="0">
              <a:buNone/>
            </a:pPr>
            <a:r>
              <a:rPr lang="en-US" dirty="0"/>
              <a:t>  1  4  0  -7  5  3</a:t>
            </a:r>
          </a:p>
          <a:p>
            <a:pPr marL="0" indent="0">
              <a:buNone/>
            </a:pPr>
            <a:r>
              <a:rPr lang="en-US" dirty="0"/>
              <a:t>  1 -1 -3 -2 -4 -6</a:t>
            </a:r>
          </a:p>
          <a:p>
            <a:pPr marL="0" indent="0">
              <a:buNone/>
            </a:pPr>
            <a:r>
              <a:rPr lang="en-US" dirty="0"/>
              <a:t> -1 -2 -1 0 -3  -1</a:t>
            </a:r>
          </a:p>
          <a:p>
            <a:pPr marL="0" indent="0">
              <a:buNone/>
            </a:pPr>
            <a:r>
              <a:rPr lang="en-US" dirty="0"/>
              <a:t>  2  4  1  0  11  1</a:t>
            </a:r>
          </a:p>
        </p:txBody>
      </p:sp>
      <p:sp>
        <p:nvSpPr>
          <p:cNvPr id="15" name="Rectangle 14">
            <a:extLst>
              <a:ext uri="{FF2B5EF4-FFF2-40B4-BE49-F238E27FC236}">
                <a16:creationId xmlns:a16="http://schemas.microsoft.com/office/drawing/2014/main" id="{EB9B33DF-1969-46FD-B598-EA08945E2382}"/>
              </a:ext>
            </a:extLst>
          </p:cNvPr>
          <p:cNvSpPr/>
          <p:nvPr/>
        </p:nvSpPr>
        <p:spPr>
          <a:xfrm>
            <a:off x="2595880" y="1815465"/>
            <a:ext cx="2541293"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553BDE7-DC89-4CC6-8C89-13C129ACACA7}"/>
              </a:ext>
            </a:extLst>
          </p:cNvPr>
          <p:cNvSpPr/>
          <p:nvPr/>
        </p:nvSpPr>
        <p:spPr>
          <a:xfrm>
            <a:off x="568960" y="1815465"/>
            <a:ext cx="1859043" cy="725096"/>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5AA81758-6328-4E88-9960-B61C732176C1}"/>
              </a:ext>
            </a:extLst>
          </p:cNvPr>
          <p:cNvSpPr txBox="1">
            <a:spLocks/>
          </p:cNvSpPr>
          <p:nvPr/>
        </p:nvSpPr>
        <p:spPr>
          <a:xfrm>
            <a:off x="5495868" y="899396"/>
            <a:ext cx="6371011" cy="56046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v"/>
            </a:pPr>
            <a:r>
              <a:rPr lang="en-US" dirty="0"/>
              <a:t>Approach 1: Use smooth histogram </a:t>
            </a:r>
            <a:r>
              <a:rPr lang="en-US" dirty="0">
                <a:solidFill>
                  <a:srgbClr val="00B0F0"/>
                </a:solidFill>
              </a:rPr>
              <a:t>[BO07]</a:t>
            </a:r>
            <a:r>
              <a:rPr lang="en-US" dirty="0"/>
              <a:t> technique for sliding windows</a:t>
            </a:r>
          </a:p>
          <a:p>
            <a:pPr marL="457200" indent="-457200">
              <a:buFont typeface="Wingdings" panose="05000000000000000000" pitchFamily="2" charset="2"/>
              <a:buChar char="v"/>
            </a:pPr>
            <a:r>
              <a:rPr lang="en-US" dirty="0"/>
              <a:t>…</a:t>
            </a:r>
            <a:r>
              <a:rPr lang="en-US" dirty="0">
                <a:solidFill>
                  <a:srgbClr val="FF0000"/>
                </a:solidFill>
              </a:rPr>
              <a:t>Functions are not smooth</a:t>
            </a:r>
            <a:endParaRPr lang="en-US" dirty="0"/>
          </a:p>
          <a:p>
            <a:pPr marL="457200" indent="-457200">
              <a:buFont typeface="Wingdings" panose="05000000000000000000" pitchFamily="2" charset="2"/>
              <a:buChar char="v"/>
            </a:pPr>
            <a:r>
              <a:rPr lang="en-US" dirty="0"/>
              <a:t>Approach 2: Use sketching techniques for subspace embeddings</a:t>
            </a:r>
          </a:p>
          <a:p>
            <a:pPr marL="457200" indent="-457200">
              <a:buFont typeface="Wingdings" panose="05000000000000000000" pitchFamily="2" charset="2"/>
              <a:buChar char="v"/>
            </a:pPr>
            <a:r>
              <a:rPr lang="en-US" dirty="0"/>
              <a:t>…</a:t>
            </a:r>
            <a:r>
              <a:rPr lang="en-US" dirty="0">
                <a:solidFill>
                  <a:srgbClr val="FF0000"/>
                </a:solidFill>
              </a:rPr>
              <a:t>Cannot undue expirations from sliding window</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CC2B4220-0CCF-4D1B-9A9E-FAA147009BEB}"/>
                  </a:ext>
                </a:extLst>
              </p:cNvPr>
              <p:cNvSpPr/>
              <p:nvPr/>
            </p:nvSpPr>
            <p:spPr>
              <a:xfrm>
                <a:off x="3617740" y="5418437"/>
                <a:ext cx="4975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C00000"/>
                          </a:solidFill>
                          <a:latin typeface="Cambria Math" panose="02040503050406030204" pitchFamily="18" charset="0"/>
                        </a:rPr>
                        <m:t>𝐴</m:t>
                      </m:r>
                    </m:oMath>
                  </m:oMathPara>
                </a14:m>
                <a:endParaRPr lang="en-US" sz="2800" dirty="0">
                  <a:solidFill>
                    <a:srgbClr val="C00000"/>
                  </a:solidFill>
                </a:endParaRPr>
              </a:p>
            </p:txBody>
          </p:sp>
        </mc:Choice>
        <mc:Fallback xmlns="">
          <p:sp>
            <p:nvSpPr>
              <p:cNvPr id="3" name="Rectangle 2">
                <a:extLst>
                  <a:ext uri="{FF2B5EF4-FFF2-40B4-BE49-F238E27FC236}">
                    <a16:creationId xmlns:a16="http://schemas.microsoft.com/office/drawing/2014/main" id="{CC2B4220-0CCF-4D1B-9A9E-FAA147009BEB}"/>
                  </a:ext>
                </a:extLst>
              </p:cNvPr>
              <p:cNvSpPr>
                <a:spLocks noRot="1" noChangeAspect="1" noMove="1" noResize="1" noEditPoints="1" noAdjustHandles="1" noChangeArrowheads="1" noChangeShapeType="1" noTextEdit="1"/>
              </p:cNvSpPr>
              <p:nvPr/>
            </p:nvSpPr>
            <p:spPr>
              <a:xfrm>
                <a:off x="3617740" y="5418437"/>
                <a:ext cx="497572"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103BE359-A6CE-404E-895B-395F96FC9A64}"/>
                  </a:ext>
                </a:extLst>
              </p:cNvPr>
              <p:cNvSpPr/>
              <p:nvPr/>
            </p:nvSpPr>
            <p:spPr>
              <a:xfrm>
                <a:off x="1250073" y="3062114"/>
                <a:ext cx="49802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𝑃</m:t>
                      </m:r>
                    </m:oMath>
                  </m:oMathPara>
                </a14:m>
                <a:endParaRPr lang="en-US" dirty="0">
                  <a:solidFill>
                    <a:srgbClr val="C00000"/>
                  </a:solidFill>
                </a:endParaRPr>
              </a:p>
            </p:txBody>
          </p:sp>
        </mc:Choice>
        <mc:Fallback xmlns="">
          <p:sp>
            <p:nvSpPr>
              <p:cNvPr id="10" name="Rectangle 9">
                <a:extLst>
                  <a:ext uri="{FF2B5EF4-FFF2-40B4-BE49-F238E27FC236}">
                    <a16:creationId xmlns:a16="http://schemas.microsoft.com/office/drawing/2014/main" id="{103BE359-A6CE-404E-895B-395F96FC9A64}"/>
                  </a:ext>
                </a:extLst>
              </p:cNvPr>
              <p:cNvSpPr>
                <a:spLocks noRot="1" noChangeAspect="1" noMove="1" noResize="1" noEditPoints="1" noAdjustHandles="1" noChangeArrowheads="1" noChangeShapeType="1" noTextEdit="1"/>
              </p:cNvSpPr>
              <p:nvPr/>
            </p:nvSpPr>
            <p:spPr>
              <a:xfrm>
                <a:off x="1250073" y="3062114"/>
                <a:ext cx="498020" cy="523220"/>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17286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Challenges</a:t>
            </a:r>
            <a:endParaRPr lang="en-US" dirty="0"/>
          </a:p>
        </p:txBody>
      </p:sp>
      <p:sp>
        <p:nvSpPr>
          <p:cNvPr id="6" name="Rectangle 5">
            <a:extLst>
              <a:ext uri="{FF2B5EF4-FFF2-40B4-BE49-F238E27FC236}">
                <a16:creationId xmlns:a16="http://schemas.microsoft.com/office/drawing/2014/main" id="{ADE29DC0-5F55-4C0F-9250-42464CEC0C31}"/>
              </a:ext>
            </a:extLst>
          </p:cNvPr>
          <p:cNvSpPr/>
          <p:nvPr/>
        </p:nvSpPr>
        <p:spPr>
          <a:xfrm>
            <a:off x="4567010" y="1690688"/>
            <a:ext cx="5700815" cy="584775"/>
          </a:xfrm>
          <a:prstGeom prst="rect">
            <a:avLst/>
          </a:prstGeom>
        </p:spPr>
        <p:txBody>
          <a:bodyPr wrap="square">
            <a:spAutoFit/>
          </a:bodyPr>
          <a:lstStyle/>
          <a:p>
            <a:pPr marL="457200" indent="-457200">
              <a:buFont typeface="Wingdings" panose="05000000000000000000" pitchFamily="2" charset="2"/>
              <a:buChar char="v"/>
            </a:pPr>
            <a:endParaRPr lang="en-US" sz="3200" dirty="0"/>
          </a:p>
        </p:txBody>
      </p:sp>
      <p:sp>
        <p:nvSpPr>
          <p:cNvPr id="14" name="Content Placeholder 2">
            <a:extLst>
              <a:ext uri="{FF2B5EF4-FFF2-40B4-BE49-F238E27FC236}">
                <a16:creationId xmlns:a16="http://schemas.microsoft.com/office/drawing/2014/main" id="{6184ADBC-43F1-4D97-B97D-67B7A2D5FD9A}"/>
              </a:ext>
            </a:extLst>
          </p:cNvPr>
          <p:cNvSpPr>
            <a:spLocks noGrp="1"/>
          </p:cNvSpPr>
          <p:nvPr>
            <p:ph idx="1"/>
          </p:nvPr>
        </p:nvSpPr>
        <p:spPr>
          <a:xfrm>
            <a:off x="2595881" y="1815464"/>
            <a:ext cx="2642834" cy="3772535"/>
          </a:xfrm>
        </p:spPr>
        <p:txBody>
          <a:bodyPr>
            <a:normAutofit/>
          </a:bodyPr>
          <a:lstStyle/>
          <a:p>
            <a:pPr marL="0" indent="0">
              <a:buNone/>
            </a:pPr>
            <a:r>
              <a:rPr lang="en-US" dirty="0"/>
              <a:t>-2  7  0 11  4 -8</a:t>
            </a:r>
          </a:p>
          <a:p>
            <a:pPr marL="0" indent="0">
              <a:buNone/>
            </a:pPr>
            <a:r>
              <a:rPr lang="en-US" dirty="0"/>
              <a:t>  3 13 2  8   6  2</a:t>
            </a:r>
          </a:p>
          <a:p>
            <a:pPr marL="0" indent="0">
              <a:buNone/>
            </a:pPr>
            <a:r>
              <a:rPr lang="en-US" dirty="0"/>
              <a:t>  1  4  0  -7  5  3</a:t>
            </a:r>
          </a:p>
          <a:p>
            <a:pPr marL="0" indent="0">
              <a:buNone/>
            </a:pPr>
            <a:r>
              <a:rPr lang="en-US" dirty="0"/>
              <a:t>  1 -1 -3 -2 -4 -6</a:t>
            </a:r>
          </a:p>
          <a:p>
            <a:pPr marL="0" indent="0">
              <a:buNone/>
            </a:pPr>
            <a:r>
              <a:rPr lang="en-US" dirty="0"/>
              <a:t> -1 -2 -1 0 -3  -1</a:t>
            </a:r>
          </a:p>
          <a:p>
            <a:pPr marL="0" indent="0">
              <a:buNone/>
            </a:pPr>
            <a:r>
              <a:rPr lang="en-US" dirty="0"/>
              <a:t>  2  4  1  0  11  1</a:t>
            </a:r>
          </a:p>
          <a:p>
            <a:pPr marL="0" indent="0">
              <a:buNone/>
            </a:pPr>
            <a:r>
              <a:rPr lang="en-US" dirty="0"/>
              <a:t> 5  0  4  1   0  -11</a:t>
            </a:r>
          </a:p>
        </p:txBody>
      </p:sp>
      <p:sp>
        <p:nvSpPr>
          <p:cNvPr id="15" name="Rectangle 14">
            <a:extLst>
              <a:ext uri="{FF2B5EF4-FFF2-40B4-BE49-F238E27FC236}">
                <a16:creationId xmlns:a16="http://schemas.microsoft.com/office/drawing/2014/main" id="{EB9B33DF-1969-46FD-B598-EA08945E2382}"/>
              </a:ext>
            </a:extLst>
          </p:cNvPr>
          <p:cNvSpPr/>
          <p:nvPr/>
        </p:nvSpPr>
        <p:spPr>
          <a:xfrm>
            <a:off x="2595881" y="2275463"/>
            <a:ext cx="2541293"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B3E2BF5F-8DEE-44D3-A8BC-97D6C96AEEB9}"/>
              </a:ext>
            </a:extLst>
          </p:cNvPr>
          <p:cNvSpPr txBox="1">
            <a:spLocks/>
          </p:cNvSpPr>
          <p:nvPr/>
        </p:nvSpPr>
        <p:spPr>
          <a:xfrm>
            <a:off x="5495868" y="899396"/>
            <a:ext cx="6371011" cy="56046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v"/>
            </a:pPr>
            <a:r>
              <a:rPr lang="en-US" dirty="0"/>
              <a:t>Approach 1: Use smooth histogram </a:t>
            </a:r>
            <a:r>
              <a:rPr lang="en-US" dirty="0">
                <a:solidFill>
                  <a:srgbClr val="00B0F0"/>
                </a:solidFill>
              </a:rPr>
              <a:t>[BO07]</a:t>
            </a:r>
            <a:r>
              <a:rPr lang="en-US" dirty="0"/>
              <a:t> technique for sliding windows</a:t>
            </a:r>
          </a:p>
          <a:p>
            <a:pPr marL="457200" indent="-457200">
              <a:buFont typeface="Wingdings" panose="05000000000000000000" pitchFamily="2" charset="2"/>
              <a:buChar char="v"/>
            </a:pPr>
            <a:r>
              <a:rPr lang="en-US" dirty="0"/>
              <a:t>…</a:t>
            </a:r>
            <a:r>
              <a:rPr lang="en-US" dirty="0">
                <a:solidFill>
                  <a:srgbClr val="FF0000"/>
                </a:solidFill>
              </a:rPr>
              <a:t>Functions are not smooth</a:t>
            </a:r>
            <a:endParaRPr lang="en-US" dirty="0"/>
          </a:p>
          <a:p>
            <a:pPr marL="457200" indent="-457200">
              <a:buFont typeface="Wingdings" panose="05000000000000000000" pitchFamily="2" charset="2"/>
              <a:buChar char="v"/>
            </a:pPr>
            <a:r>
              <a:rPr lang="en-US" dirty="0"/>
              <a:t>Approach 2: Use sketching techniques for subspace embeddings</a:t>
            </a:r>
          </a:p>
          <a:p>
            <a:pPr marL="457200" indent="-457200">
              <a:buFont typeface="Wingdings" panose="05000000000000000000" pitchFamily="2" charset="2"/>
              <a:buChar char="v"/>
            </a:pPr>
            <a:r>
              <a:rPr lang="en-US" dirty="0"/>
              <a:t>…</a:t>
            </a:r>
            <a:r>
              <a:rPr lang="en-US" dirty="0">
                <a:solidFill>
                  <a:srgbClr val="FF0000"/>
                </a:solidFill>
              </a:rPr>
              <a:t>Cannot undue expirations from sliding window</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524DF913-D64E-4113-B702-5C1BEB2A8CC3}"/>
                  </a:ext>
                </a:extLst>
              </p:cNvPr>
              <p:cNvSpPr/>
              <p:nvPr/>
            </p:nvSpPr>
            <p:spPr>
              <a:xfrm>
                <a:off x="3617740" y="5418437"/>
                <a:ext cx="4975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C00000"/>
                          </a:solidFill>
                          <a:latin typeface="Cambria Math" panose="02040503050406030204" pitchFamily="18" charset="0"/>
                        </a:rPr>
                        <m:t>𝐴</m:t>
                      </m:r>
                    </m:oMath>
                  </m:oMathPara>
                </a14:m>
                <a:endParaRPr lang="en-US" sz="2800" dirty="0">
                  <a:solidFill>
                    <a:srgbClr val="C00000"/>
                  </a:solidFill>
                </a:endParaRPr>
              </a:p>
            </p:txBody>
          </p:sp>
        </mc:Choice>
        <mc:Fallback xmlns="">
          <p:sp>
            <p:nvSpPr>
              <p:cNvPr id="11" name="Rectangle 10">
                <a:extLst>
                  <a:ext uri="{FF2B5EF4-FFF2-40B4-BE49-F238E27FC236}">
                    <a16:creationId xmlns:a16="http://schemas.microsoft.com/office/drawing/2014/main" id="{524DF913-D64E-4113-B702-5C1BEB2A8CC3}"/>
                  </a:ext>
                </a:extLst>
              </p:cNvPr>
              <p:cNvSpPr>
                <a:spLocks noRot="1" noChangeAspect="1" noMove="1" noResize="1" noEditPoints="1" noAdjustHandles="1" noChangeArrowheads="1" noChangeShapeType="1" noTextEdit="1"/>
              </p:cNvSpPr>
              <p:nvPr/>
            </p:nvSpPr>
            <p:spPr>
              <a:xfrm>
                <a:off x="3617740" y="5418437"/>
                <a:ext cx="497572" cy="52322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4B98EBC-84C6-4594-BF74-B98EBDC8BFF1}"/>
                  </a:ext>
                </a:extLst>
              </p:cNvPr>
              <p:cNvSpPr/>
              <p:nvPr/>
            </p:nvSpPr>
            <p:spPr>
              <a:xfrm>
                <a:off x="1250073" y="3062114"/>
                <a:ext cx="49802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𝑃</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94B98EBC-84C6-4594-BF74-B98EBDC8BFF1}"/>
                  </a:ext>
                </a:extLst>
              </p:cNvPr>
              <p:cNvSpPr>
                <a:spLocks noRot="1" noChangeAspect="1" noMove="1" noResize="1" noEditPoints="1" noAdjustHandles="1" noChangeArrowheads="1" noChangeShapeType="1" noTextEdit="1"/>
              </p:cNvSpPr>
              <p:nvPr/>
            </p:nvSpPr>
            <p:spPr>
              <a:xfrm>
                <a:off x="1250073" y="3062114"/>
                <a:ext cx="498020" cy="523220"/>
              </a:xfrm>
              <a:prstGeom prst="rect">
                <a:avLst/>
              </a:prstGeom>
              <a:blipFill>
                <a:blip r:embed="rId3"/>
                <a:stretch>
                  <a:fillRect/>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E3712138-D8CB-4040-9D48-94A2F48BE210}"/>
              </a:ext>
            </a:extLst>
          </p:cNvPr>
          <p:cNvSpPr/>
          <p:nvPr/>
        </p:nvSpPr>
        <p:spPr>
          <a:xfrm>
            <a:off x="569562" y="2275463"/>
            <a:ext cx="1859043" cy="725096"/>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84452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Challenges</a:t>
            </a:r>
            <a:endParaRPr lang="en-US" dirty="0"/>
          </a:p>
        </p:txBody>
      </p:sp>
      <p:sp>
        <p:nvSpPr>
          <p:cNvPr id="6" name="Rectangle 5">
            <a:extLst>
              <a:ext uri="{FF2B5EF4-FFF2-40B4-BE49-F238E27FC236}">
                <a16:creationId xmlns:a16="http://schemas.microsoft.com/office/drawing/2014/main" id="{ADE29DC0-5F55-4C0F-9250-42464CEC0C31}"/>
              </a:ext>
            </a:extLst>
          </p:cNvPr>
          <p:cNvSpPr/>
          <p:nvPr/>
        </p:nvSpPr>
        <p:spPr>
          <a:xfrm>
            <a:off x="4567010" y="1690688"/>
            <a:ext cx="5700815" cy="584775"/>
          </a:xfrm>
          <a:prstGeom prst="rect">
            <a:avLst/>
          </a:prstGeom>
        </p:spPr>
        <p:txBody>
          <a:bodyPr wrap="square">
            <a:spAutoFit/>
          </a:bodyPr>
          <a:lstStyle/>
          <a:p>
            <a:pPr marL="457200" indent="-457200">
              <a:buFont typeface="Wingdings" panose="05000000000000000000" pitchFamily="2" charset="2"/>
              <a:buChar char="v"/>
            </a:pPr>
            <a:endParaRPr lang="en-US" sz="3200" dirty="0"/>
          </a:p>
        </p:txBody>
      </p:sp>
      <p:sp>
        <p:nvSpPr>
          <p:cNvPr id="14" name="Content Placeholder 2">
            <a:extLst>
              <a:ext uri="{FF2B5EF4-FFF2-40B4-BE49-F238E27FC236}">
                <a16:creationId xmlns:a16="http://schemas.microsoft.com/office/drawing/2014/main" id="{6184ADBC-43F1-4D97-B97D-67B7A2D5FD9A}"/>
              </a:ext>
            </a:extLst>
          </p:cNvPr>
          <p:cNvSpPr>
            <a:spLocks noGrp="1"/>
          </p:cNvSpPr>
          <p:nvPr>
            <p:ph idx="1"/>
          </p:nvPr>
        </p:nvSpPr>
        <p:spPr>
          <a:xfrm>
            <a:off x="2595881" y="1815464"/>
            <a:ext cx="2642834" cy="3772535"/>
          </a:xfrm>
        </p:spPr>
        <p:txBody>
          <a:bodyPr>
            <a:normAutofit/>
          </a:bodyPr>
          <a:lstStyle/>
          <a:p>
            <a:pPr marL="0" indent="0">
              <a:buNone/>
            </a:pPr>
            <a:r>
              <a:rPr lang="en-US" dirty="0"/>
              <a:t>-2  7  0 11  4 -8</a:t>
            </a:r>
          </a:p>
          <a:p>
            <a:pPr marL="0" indent="0">
              <a:buNone/>
            </a:pPr>
            <a:r>
              <a:rPr lang="en-US" dirty="0"/>
              <a:t>  3 13 2  8   6  2</a:t>
            </a:r>
          </a:p>
          <a:p>
            <a:pPr marL="0" indent="0">
              <a:buNone/>
            </a:pPr>
            <a:r>
              <a:rPr lang="en-US" dirty="0"/>
              <a:t>  1  4  0  -7  5  3</a:t>
            </a:r>
          </a:p>
          <a:p>
            <a:pPr marL="0" indent="0">
              <a:buNone/>
            </a:pPr>
            <a:r>
              <a:rPr lang="en-US" dirty="0"/>
              <a:t>  1 -1 -3 -2 -4 -6</a:t>
            </a:r>
          </a:p>
          <a:p>
            <a:pPr marL="0" indent="0">
              <a:buNone/>
            </a:pPr>
            <a:r>
              <a:rPr lang="en-US" dirty="0"/>
              <a:t> -1 -2 -1 0 -3  -1</a:t>
            </a:r>
          </a:p>
          <a:p>
            <a:pPr marL="0" indent="0">
              <a:buNone/>
            </a:pPr>
            <a:r>
              <a:rPr lang="en-US" dirty="0"/>
              <a:t>  2  4  1  0  11  1</a:t>
            </a:r>
          </a:p>
          <a:p>
            <a:pPr marL="0" indent="0">
              <a:buNone/>
            </a:pPr>
            <a:r>
              <a:rPr lang="en-US" dirty="0"/>
              <a:t> 5  0  4  1   0  -11</a:t>
            </a:r>
          </a:p>
        </p:txBody>
      </p:sp>
      <p:sp>
        <p:nvSpPr>
          <p:cNvPr id="15" name="Rectangle 14">
            <a:extLst>
              <a:ext uri="{FF2B5EF4-FFF2-40B4-BE49-F238E27FC236}">
                <a16:creationId xmlns:a16="http://schemas.microsoft.com/office/drawing/2014/main" id="{EB9B33DF-1969-46FD-B598-EA08945E2382}"/>
              </a:ext>
            </a:extLst>
          </p:cNvPr>
          <p:cNvSpPr/>
          <p:nvPr/>
        </p:nvSpPr>
        <p:spPr>
          <a:xfrm>
            <a:off x="2595881" y="2275463"/>
            <a:ext cx="2541293"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44EA89F7-B0A2-43CF-B3A3-F427CFB122CA}"/>
              </a:ext>
            </a:extLst>
          </p:cNvPr>
          <p:cNvSpPr txBox="1">
            <a:spLocks/>
          </p:cNvSpPr>
          <p:nvPr/>
        </p:nvSpPr>
        <p:spPr>
          <a:xfrm>
            <a:off x="5495868" y="899396"/>
            <a:ext cx="6371011" cy="56046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v"/>
            </a:pPr>
            <a:r>
              <a:rPr lang="en-US" dirty="0"/>
              <a:t>Approach 1: Use smooth histogram </a:t>
            </a:r>
            <a:r>
              <a:rPr lang="en-US" dirty="0">
                <a:solidFill>
                  <a:srgbClr val="00B0F0"/>
                </a:solidFill>
              </a:rPr>
              <a:t>[BO07]</a:t>
            </a:r>
            <a:r>
              <a:rPr lang="en-US" dirty="0"/>
              <a:t> technique for sliding windows</a:t>
            </a:r>
          </a:p>
          <a:p>
            <a:pPr marL="457200" indent="-457200">
              <a:buFont typeface="Wingdings" panose="05000000000000000000" pitchFamily="2" charset="2"/>
              <a:buChar char="v"/>
            </a:pPr>
            <a:r>
              <a:rPr lang="en-US" dirty="0"/>
              <a:t>…</a:t>
            </a:r>
            <a:r>
              <a:rPr lang="en-US" dirty="0">
                <a:solidFill>
                  <a:srgbClr val="FF0000"/>
                </a:solidFill>
              </a:rPr>
              <a:t>Functions are not smooth</a:t>
            </a:r>
            <a:endParaRPr lang="en-US" dirty="0"/>
          </a:p>
          <a:p>
            <a:pPr marL="457200" indent="-457200">
              <a:buFont typeface="Wingdings" panose="05000000000000000000" pitchFamily="2" charset="2"/>
              <a:buChar char="v"/>
            </a:pPr>
            <a:r>
              <a:rPr lang="en-US" dirty="0"/>
              <a:t>Approach 2: Use sketching techniques for subspace embeddings</a:t>
            </a:r>
          </a:p>
          <a:p>
            <a:pPr marL="457200" indent="-457200">
              <a:buFont typeface="Wingdings" panose="05000000000000000000" pitchFamily="2" charset="2"/>
              <a:buChar char="v"/>
            </a:pPr>
            <a:r>
              <a:rPr lang="en-US" dirty="0"/>
              <a:t>…</a:t>
            </a:r>
            <a:r>
              <a:rPr lang="en-US" dirty="0">
                <a:solidFill>
                  <a:srgbClr val="FF0000"/>
                </a:solidFill>
              </a:rPr>
              <a:t>Cannot undue expirations from sliding window</a:t>
            </a:r>
          </a:p>
          <a:p>
            <a:pPr marL="457200" indent="-457200">
              <a:buFont typeface="Wingdings" panose="05000000000000000000" pitchFamily="2" charset="2"/>
              <a:buChar char="v"/>
            </a:pPr>
            <a:r>
              <a:rPr lang="en-US" dirty="0"/>
              <a:t>Approach 3: Use sampling techniques for data streams, e.g., sample rows that are </a:t>
            </a:r>
            <a:r>
              <a:rPr lang="en-US" dirty="0">
                <a:solidFill>
                  <a:srgbClr val="00B050"/>
                </a:solidFill>
              </a:rPr>
              <a:t>unique</a:t>
            </a:r>
          </a:p>
          <a:p>
            <a:pPr marL="457200" indent="-457200">
              <a:buFont typeface="Wingdings" panose="05000000000000000000" pitchFamily="2" charset="2"/>
              <a:buChar char="v"/>
            </a:pPr>
            <a:r>
              <a:rPr lang="en-US" dirty="0"/>
              <a:t>…</a:t>
            </a:r>
            <a:r>
              <a:rPr lang="en-US" dirty="0">
                <a:solidFill>
                  <a:srgbClr val="FF0000"/>
                </a:solidFill>
              </a:rPr>
              <a:t>Recent rows seem to be more important</a:t>
            </a:r>
            <a:endParaRPr lang="en-US" dirty="0"/>
          </a:p>
        </p:txBody>
      </p:sp>
      <p:sp>
        <p:nvSpPr>
          <p:cNvPr id="7" name="Rectangle 6">
            <a:extLst>
              <a:ext uri="{FF2B5EF4-FFF2-40B4-BE49-F238E27FC236}">
                <a16:creationId xmlns:a16="http://schemas.microsoft.com/office/drawing/2014/main" id="{9553BDE7-DC89-4CC6-8C89-13C129ACACA7}"/>
              </a:ext>
            </a:extLst>
          </p:cNvPr>
          <p:cNvSpPr/>
          <p:nvPr/>
        </p:nvSpPr>
        <p:spPr>
          <a:xfrm>
            <a:off x="569562" y="2275463"/>
            <a:ext cx="1859043" cy="725096"/>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8C35EBE4-0DE8-4257-835F-CE38FE0728C2}"/>
                  </a:ext>
                </a:extLst>
              </p:cNvPr>
              <p:cNvSpPr/>
              <p:nvPr/>
            </p:nvSpPr>
            <p:spPr>
              <a:xfrm>
                <a:off x="3617740" y="5418437"/>
                <a:ext cx="4975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C00000"/>
                          </a:solidFill>
                          <a:latin typeface="Cambria Math" panose="02040503050406030204" pitchFamily="18" charset="0"/>
                        </a:rPr>
                        <m:t>𝐴</m:t>
                      </m:r>
                    </m:oMath>
                  </m:oMathPara>
                </a14:m>
                <a:endParaRPr lang="en-US" sz="2800" dirty="0">
                  <a:solidFill>
                    <a:srgbClr val="C00000"/>
                  </a:solidFill>
                </a:endParaRPr>
              </a:p>
            </p:txBody>
          </p:sp>
        </mc:Choice>
        <mc:Fallback xmlns="">
          <p:sp>
            <p:nvSpPr>
              <p:cNvPr id="8" name="Rectangle 7">
                <a:extLst>
                  <a:ext uri="{FF2B5EF4-FFF2-40B4-BE49-F238E27FC236}">
                    <a16:creationId xmlns:a16="http://schemas.microsoft.com/office/drawing/2014/main" id="{8C35EBE4-0DE8-4257-835F-CE38FE0728C2}"/>
                  </a:ext>
                </a:extLst>
              </p:cNvPr>
              <p:cNvSpPr>
                <a:spLocks noRot="1" noChangeAspect="1" noMove="1" noResize="1" noEditPoints="1" noAdjustHandles="1" noChangeArrowheads="1" noChangeShapeType="1" noTextEdit="1"/>
              </p:cNvSpPr>
              <p:nvPr/>
            </p:nvSpPr>
            <p:spPr>
              <a:xfrm>
                <a:off x="3617740" y="5418437"/>
                <a:ext cx="497572" cy="52322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6A345524-92AC-4B1B-908D-FE1B7985873D}"/>
                  </a:ext>
                </a:extLst>
              </p:cNvPr>
              <p:cNvSpPr/>
              <p:nvPr/>
            </p:nvSpPr>
            <p:spPr>
              <a:xfrm>
                <a:off x="1250073" y="3062114"/>
                <a:ext cx="49802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𝑃</m:t>
                      </m:r>
                    </m:oMath>
                  </m:oMathPara>
                </a14:m>
                <a:endParaRPr lang="en-US" dirty="0">
                  <a:solidFill>
                    <a:srgbClr val="C00000"/>
                  </a:solidFill>
                </a:endParaRPr>
              </a:p>
            </p:txBody>
          </p:sp>
        </mc:Choice>
        <mc:Fallback xmlns="">
          <p:sp>
            <p:nvSpPr>
              <p:cNvPr id="3" name="Rectangle 2">
                <a:extLst>
                  <a:ext uri="{FF2B5EF4-FFF2-40B4-BE49-F238E27FC236}">
                    <a16:creationId xmlns:a16="http://schemas.microsoft.com/office/drawing/2014/main" id="{6A345524-92AC-4B1B-908D-FE1B7985873D}"/>
                  </a:ext>
                </a:extLst>
              </p:cNvPr>
              <p:cNvSpPr>
                <a:spLocks noRot="1" noChangeAspect="1" noMove="1" noResize="1" noEditPoints="1" noAdjustHandles="1" noChangeArrowheads="1" noChangeShapeType="1" noTextEdit="1"/>
              </p:cNvSpPr>
              <p:nvPr/>
            </p:nvSpPr>
            <p:spPr>
              <a:xfrm>
                <a:off x="1250073" y="3062114"/>
                <a:ext cx="498020" cy="52322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78381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91E7EE-1AA9-49CB-81B0-50E6EE28287D}"/>
              </a:ext>
            </a:extLst>
          </p:cNvPr>
          <p:cNvPicPr>
            <a:picLocks noChangeAspect="1"/>
          </p:cNvPicPr>
          <p:nvPr/>
        </p:nvPicPr>
        <p:blipFill>
          <a:blip r:embed="rId2"/>
          <a:stretch>
            <a:fillRect/>
          </a:stretch>
        </p:blipFill>
        <p:spPr>
          <a:xfrm>
            <a:off x="2479086" y="3307260"/>
            <a:ext cx="7233828" cy="1696091"/>
          </a:xfrm>
          <a:prstGeom prst="rect">
            <a:avLst/>
          </a:prstGeom>
        </p:spPr>
      </p:pic>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Sliding Window Algorithms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4"/>
                <a:ext cx="10515600" cy="4514215"/>
              </a:xfrm>
            </p:spPr>
            <p:txBody>
              <a:bodyPr>
                <a:normAutofit/>
              </a:bodyPr>
              <a:lstStyle/>
              <a:p>
                <a:pPr>
                  <a:buFont typeface="Wingdings" panose="05000000000000000000" pitchFamily="2" charset="2"/>
                  <a:buChar char="v"/>
                </a:pPr>
                <a:r>
                  <a:rPr lang="en-US" dirty="0"/>
                  <a:t> Suppose we are trying to approximate some given function</a:t>
                </a:r>
              </a:p>
              <a:p>
                <a:pPr marL="914400" lvl="1" indent="-457200">
                  <a:buFont typeface="+mj-lt"/>
                  <a:buAutoNum type="arabicPeriod"/>
                </a:pPr>
                <a:r>
                  <a:rPr lang="en-US" dirty="0"/>
                  <a:t>Suppose we have a streaming algorithm for this function</a:t>
                </a:r>
              </a:p>
              <a:p>
                <a:pPr marL="914400" lvl="1" indent="-457200">
                  <a:buFont typeface="+mj-lt"/>
                  <a:buAutoNum type="arabicPeriod"/>
                </a:pPr>
                <a:r>
                  <a:rPr lang="en-US" dirty="0"/>
                  <a:t>Suppose this function is “smooth”: If </a:t>
                </a:r>
                <a14:m>
                  <m:oMath xmlns:m="http://schemas.openxmlformats.org/officeDocument/2006/math">
                    <m:r>
                      <a:rPr lang="en-US" b="0" i="1" smtClean="0">
                        <a:solidFill>
                          <a:srgbClr val="C00000"/>
                        </a:solidFill>
                        <a:latin typeface="Cambria Math" panose="02040503050406030204" pitchFamily="18" charset="0"/>
                      </a:rPr>
                      <m:t>𝑓</m:t>
                    </m:r>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e>
                    </m:d>
                  </m:oMath>
                </a14:m>
                <a:r>
                  <a:rPr lang="en-US" dirty="0"/>
                  <a:t> is a “good” approximation to </a:t>
                </a:r>
                <a14:m>
                  <m:oMath xmlns:m="http://schemas.openxmlformats.org/officeDocument/2006/math">
                    <m:r>
                      <a:rPr lang="en-US" b="0" i="1" smtClean="0">
                        <a:solidFill>
                          <a:srgbClr val="C00000"/>
                        </a:solidFill>
                        <a:latin typeface="Cambria Math" panose="02040503050406030204" pitchFamily="18" charset="0"/>
                      </a:rPr>
                      <m:t>𝑓</m:t>
                    </m:r>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𝐴</m:t>
                        </m:r>
                      </m:e>
                    </m:d>
                  </m:oMath>
                </a14:m>
                <a:r>
                  <a:rPr lang="en-US" dirty="0"/>
                  <a:t>, then </a:t>
                </a:r>
                <a14:m>
                  <m:oMath xmlns:m="http://schemas.openxmlformats.org/officeDocument/2006/math">
                    <m:r>
                      <a:rPr lang="en-US" b="0" i="1" smtClean="0">
                        <a:solidFill>
                          <a:srgbClr val="C00000"/>
                        </a:solidFill>
                        <a:latin typeface="Cambria Math" panose="02040503050406030204" pitchFamily="18" charset="0"/>
                      </a:rPr>
                      <m:t>𝑓</m:t>
                    </m:r>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𝐶</m:t>
                        </m:r>
                      </m:e>
                    </m:d>
                  </m:oMath>
                </a14:m>
                <a:r>
                  <a:rPr lang="en-US" dirty="0"/>
                  <a:t> will always be a “good” approximation to </a:t>
                </a:r>
                <a14:m>
                  <m:oMath xmlns:m="http://schemas.openxmlformats.org/officeDocument/2006/math">
                    <m:r>
                      <a:rPr lang="en-US" b="0" i="1" smtClean="0">
                        <a:solidFill>
                          <a:srgbClr val="C00000"/>
                        </a:solidFill>
                        <a:latin typeface="Cambria Math" panose="02040503050406030204" pitchFamily="18" charset="0"/>
                      </a:rPr>
                      <m:t>𝑓</m:t>
                    </m:r>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𝐶</m:t>
                        </m:r>
                      </m:e>
                    </m:d>
                  </m:oMath>
                </a14:m>
                <a:r>
                  <a:rPr lang="en-US" dirty="0"/>
                  <a:t>.</a:t>
                </a:r>
              </a:p>
              <a:p>
                <a:pPr>
                  <a:buFont typeface="Wingdings" panose="05000000000000000000" pitchFamily="2" charset="2"/>
                  <a:buChar char="v"/>
                </a:pPr>
                <a:endParaRPr lang="en-US" dirty="0"/>
              </a:p>
              <a:p>
                <a:pPr>
                  <a:buFont typeface="Wingdings" panose="05000000000000000000" pitchFamily="2" charset="2"/>
                  <a:buChar char="v"/>
                </a:pPr>
                <a:endParaRPr lang="en-US" dirty="0"/>
              </a:p>
              <a:p>
                <a:pPr marL="0" indent="0">
                  <a:buNone/>
                </a:pPr>
                <a:endParaRPr lang="en-US" dirty="0"/>
              </a:p>
              <a:p>
                <a:pPr>
                  <a:buFont typeface="Wingdings" panose="05000000000000000000" pitchFamily="2" charset="2"/>
                  <a:buChar char="v"/>
                </a:pPr>
                <a:r>
                  <a:rPr lang="en-US" dirty="0"/>
                  <a:t> Smooth histogram framework </a:t>
                </a:r>
                <a:r>
                  <a:rPr lang="en-US" dirty="0">
                    <a:solidFill>
                      <a:srgbClr val="00B0F0"/>
                    </a:solidFill>
                  </a:rPr>
                  <a:t>[BO07] </a:t>
                </a:r>
                <a:r>
                  <a:rPr lang="en-US" dirty="0"/>
                  <a:t>gives a sliding window algorithm for this function </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4"/>
                <a:ext cx="10515600" cy="4514215"/>
              </a:xfrm>
              <a:blipFill>
                <a:blip r:embed="rId3"/>
                <a:stretch>
                  <a:fillRect l="-1043" t="-2159"/>
                </a:stretch>
              </a:blipFill>
            </p:spPr>
            <p:txBody>
              <a:bodyPr/>
              <a:lstStyle/>
              <a:p>
                <a:r>
                  <a:rPr lang="en-US">
                    <a:noFill/>
                  </a:rPr>
                  <a:t> </a:t>
                </a:r>
              </a:p>
            </p:txBody>
          </p:sp>
        </mc:Fallback>
      </mc:AlternateContent>
    </p:spTree>
    <p:extLst>
      <p:ext uri="{BB962C8B-B14F-4D97-AF65-F5344CB8AC3E}">
        <p14:creationId xmlns:p14="http://schemas.microsoft.com/office/powerpoint/2010/main" val="201140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BC883C-A139-4EE7-8DEF-96BDA1A8EC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6436" y="653143"/>
            <a:ext cx="1573636" cy="1047119"/>
          </a:xfrm>
          <a:prstGeom prst="rect">
            <a:avLst/>
          </a:prstGeom>
        </p:spPr>
      </p:pic>
      <p:pic>
        <p:nvPicPr>
          <p:cNvPr id="8" name="Picture 7">
            <a:extLst>
              <a:ext uri="{FF2B5EF4-FFF2-40B4-BE49-F238E27FC236}">
                <a16:creationId xmlns:a16="http://schemas.microsoft.com/office/drawing/2014/main" id="{465F81A8-CF42-49A2-838C-BC7B9ACE04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647" y="2609998"/>
            <a:ext cx="1446425" cy="1395799"/>
          </a:xfrm>
          <a:prstGeom prst="rect">
            <a:avLst/>
          </a:prstGeom>
        </p:spPr>
      </p:pic>
      <p:sp>
        <p:nvSpPr>
          <p:cNvPr id="14" name="TextBox 13">
            <a:extLst>
              <a:ext uri="{FF2B5EF4-FFF2-40B4-BE49-F238E27FC236}">
                <a16:creationId xmlns:a16="http://schemas.microsoft.com/office/drawing/2014/main" id="{37719C08-2CD0-4022-A054-1C279B98C72B}"/>
              </a:ext>
            </a:extLst>
          </p:cNvPr>
          <p:cNvSpPr txBox="1"/>
          <p:nvPr/>
        </p:nvSpPr>
        <p:spPr>
          <a:xfrm>
            <a:off x="4538662" y="1033059"/>
            <a:ext cx="3114675" cy="523562"/>
          </a:xfrm>
          <a:prstGeom prst="rect">
            <a:avLst/>
          </a:prstGeom>
          <a:noFill/>
        </p:spPr>
        <p:txBody>
          <a:bodyPr wrap="square" rtlCol="0">
            <a:spAutoFit/>
          </a:bodyPr>
          <a:lstStyle/>
          <a:p>
            <a:r>
              <a:rPr lang="en-US" sz="2800" dirty="0"/>
              <a:t>Vladimir Braverman</a:t>
            </a:r>
          </a:p>
        </p:txBody>
      </p:sp>
      <p:sp>
        <p:nvSpPr>
          <p:cNvPr id="15" name="TextBox 14">
            <a:extLst>
              <a:ext uri="{FF2B5EF4-FFF2-40B4-BE49-F238E27FC236}">
                <a16:creationId xmlns:a16="http://schemas.microsoft.com/office/drawing/2014/main" id="{A4AFDF8D-4EF2-4BCE-BE42-34C183118CF7}"/>
              </a:ext>
            </a:extLst>
          </p:cNvPr>
          <p:cNvSpPr txBox="1"/>
          <p:nvPr/>
        </p:nvSpPr>
        <p:spPr>
          <a:xfrm>
            <a:off x="5000633" y="3281387"/>
            <a:ext cx="2519363" cy="523562"/>
          </a:xfrm>
          <a:prstGeom prst="rect">
            <a:avLst/>
          </a:prstGeom>
          <a:noFill/>
        </p:spPr>
        <p:txBody>
          <a:bodyPr wrap="square" rtlCol="0">
            <a:spAutoFit/>
          </a:bodyPr>
          <a:lstStyle/>
          <a:p>
            <a:r>
              <a:rPr lang="en-US" sz="2800" dirty="0"/>
              <a:t>Petros </a:t>
            </a:r>
            <a:r>
              <a:rPr lang="en-US" sz="2800" dirty="0" err="1"/>
              <a:t>Drineas</a:t>
            </a:r>
            <a:endParaRPr lang="en-US" sz="2800" dirty="0"/>
          </a:p>
        </p:txBody>
      </p:sp>
      <p:pic>
        <p:nvPicPr>
          <p:cNvPr id="2052" name="Picture 4" descr="Image result for johns hopkins logo">
            <a:extLst>
              <a:ext uri="{FF2B5EF4-FFF2-40B4-BE49-F238E27FC236}">
                <a16:creationId xmlns:a16="http://schemas.microsoft.com/office/drawing/2014/main" id="{8A97FFDE-138C-451E-8BB5-FFBDF5F0FA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5427" y="364210"/>
            <a:ext cx="26670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152B561E-15B7-49BB-B4E5-1A67CFB458C9}"/>
              </a:ext>
            </a:extLst>
          </p:cNvPr>
          <p:cNvPicPr>
            <a:picLocks noChangeAspect="1" noChangeArrowheads="1"/>
          </p:cNvPicPr>
          <p:nvPr/>
        </p:nvPicPr>
        <p:blipFill>
          <a:blip r:embed="rId5" cstate="print"/>
          <a:srcRect/>
          <a:stretch>
            <a:fillRect/>
          </a:stretch>
        </p:blipFill>
        <p:spPr bwMode="auto">
          <a:xfrm>
            <a:off x="9190446" y="2972386"/>
            <a:ext cx="2705100" cy="952500"/>
          </a:xfrm>
          <a:prstGeom prst="rect">
            <a:avLst/>
          </a:prstGeom>
          <a:noFill/>
          <a:ln w="9525">
            <a:noFill/>
            <a:miter lim="800000"/>
            <a:headEnd/>
            <a:tailEnd/>
          </a:ln>
        </p:spPr>
      </p:pic>
      <p:sp>
        <p:nvSpPr>
          <p:cNvPr id="22" name="TextBox 21">
            <a:extLst>
              <a:ext uri="{FF2B5EF4-FFF2-40B4-BE49-F238E27FC236}">
                <a16:creationId xmlns:a16="http://schemas.microsoft.com/office/drawing/2014/main" id="{CD44B073-3A34-485A-B2BE-9C1D6430E470}"/>
              </a:ext>
            </a:extLst>
          </p:cNvPr>
          <p:cNvSpPr txBox="1"/>
          <p:nvPr/>
        </p:nvSpPr>
        <p:spPr>
          <a:xfrm>
            <a:off x="4814897" y="5563160"/>
            <a:ext cx="2705099" cy="523220"/>
          </a:xfrm>
          <a:prstGeom prst="rect">
            <a:avLst/>
          </a:prstGeom>
          <a:noFill/>
        </p:spPr>
        <p:txBody>
          <a:bodyPr wrap="square" rtlCol="0">
            <a:spAutoFit/>
          </a:bodyPr>
          <a:lstStyle/>
          <a:p>
            <a:r>
              <a:rPr lang="en-US" sz="2800" dirty="0"/>
              <a:t>Cameron </a:t>
            </a:r>
            <a:r>
              <a:rPr lang="en-US" sz="2800" dirty="0" err="1"/>
              <a:t>Musco</a:t>
            </a:r>
            <a:endParaRPr lang="en-US" sz="2800" dirty="0"/>
          </a:p>
        </p:txBody>
      </p:sp>
      <p:pic>
        <p:nvPicPr>
          <p:cNvPr id="1026" name="Picture 2" descr="New UMass Amherst Poll Looks at Impact of Trump and Media on ...">
            <a:extLst>
              <a:ext uri="{FF2B5EF4-FFF2-40B4-BE49-F238E27FC236}">
                <a16:creationId xmlns:a16="http://schemas.microsoft.com/office/drawing/2014/main" id="{5482494C-0123-45DF-A611-09BDBABF97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5427" y="4818562"/>
            <a:ext cx="2638425" cy="1714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erson standing in front of a building&#10;&#10;Description automatically generated">
            <a:extLst>
              <a:ext uri="{FF2B5EF4-FFF2-40B4-BE49-F238E27FC236}">
                <a16:creationId xmlns:a16="http://schemas.microsoft.com/office/drawing/2014/main" id="{ADFF40E4-5E93-419E-99E4-ACDC4BB98B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53647" y="4915534"/>
            <a:ext cx="1446425" cy="1520556"/>
          </a:xfrm>
          <a:prstGeom prst="rect">
            <a:avLst/>
          </a:prstGeom>
        </p:spPr>
      </p:pic>
    </p:spTree>
    <p:extLst>
      <p:ext uri="{BB962C8B-B14F-4D97-AF65-F5344CB8AC3E}">
        <p14:creationId xmlns:p14="http://schemas.microsoft.com/office/powerpoint/2010/main" val="25595382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Smooth Histogram</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4"/>
            <a:ext cx="10515600" cy="4514215"/>
          </a:xfrm>
        </p:spPr>
        <p:txBody>
          <a:bodyPr>
            <a:normAutofit/>
          </a:bodyPr>
          <a:lstStyle/>
          <a:p>
            <a:pPr>
              <a:buFont typeface="Wingdings" panose="05000000000000000000" pitchFamily="2" charset="2"/>
              <a:buChar char="v"/>
            </a:pPr>
            <a:r>
              <a:rPr lang="en-US" dirty="0"/>
              <a:t> Suppose we are trying to approximate some given function</a:t>
            </a:r>
          </a:p>
          <a:p>
            <a:pPr>
              <a:buFont typeface="Wingdings" panose="05000000000000000000" pitchFamily="2" charset="2"/>
              <a:buChar char="v"/>
            </a:pPr>
            <a:r>
              <a:rPr lang="en-US" dirty="0"/>
              <a:t> Smooth histogram framework </a:t>
            </a:r>
            <a:r>
              <a:rPr lang="en-US" dirty="0">
                <a:solidFill>
                  <a:srgbClr val="00B0F0"/>
                </a:solidFill>
              </a:rPr>
              <a:t>[BO07] </a:t>
            </a:r>
            <a:r>
              <a:rPr lang="en-US" dirty="0"/>
              <a:t>gives a sliding window algorithm for this function </a:t>
            </a:r>
          </a:p>
          <a:p>
            <a:pPr>
              <a:buFont typeface="Wingdings" panose="05000000000000000000" pitchFamily="2" charset="2"/>
              <a:buChar char="v"/>
            </a:pPr>
            <a:r>
              <a:rPr lang="en-US" dirty="0"/>
              <a:t> Start a new instance of the streaming algorithm (along with existing instances) each time a new element arrives</a:t>
            </a:r>
          </a:p>
          <a:p>
            <a:pPr>
              <a:buFont typeface="Wingdings" panose="05000000000000000000" pitchFamily="2" charset="2"/>
              <a:buChar char="v"/>
            </a:pPr>
            <a:r>
              <a:rPr lang="en-US" dirty="0"/>
              <a:t> Each time there are three instances that report “close” values, delete the middle one</a:t>
            </a:r>
          </a:p>
          <a:p>
            <a:pPr>
              <a:buFont typeface="Wingdings" panose="05000000000000000000" pitchFamily="2" charset="2"/>
              <a:buChar char="v"/>
            </a:pPr>
            <a:r>
              <a:rPr lang="en-US" dirty="0"/>
              <a:t> Use different checkpoints to “sandwich” the sliding window</a:t>
            </a:r>
          </a:p>
        </p:txBody>
      </p:sp>
    </p:spTree>
    <p:extLst>
      <p:ext uri="{BB962C8B-B14F-4D97-AF65-F5344CB8AC3E}">
        <p14:creationId xmlns:p14="http://schemas.microsoft.com/office/powerpoint/2010/main" val="11695400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Smooth Histogram</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10515600" cy="2614490"/>
          </a:xfrm>
        </p:spPr>
        <p:txBody>
          <a:bodyPr>
            <a:normAutofit/>
          </a:bodyPr>
          <a:lstStyle/>
          <a:p>
            <a:pPr>
              <a:buFont typeface="Wingdings" panose="05000000000000000000" pitchFamily="2" charset="2"/>
              <a:buChar char="v"/>
            </a:pPr>
            <a:r>
              <a:rPr lang="en-US" dirty="0"/>
              <a:t> Start a new instance of the streaming algorithm (along with existing instances) each time a new element arrives</a:t>
            </a:r>
          </a:p>
          <a:p>
            <a:pPr>
              <a:buFont typeface="Wingdings" panose="05000000000000000000" pitchFamily="2" charset="2"/>
              <a:buChar char="v"/>
            </a:pPr>
            <a:r>
              <a:rPr lang="en-US" dirty="0"/>
              <a:t> Each time there are three instances that report “close” values, delete the middle one</a:t>
            </a:r>
          </a:p>
          <a:p>
            <a:pPr>
              <a:buFont typeface="Wingdings" panose="05000000000000000000" pitchFamily="2" charset="2"/>
              <a:buChar char="v"/>
            </a:pPr>
            <a:r>
              <a:rPr lang="en-US" dirty="0"/>
              <a:t> Use different checkpoints to “sandwich” the sliding window</a:t>
            </a:r>
          </a:p>
        </p:txBody>
      </p:sp>
      <p:sp>
        <p:nvSpPr>
          <p:cNvPr id="4" name="TextBox 3">
            <a:extLst>
              <a:ext uri="{FF2B5EF4-FFF2-40B4-BE49-F238E27FC236}">
                <a16:creationId xmlns:a16="http://schemas.microsoft.com/office/drawing/2014/main" id="{1AD9E342-B51D-446C-BA35-E2B8E328F2DA}"/>
              </a:ext>
            </a:extLst>
          </p:cNvPr>
          <p:cNvSpPr txBox="1"/>
          <p:nvPr/>
        </p:nvSpPr>
        <p:spPr>
          <a:xfrm>
            <a:off x="1139887" y="4086172"/>
            <a:ext cx="444352" cy="707886"/>
          </a:xfrm>
          <a:prstGeom prst="rect">
            <a:avLst/>
          </a:prstGeom>
          <a:noFill/>
        </p:spPr>
        <p:txBody>
          <a:bodyPr wrap="none" rtlCol="0">
            <a:spAutoFit/>
          </a:bodyPr>
          <a:lstStyle/>
          <a:p>
            <a:r>
              <a:rPr lang="en-US" sz="4000" dirty="0"/>
              <a:t>1</a:t>
            </a:r>
          </a:p>
        </p:txBody>
      </p:sp>
      <p:sp>
        <p:nvSpPr>
          <p:cNvPr id="6" name="TextBox 5">
            <a:extLst>
              <a:ext uri="{FF2B5EF4-FFF2-40B4-BE49-F238E27FC236}">
                <a16:creationId xmlns:a16="http://schemas.microsoft.com/office/drawing/2014/main" id="{4CF2AFC1-F1D5-433A-A30F-70594FCBBED1}"/>
              </a:ext>
            </a:extLst>
          </p:cNvPr>
          <p:cNvSpPr txBox="1"/>
          <p:nvPr/>
        </p:nvSpPr>
        <p:spPr>
          <a:xfrm>
            <a:off x="1281894" y="4794058"/>
            <a:ext cx="160337"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7" name="Rectangle 6">
            <a:extLst>
              <a:ext uri="{FF2B5EF4-FFF2-40B4-BE49-F238E27FC236}">
                <a16:creationId xmlns:a16="http://schemas.microsoft.com/office/drawing/2014/main" id="{B138EB92-64B4-43C8-BD4C-30A069D51EC8}"/>
              </a:ext>
            </a:extLst>
          </p:cNvPr>
          <p:cNvSpPr/>
          <p:nvPr/>
        </p:nvSpPr>
        <p:spPr>
          <a:xfrm>
            <a:off x="838200" y="4794058"/>
            <a:ext cx="301686" cy="369332"/>
          </a:xfrm>
          <a:prstGeom prst="rect">
            <a:avLst/>
          </a:prstGeom>
        </p:spPr>
        <p:txBody>
          <a:bodyPr wrap="none">
            <a:spAutoFit/>
          </a:bodyPr>
          <a:lstStyle/>
          <a:p>
            <a:r>
              <a:rPr lang="en-US" dirty="0"/>
              <a:t>1</a:t>
            </a:r>
          </a:p>
        </p:txBody>
      </p:sp>
      <p:sp>
        <p:nvSpPr>
          <p:cNvPr id="8" name="Rectangle 7">
            <a:extLst>
              <a:ext uri="{FF2B5EF4-FFF2-40B4-BE49-F238E27FC236}">
                <a16:creationId xmlns:a16="http://schemas.microsoft.com/office/drawing/2014/main" id="{1AFEAA89-B34E-4C9F-B086-23E647E05934}"/>
              </a:ext>
            </a:extLst>
          </p:cNvPr>
          <p:cNvSpPr/>
          <p:nvPr/>
        </p:nvSpPr>
        <p:spPr>
          <a:xfrm>
            <a:off x="6247106" y="4205719"/>
            <a:ext cx="5631302" cy="954107"/>
          </a:xfrm>
          <a:prstGeom prst="rect">
            <a:avLst/>
          </a:prstGeom>
        </p:spPr>
        <p:txBody>
          <a:bodyPr wrap="square">
            <a:spAutoFit/>
          </a:bodyPr>
          <a:lstStyle/>
          <a:p>
            <a:pPr>
              <a:buFont typeface="Wingdings" panose="05000000000000000000" pitchFamily="2" charset="2"/>
              <a:buChar char="v"/>
            </a:pPr>
            <a:r>
              <a:rPr lang="en-US" sz="2800" dirty="0"/>
              <a:t>  Example: Number of ones in sliding window (2-approximation)</a:t>
            </a:r>
          </a:p>
        </p:txBody>
      </p:sp>
      <p:sp>
        <p:nvSpPr>
          <p:cNvPr id="9" name="Rectangle 8">
            <a:extLst>
              <a:ext uri="{FF2B5EF4-FFF2-40B4-BE49-F238E27FC236}">
                <a16:creationId xmlns:a16="http://schemas.microsoft.com/office/drawing/2014/main" id="{3BCBBA84-C8E9-4F61-A4AB-B536566C673D}"/>
              </a:ext>
            </a:extLst>
          </p:cNvPr>
          <p:cNvSpPr/>
          <p:nvPr/>
        </p:nvSpPr>
        <p:spPr>
          <a:xfrm>
            <a:off x="1139886" y="4149619"/>
            <a:ext cx="3081383" cy="2343256"/>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9968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Smooth Histogram</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10515600" cy="2614490"/>
          </a:xfrm>
        </p:spPr>
        <p:txBody>
          <a:bodyPr>
            <a:normAutofit/>
          </a:bodyPr>
          <a:lstStyle/>
          <a:p>
            <a:pPr>
              <a:buFont typeface="Wingdings" panose="05000000000000000000" pitchFamily="2" charset="2"/>
              <a:buChar char="v"/>
            </a:pPr>
            <a:r>
              <a:rPr lang="en-US" dirty="0"/>
              <a:t> Start a new instance of the streaming algorithm (along with existing instances) each time a new element arrives</a:t>
            </a:r>
          </a:p>
          <a:p>
            <a:pPr>
              <a:buFont typeface="Wingdings" panose="05000000000000000000" pitchFamily="2" charset="2"/>
              <a:buChar char="v"/>
            </a:pPr>
            <a:r>
              <a:rPr lang="en-US" dirty="0"/>
              <a:t> Each time there are three instances that report “close” values, delete the middle one</a:t>
            </a:r>
          </a:p>
          <a:p>
            <a:pPr>
              <a:buFont typeface="Wingdings" panose="05000000000000000000" pitchFamily="2" charset="2"/>
              <a:buChar char="v"/>
            </a:pPr>
            <a:r>
              <a:rPr lang="en-US" dirty="0"/>
              <a:t> Use different checkpoints to “sandwich” the sliding window</a:t>
            </a:r>
          </a:p>
        </p:txBody>
      </p:sp>
      <p:sp>
        <p:nvSpPr>
          <p:cNvPr id="4" name="TextBox 3">
            <a:extLst>
              <a:ext uri="{FF2B5EF4-FFF2-40B4-BE49-F238E27FC236}">
                <a16:creationId xmlns:a16="http://schemas.microsoft.com/office/drawing/2014/main" id="{1AD9E342-B51D-446C-BA35-E2B8E328F2DA}"/>
              </a:ext>
            </a:extLst>
          </p:cNvPr>
          <p:cNvSpPr txBox="1"/>
          <p:nvPr/>
        </p:nvSpPr>
        <p:spPr>
          <a:xfrm>
            <a:off x="1139887" y="4086172"/>
            <a:ext cx="819455" cy="707886"/>
          </a:xfrm>
          <a:prstGeom prst="rect">
            <a:avLst/>
          </a:prstGeom>
          <a:noFill/>
        </p:spPr>
        <p:txBody>
          <a:bodyPr wrap="none" rtlCol="0">
            <a:spAutoFit/>
          </a:bodyPr>
          <a:lstStyle/>
          <a:p>
            <a:r>
              <a:rPr lang="en-US" sz="4000"/>
              <a:t>1 0</a:t>
            </a:r>
            <a:endParaRPr lang="en-US" sz="4000" dirty="0"/>
          </a:p>
        </p:txBody>
      </p:sp>
      <p:sp>
        <p:nvSpPr>
          <p:cNvPr id="5" name="TextBox 4">
            <a:extLst>
              <a:ext uri="{FF2B5EF4-FFF2-40B4-BE49-F238E27FC236}">
                <a16:creationId xmlns:a16="http://schemas.microsoft.com/office/drawing/2014/main" id="{940B109E-50F1-4B68-BD71-4EB669514D7F}"/>
              </a:ext>
            </a:extLst>
          </p:cNvPr>
          <p:cNvSpPr txBox="1"/>
          <p:nvPr/>
        </p:nvSpPr>
        <p:spPr>
          <a:xfrm>
            <a:off x="1281894" y="4794058"/>
            <a:ext cx="578963"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7" name="Rectangle 6">
            <a:extLst>
              <a:ext uri="{FF2B5EF4-FFF2-40B4-BE49-F238E27FC236}">
                <a16:creationId xmlns:a16="http://schemas.microsoft.com/office/drawing/2014/main" id="{604AB309-83EF-408D-9B80-05A0F2D8C52C}"/>
              </a:ext>
            </a:extLst>
          </p:cNvPr>
          <p:cNvSpPr/>
          <p:nvPr/>
        </p:nvSpPr>
        <p:spPr>
          <a:xfrm>
            <a:off x="838200" y="4794058"/>
            <a:ext cx="301686" cy="369332"/>
          </a:xfrm>
          <a:prstGeom prst="rect">
            <a:avLst/>
          </a:prstGeom>
        </p:spPr>
        <p:txBody>
          <a:bodyPr wrap="none">
            <a:spAutoFit/>
          </a:bodyPr>
          <a:lstStyle/>
          <a:p>
            <a:r>
              <a:rPr lang="en-US" dirty="0"/>
              <a:t>1</a:t>
            </a:r>
          </a:p>
        </p:txBody>
      </p:sp>
      <p:sp>
        <p:nvSpPr>
          <p:cNvPr id="8" name="Rectangle 7">
            <a:extLst>
              <a:ext uri="{FF2B5EF4-FFF2-40B4-BE49-F238E27FC236}">
                <a16:creationId xmlns:a16="http://schemas.microsoft.com/office/drawing/2014/main" id="{490D3CAB-699C-47FF-8698-8F747E1AA618}"/>
              </a:ext>
            </a:extLst>
          </p:cNvPr>
          <p:cNvSpPr/>
          <p:nvPr/>
        </p:nvSpPr>
        <p:spPr>
          <a:xfrm>
            <a:off x="6247106" y="4205719"/>
            <a:ext cx="5631302" cy="954107"/>
          </a:xfrm>
          <a:prstGeom prst="rect">
            <a:avLst/>
          </a:prstGeom>
        </p:spPr>
        <p:txBody>
          <a:bodyPr wrap="square">
            <a:spAutoFit/>
          </a:bodyPr>
          <a:lstStyle/>
          <a:p>
            <a:pPr>
              <a:buFont typeface="Wingdings" panose="05000000000000000000" pitchFamily="2" charset="2"/>
              <a:buChar char="v"/>
            </a:pPr>
            <a:r>
              <a:rPr lang="en-US" sz="2800" dirty="0"/>
              <a:t>  Example: Number of ones in sliding window (2-approximation)</a:t>
            </a:r>
          </a:p>
        </p:txBody>
      </p:sp>
      <p:sp>
        <p:nvSpPr>
          <p:cNvPr id="9" name="Rectangle 8">
            <a:extLst>
              <a:ext uri="{FF2B5EF4-FFF2-40B4-BE49-F238E27FC236}">
                <a16:creationId xmlns:a16="http://schemas.microsoft.com/office/drawing/2014/main" id="{268F4FC5-43BD-4775-85D2-98DF675DD0D7}"/>
              </a:ext>
            </a:extLst>
          </p:cNvPr>
          <p:cNvSpPr/>
          <p:nvPr/>
        </p:nvSpPr>
        <p:spPr>
          <a:xfrm>
            <a:off x="1139886" y="4149619"/>
            <a:ext cx="3081383" cy="2343256"/>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6354A90-5095-42F5-B928-79F645C98574}"/>
              </a:ext>
            </a:extLst>
          </p:cNvPr>
          <p:cNvSpPr txBox="1"/>
          <p:nvPr/>
        </p:nvSpPr>
        <p:spPr>
          <a:xfrm>
            <a:off x="1616802" y="5159826"/>
            <a:ext cx="244055" cy="369332"/>
          </a:xfrm>
          <a:prstGeom prst="rect">
            <a:avLst/>
          </a:prstGeom>
          <a:solidFill>
            <a:srgbClr val="F664EC"/>
          </a:solidFill>
        </p:spPr>
        <p:txBody>
          <a:bodyPr wrap="square" rtlCol="0">
            <a:spAutoFit/>
          </a:bodyPr>
          <a:lstStyle/>
          <a:p>
            <a:r>
              <a:rPr lang="en-US" dirty="0">
                <a:highlight>
                  <a:srgbClr val="FF0000"/>
                </a:highlight>
              </a:rPr>
              <a:t> </a:t>
            </a:r>
          </a:p>
        </p:txBody>
      </p:sp>
      <p:sp>
        <p:nvSpPr>
          <p:cNvPr id="11" name="Rectangle 10">
            <a:extLst>
              <a:ext uri="{FF2B5EF4-FFF2-40B4-BE49-F238E27FC236}">
                <a16:creationId xmlns:a16="http://schemas.microsoft.com/office/drawing/2014/main" id="{25F5D0E1-733F-4164-9152-70E96C94B4F7}"/>
              </a:ext>
            </a:extLst>
          </p:cNvPr>
          <p:cNvSpPr/>
          <p:nvPr/>
        </p:nvSpPr>
        <p:spPr>
          <a:xfrm>
            <a:off x="838200" y="5163390"/>
            <a:ext cx="301686" cy="369332"/>
          </a:xfrm>
          <a:prstGeom prst="rect">
            <a:avLst/>
          </a:prstGeom>
        </p:spPr>
        <p:txBody>
          <a:bodyPr wrap="none">
            <a:spAutoFit/>
          </a:bodyPr>
          <a:lstStyle/>
          <a:p>
            <a:r>
              <a:rPr lang="en-US" dirty="0"/>
              <a:t>1</a:t>
            </a:r>
          </a:p>
        </p:txBody>
      </p:sp>
    </p:spTree>
    <p:extLst>
      <p:ext uri="{BB962C8B-B14F-4D97-AF65-F5344CB8AC3E}">
        <p14:creationId xmlns:p14="http://schemas.microsoft.com/office/powerpoint/2010/main" val="1670511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Smooth Histogram</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10515600" cy="2614490"/>
          </a:xfrm>
        </p:spPr>
        <p:txBody>
          <a:bodyPr>
            <a:normAutofit/>
          </a:bodyPr>
          <a:lstStyle/>
          <a:p>
            <a:pPr>
              <a:buFont typeface="Wingdings" panose="05000000000000000000" pitchFamily="2" charset="2"/>
              <a:buChar char="v"/>
            </a:pPr>
            <a:r>
              <a:rPr lang="en-US" dirty="0"/>
              <a:t> Start a new instance of the streaming algorithm (along with existing instances) each time a new element arrives</a:t>
            </a:r>
          </a:p>
          <a:p>
            <a:pPr>
              <a:buFont typeface="Wingdings" panose="05000000000000000000" pitchFamily="2" charset="2"/>
              <a:buChar char="v"/>
            </a:pPr>
            <a:r>
              <a:rPr lang="en-US" dirty="0"/>
              <a:t> Each time there are three instances that report “close” values, delete the middle one</a:t>
            </a:r>
          </a:p>
          <a:p>
            <a:pPr>
              <a:buFont typeface="Wingdings" panose="05000000000000000000" pitchFamily="2" charset="2"/>
              <a:buChar char="v"/>
            </a:pPr>
            <a:r>
              <a:rPr lang="en-US" dirty="0"/>
              <a:t> Use different checkpoints to “sandwich” the sliding window</a:t>
            </a:r>
          </a:p>
        </p:txBody>
      </p:sp>
      <p:sp>
        <p:nvSpPr>
          <p:cNvPr id="4" name="TextBox 3">
            <a:extLst>
              <a:ext uri="{FF2B5EF4-FFF2-40B4-BE49-F238E27FC236}">
                <a16:creationId xmlns:a16="http://schemas.microsoft.com/office/drawing/2014/main" id="{1AD9E342-B51D-446C-BA35-E2B8E328F2DA}"/>
              </a:ext>
            </a:extLst>
          </p:cNvPr>
          <p:cNvSpPr txBox="1"/>
          <p:nvPr/>
        </p:nvSpPr>
        <p:spPr>
          <a:xfrm>
            <a:off x="1139887" y="4086172"/>
            <a:ext cx="1194558" cy="707886"/>
          </a:xfrm>
          <a:prstGeom prst="rect">
            <a:avLst/>
          </a:prstGeom>
          <a:noFill/>
        </p:spPr>
        <p:txBody>
          <a:bodyPr wrap="none" rtlCol="0">
            <a:spAutoFit/>
          </a:bodyPr>
          <a:lstStyle/>
          <a:p>
            <a:r>
              <a:rPr lang="en-US" sz="4000" dirty="0"/>
              <a:t>1 0 1</a:t>
            </a:r>
          </a:p>
        </p:txBody>
      </p:sp>
      <p:sp>
        <p:nvSpPr>
          <p:cNvPr id="5" name="TextBox 4">
            <a:extLst>
              <a:ext uri="{FF2B5EF4-FFF2-40B4-BE49-F238E27FC236}">
                <a16:creationId xmlns:a16="http://schemas.microsoft.com/office/drawing/2014/main" id="{BB020D4C-B6EC-42ED-9E10-7375430394C4}"/>
              </a:ext>
            </a:extLst>
          </p:cNvPr>
          <p:cNvSpPr txBox="1"/>
          <p:nvPr/>
        </p:nvSpPr>
        <p:spPr>
          <a:xfrm>
            <a:off x="1281894" y="4794058"/>
            <a:ext cx="904278"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6" name="Rectangle 5">
            <a:extLst>
              <a:ext uri="{FF2B5EF4-FFF2-40B4-BE49-F238E27FC236}">
                <a16:creationId xmlns:a16="http://schemas.microsoft.com/office/drawing/2014/main" id="{FAF76478-21D5-4864-A630-38DE26A6F060}"/>
              </a:ext>
            </a:extLst>
          </p:cNvPr>
          <p:cNvSpPr/>
          <p:nvPr/>
        </p:nvSpPr>
        <p:spPr>
          <a:xfrm>
            <a:off x="838200" y="4794058"/>
            <a:ext cx="301686" cy="369332"/>
          </a:xfrm>
          <a:prstGeom prst="rect">
            <a:avLst/>
          </a:prstGeom>
        </p:spPr>
        <p:txBody>
          <a:bodyPr wrap="none">
            <a:spAutoFit/>
          </a:bodyPr>
          <a:lstStyle/>
          <a:p>
            <a:r>
              <a:rPr lang="en-US" dirty="0"/>
              <a:t>2</a:t>
            </a:r>
          </a:p>
        </p:txBody>
      </p:sp>
      <p:sp>
        <p:nvSpPr>
          <p:cNvPr id="7" name="TextBox 6">
            <a:extLst>
              <a:ext uri="{FF2B5EF4-FFF2-40B4-BE49-F238E27FC236}">
                <a16:creationId xmlns:a16="http://schemas.microsoft.com/office/drawing/2014/main" id="{29CA9C16-C612-4AB0-9286-0D302D24C6C7}"/>
              </a:ext>
            </a:extLst>
          </p:cNvPr>
          <p:cNvSpPr txBox="1"/>
          <p:nvPr/>
        </p:nvSpPr>
        <p:spPr>
          <a:xfrm>
            <a:off x="1942117" y="5532722"/>
            <a:ext cx="244055" cy="369332"/>
          </a:xfrm>
          <a:prstGeom prst="rect">
            <a:avLst/>
          </a:prstGeom>
          <a:solidFill>
            <a:srgbClr val="00B050"/>
          </a:solidFill>
        </p:spPr>
        <p:txBody>
          <a:bodyPr wrap="square" rtlCol="0">
            <a:spAutoFit/>
          </a:bodyPr>
          <a:lstStyle/>
          <a:p>
            <a:r>
              <a:rPr lang="en-US" dirty="0">
                <a:solidFill>
                  <a:srgbClr val="7030A0"/>
                </a:solidFill>
                <a:highlight>
                  <a:srgbClr val="FF0000"/>
                </a:highlight>
              </a:rPr>
              <a:t> </a:t>
            </a:r>
          </a:p>
        </p:txBody>
      </p:sp>
      <p:sp>
        <p:nvSpPr>
          <p:cNvPr id="9" name="Rectangle 8">
            <a:extLst>
              <a:ext uri="{FF2B5EF4-FFF2-40B4-BE49-F238E27FC236}">
                <a16:creationId xmlns:a16="http://schemas.microsoft.com/office/drawing/2014/main" id="{79D2604A-92CA-475F-8A6C-99393CE312E5}"/>
              </a:ext>
            </a:extLst>
          </p:cNvPr>
          <p:cNvSpPr/>
          <p:nvPr/>
        </p:nvSpPr>
        <p:spPr>
          <a:xfrm>
            <a:off x="838200" y="5163390"/>
            <a:ext cx="301686" cy="369332"/>
          </a:xfrm>
          <a:prstGeom prst="rect">
            <a:avLst/>
          </a:prstGeom>
        </p:spPr>
        <p:txBody>
          <a:bodyPr wrap="none">
            <a:spAutoFit/>
          </a:bodyPr>
          <a:lstStyle/>
          <a:p>
            <a:r>
              <a:rPr lang="en-US" dirty="0"/>
              <a:t>1</a:t>
            </a:r>
          </a:p>
        </p:txBody>
      </p:sp>
      <p:sp>
        <p:nvSpPr>
          <p:cNvPr id="10" name="Rectangle 9">
            <a:extLst>
              <a:ext uri="{FF2B5EF4-FFF2-40B4-BE49-F238E27FC236}">
                <a16:creationId xmlns:a16="http://schemas.microsoft.com/office/drawing/2014/main" id="{EFFA7164-5095-4774-B817-77BD93DF9FB8}"/>
              </a:ext>
            </a:extLst>
          </p:cNvPr>
          <p:cNvSpPr/>
          <p:nvPr/>
        </p:nvSpPr>
        <p:spPr>
          <a:xfrm>
            <a:off x="6247106" y="4205719"/>
            <a:ext cx="5631302" cy="954107"/>
          </a:xfrm>
          <a:prstGeom prst="rect">
            <a:avLst/>
          </a:prstGeom>
        </p:spPr>
        <p:txBody>
          <a:bodyPr wrap="square">
            <a:spAutoFit/>
          </a:bodyPr>
          <a:lstStyle/>
          <a:p>
            <a:pPr>
              <a:buFont typeface="Wingdings" panose="05000000000000000000" pitchFamily="2" charset="2"/>
              <a:buChar char="v"/>
            </a:pPr>
            <a:r>
              <a:rPr lang="en-US" sz="2800" dirty="0"/>
              <a:t>  Example: Number of ones in sliding window (2-approximation)</a:t>
            </a:r>
          </a:p>
        </p:txBody>
      </p:sp>
      <p:sp>
        <p:nvSpPr>
          <p:cNvPr id="11" name="Rectangle 10">
            <a:extLst>
              <a:ext uri="{FF2B5EF4-FFF2-40B4-BE49-F238E27FC236}">
                <a16:creationId xmlns:a16="http://schemas.microsoft.com/office/drawing/2014/main" id="{44A440AD-27A3-487B-872B-392E895BEE39}"/>
              </a:ext>
            </a:extLst>
          </p:cNvPr>
          <p:cNvSpPr/>
          <p:nvPr/>
        </p:nvSpPr>
        <p:spPr>
          <a:xfrm>
            <a:off x="1139886" y="4149619"/>
            <a:ext cx="3081383" cy="2343256"/>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5B53DE3-9099-4F16-BC2E-F6C4CAAB8C5B}"/>
              </a:ext>
            </a:extLst>
          </p:cNvPr>
          <p:cNvSpPr txBox="1"/>
          <p:nvPr/>
        </p:nvSpPr>
        <p:spPr>
          <a:xfrm>
            <a:off x="1590425" y="5163390"/>
            <a:ext cx="595747" cy="369332"/>
          </a:xfrm>
          <a:prstGeom prst="rect">
            <a:avLst/>
          </a:prstGeom>
          <a:solidFill>
            <a:srgbClr val="F664EC"/>
          </a:solidFill>
        </p:spPr>
        <p:txBody>
          <a:bodyPr wrap="square" rtlCol="0">
            <a:spAutoFit/>
          </a:bodyPr>
          <a:lstStyle/>
          <a:p>
            <a:r>
              <a:rPr lang="en-US" dirty="0">
                <a:highlight>
                  <a:srgbClr val="FF0000"/>
                </a:highlight>
              </a:rPr>
              <a:t> </a:t>
            </a:r>
          </a:p>
        </p:txBody>
      </p:sp>
      <p:sp>
        <p:nvSpPr>
          <p:cNvPr id="14" name="Rectangle 13">
            <a:extLst>
              <a:ext uri="{FF2B5EF4-FFF2-40B4-BE49-F238E27FC236}">
                <a16:creationId xmlns:a16="http://schemas.microsoft.com/office/drawing/2014/main" id="{58524E6F-1C1F-4BB8-AFBC-E05F529F572E}"/>
              </a:ext>
            </a:extLst>
          </p:cNvPr>
          <p:cNvSpPr/>
          <p:nvPr/>
        </p:nvSpPr>
        <p:spPr>
          <a:xfrm>
            <a:off x="838200" y="5532722"/>
            <a:ext cx="301686" cy="369332"/>
          </a:xfrm>
          <a:prstGeom prst="rect">
            <a:avLst/>
          </a:prstGeom>
        </p:spPr>
        <p:txBody>
          <a:bodyPr wrap="none">
            <a:spAutoFit/>
          </a:bodyPr>
          <a:lstStyle/>
          <a:p>
            <a:r>
              <a:rPr lang="en-US" dirty="0"/>
              <a:t>1</a:t>
            </a:r>
          </a:p>
        </p:txBody>
      </p:sp>
    </p:spTree>
    <p:extLst>
      <p:ext uri="{BB962C8B-B14F-4D97-AF65-F5344CB8AC3E}">
        <p14:creationId xmlns:p14="http://schemas.microsoft.com/office/powerpoint/2010/main" val="24042200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Smooth Histogram</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10515600" cy="2614490"/>
          </a:xfrm>
        </p:spPr>
        <p:txBody>
          <a:bodyPr>
            <a:normAutofit/>
          </a:bodyPr>
          <a:lstStyle/>
          <a:p>
            <a:pPr>
              <a:buFont typeface="Wingdings" panose="05000000000000000000" pitchFamily="2" charset="2"/>
              <a:buChar char="v"/>
            </a:pPr>
            <a:r>
              <a:rPr lang="en-US" dirty="0"/>
              <a:t> Start a new instance of the streaming algorithm (along with existing instances) each time a new element arrives</a:t>
            </a:r>
          </a:p>
          <a:p>
            <a:pPr>
              <a:buFont typeface="Wingdings" panose="05000000000000000000" pitchFamily="2" charset="2"/>
              <a:buChar char="v"/>
            </a:pPr>
            <a:r>
              <a:rPr lang="en-US" dirty="0"/>
              <a:t> Each time there are three instances that report “close” values, delete the middle one</a:t>
            </a:r>
          </a:p>
          <a:p>
            <a:pPr>
              <a:buFont typeface="Wingdings" panose="05000000000000000000" pitchFamily="2" charset="2"/>
              <a:buChar char="v"/>
            </a:pPr>
            <a:r>
              <a:rPr lang="en-US" dirty="0"/>
              <a:t> Use different checkpoints to “sandwich” the sliding window</a:t>
            </a:r>
          </a:p>
        </p:txBody>
      </p:sp>
      <p:sp>
        <p:nvSpPr>
          <p:cNvPr id="4" name="TextBox 3">
            <a:extLst>
              <a:ext uri="{FF2B5EF4-FFF2-40B4-BE49-F238E27FC236}">
                <a16:creationId xmlns:a16="http://schemas.microsoft.com/office/drawing/2014/main" id="{1AD9E342-B51D-446C-BA35-E2B8E328F2DA}"/>
              </a:ext>
            </a:extLst>
          </p:cNvPr>
          <p:cNvSpPr txBox="1"/>
          <p:nvPr/>
        </p:nvSpPr>
        <p:spPr>
          <a:xfrm>
            <a:off x="1139887" y="4086172"/>
            <a:ext cx="1194558" cy="707886"/>
          </a:xfrm>
          <a:prstGeom prst="rect">
            <a:avLst/>
          </a:prstGeom>
          <a:noFill/>
        </p:spPr>
        <p:txBody>
          <a:bodyPr wrap="none" rtlCol="0">
            <a:spAutoFit/>
          </a:bodyPr>
          <a:lstStyle/>
          <a:p>
            <a:r>
              <a:rPr lang="en-US" sz="4000" dirty="0"/>
              <a:t>1 0 1</a:t>
            </a:r>
          </a:p>
        </p:txBody>
      </p:sp>
      <p:sp>
        <p:nvSpPr>
          <p:cNvPr id="5" name="TextBox 4">
            <a:extLst>
              <a:ext uri="{FF2B5EF4-FFF2-40B4-BE49-F238E27FC236}">
                <a16:creationId xmlns:a16="http://schemas.microsoft.com/office/drawing/2014/main" id="{BB020D4C-B6EC-42ED-9E10-7375430394C4}"/>
              </a:ext>
            </a:extLst>
          </p:cNvPr>
          <p:cNvSpPr txBox="1"/>
          <p:nvPr/>
        </p:nvSpPr>
        <p:spPr>
          <a:xfrm>
            <a:off x="1281894" y="4794058"/>
            <a:ext cx="904278"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6" name="Rectangle 5">
            <a:extLst>
              <a:ext uri="{FF2B5EF4-FFF2-40B4-BE49-F238E27FC236}">
                <a16:creationId xmlns:a16="http://schemas.microsoft.com/office/drawing/2014/main" id="{FAF76478-21D5-4864-A630-38DE26A6F060}"/>
              </a:ext>
            </a:extLst>
          </p:cNvPr>
          <p:cNvSpPr/>
          <p:nvPr/>
        </p:nvSpPr>
        <p:spPr>
          <a:xfrm>
            <a:off x="838200" y="4794058"/>
            <a:ext cx="301686" cy="369332"/>
          </a:xfrm>
          <a:prstGeom prst="rect">
            <a:avLst/>
          </a:prstGeom>
        </p:spPr>
        <p:txBody>
          <a:bodyPr wrap="none">
            <a:spAutoFit/>
          </a:bodyPr>
          <a:lstStyle/>
          <a:p>
            <a:r>
              <a:rPr lang="en-US" dirty="0"/>
              <a:t>2</a:t>
            </a:r>
          </a:p>
        </p:txBody>
      </p:sp>
      <p:sp>
        <p:nvSpPr>
          <p:cNvPr id="7" name="TextBox 6">
            <a:extLst>
              <a:ext uri="{FF2B5EF4-FFF2-40B4-BE49-F238E27FC236}">
                <a16:creationId xmlns:a16="http://schemas.microsoft.com/office/drawing/2014/main" id="{29CA9C16-C612-4AB0-9286-0D302D24C6C7}"/>
              </a:ext>
            </a:extLst>
          </p:cNvPr>
          <p:cNvSpPr txBox="1"/>
          <p:nvPr/>
        </p:nvSpPr>
        <p:spPr>
          <a:xfrm>
            <a:off x="1942117" y="5532722"/>
            <a:ext cx="244055" cy="369332"/>
          </a:xfrm>
          <a:prstGeom prst="rect">
            <a:avLst/>
          </a:prstGeom>
          <a:solidFill>
            <a:srgbClr val="00B050"/>
          </a:solidFill>
        </p:spPr>
        <p:txBody>
          <a:bodyPr wrap="square" rtlCol="0">
            <a:spAutoFit/>
          </a:bodyPr>
          <a:lstStyle/>
          <a:p>
            <a:r>
              <a:rPr lang="en-US" dirty="0">
                <a:solidFill>
                  <a:srgbClr val="7030A0"/>
                </a:solidFill>
                <a:highlight>
                  <a:srgbClr val="FF0000"/>
                </a:highlight>
              </a:rPr>
              <a:t> </a:t>
            </a:r>
          </a:p>
        </p:txBody>
      </p:sp>
      <p:sp>
        <p:nvSpPr>
          <p:cNvPr id="10" name="Rectangle 9">
            <a:extLst>
              <a:ext uri="{FF2B5EF4-FFF2-40B4-BE49-F238E27FC236}">
                <a16:creationId xmlns:a16="http://schemas.microsoft.com/office/drawing/2014/main" id="{EFFA7164-5095-4774-B817-77BD93DF9FB8}"/>
              </a:ext>
            </a:extLst>
          </p:cNvPr>
          <p:cNvSpPr/>
          <p:nvPr/>
        </p:nvSpPr>
        <p:spPr>
          <a:xfrm>
            <a:off x="6247106" y="4205719"/>
            <a:ext cx="5631302" cy="954107"/>
          </a:xfrm>
          <a:prstGeom prst="rect">
            <a:avLst/>
          </a:prstGeom>
        </p:spPr>
        <p:txBody>
          <a:bodyPr wrap="square">
            <a:spAutoFit/>
          </a:bodyPr>
          <a:lstStyle/>
          <a:p>
            <a:pPr>
              <a:buFont typeface="Wingdings" panose="05000000000000000000" pitchFamily="2" charset="2"/>
              <a:buChar char="v"/>
            </a:pPr>
            <a:r>
              <a:rPr lang="en-US" sz="2800" dirty="0"/>
              <a:t>  Example: Number of ones in sliding window (2-approximation)</a:t>
            </a:r>
          </a:p>
        </p:txBody>
      </p:sp>
      <p:sp>
        <p:nvSpPr>
          <p:cNvPr id="11" name="Rectangle 10">
            <a:extLst>
              <a:ext uri="{FF2B5EF4-FFF2-40B4-BE49-F238E27FC236}">
                <a16:creationId xmlns:a16="http://schemas.microsoft.com/office/drawing/2014/main" id="{44A440AD-27A3-487B-872B-392E895BEE39}"/>
              </a:ext>
            </a:extLst>
          </p:cNvPr>
          <p:cNvSpPr/>
          <p:nvPr/>
        </p:nvSpPr>
        <p:spPr>
          <a:xfrm>
            <a:off x="1139886" y="4149619"/>
            <a:ext cx="3081383" cy="2343256"/>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8524E6F-1C1F-4BB8-AFBC-E05F529F572E}"/>
              </a:ext>
            </a:extLst>
          </p:cNvPr>
          <p:cNvSpPr/>
          <p:nvPr/>
        </p:nvSpPr>
        <p:spPr>
          <a:xfrm>
            <a:off x="838200" y="5532722"/>
            <a:ext cx="301686" cy="369332"/>
          </a:xfrm>
          <a:prstGeom prst="rect">
            <a:avLst/>
          </a:prstGeom>
        </p:spPr>
        <p:txBody>
          <a:bodyPr wrap="none">
            <a:spAutoFit/>
          </a:bodyPr>
          <a:lstStyle/>
          <a:p>
            <a:r>
              <a:rPr lang="en-US" dirty="0"/>
              <a:t>1</a:t>
            </a:r>
          </a:p>
        </p:txBody>
      </p:sp>
    </p:spTree>
    <p:extLst>
      <p:ext uri="{BB962C8B-B14F-4D97-AF65-F5344CB8AC3E}">
        <p14:creationId xmlns:p14="http://schemas.microsoft.com/office/powerpoint/2010/main" val="28360342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Smooth Histogram</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10515600" cy="2614490"/>
          </a:xfrm>
        </p:spPr>
        <p:txBody>
          <a:bodyPr>
            <a:normAutofit/>
          </a:bodyPr>
          <a:lstStyle/>
          <a:p>
            <a:pPr>
              <a:buFont typeface="Wingdings" panose="05000000000000000000" pitchFamily="2" charset="2"/>
              <a:buChar char="v"/>
            </a:pPr>
            <a:r>
              <a:rPr lang="en-US" dirty="0"/>
              <a:t> Start a new instance of the streaming algorithm (along with existing instances) each time a new element arrives</a:t>
            </a:r>
          </a:p>
          <a:p>
            <a:pPr>
              <a:buFont typeface="Wingdings" panose="05000000000000000000" pitchFamily="2" charset="2"/>
              <a:buChar char="v"/>
            </a:pPr>
            <a:r>
              <a:rPr lang="en-US" dirty="0"/>
              <a:t> Each time there are three instances that report “close” values, delete the middle one</a:t>
            </a:r>
          </a:p>
          <a:p>
            <a:pPr>
              <a:buFont typeface="Wingdings" panose="05000000000000000000" pitchFamily="2" charset="2"/>
              <a:buChar char="v"/>
            </a:pPr>
            <a:r>
              <a:rPr lang="en-US" dirty="0"/>
              <a:t> Use different checkpoints to “sandwich” the sliding window</a:t>
            </a:r>
          </a:p>
        </p:txBody>
      </p:sp>
      <p:sp>
        <p:nvSpPr>
          <p:cNvPr id="4" name="TextBox 3">
            <a:extLst>
              <a:ext uri="{FF2B5EF4-FFF2-40B4-BE49-F238E27FC236}">
                <a16:creationId xmlns:a16="http://schemas.microsoft.com/office/drawing/2014/main" id="{1AD9E342-B51D-446C-BA35-E2B8E328F2DA}"/>
              </a:ext>
            </a:extLst>
          </p:cNvPr>
          <p:cNvSpPr txBox="1"/>
          <p:nvPr/>
        </p:nvSpPr>
        <p:spPr>
          <a:xfrm>
            <a:off x="1139887" y="4086172"/>
            <a:ext cx="1194558" cy="707886"/>
          </a:xfrm>
          <a:prstGeom prst="rect">
            <a:avLst/>
          </a:prstGeom>
          <a:noFill/>
        </p:spPr>
        <p:txBody>
          <a:bodyPr wrap="none" rtlCol="0">
            <a:spAutoFit/>
          </a:bodyPr>
          <a:lstStyle/>
          <a:p>
            <a:r>
              <a:rPr lang="en-US" sz="4000" dirty="0"/>
              <a:t>1 0 1</a:t>
            </a:r>
          </a:p>
        </p:txBody>
      </p:sp>
      <p:sp>
        <p:nvSpPr>
          <p:cNvPr id="5" name="TextBox 4">
            <a:extLst>
              <a:ext uri="{FF2B5EF4-FFF2-40B4-BE49-F238E27FC236}">
                <a16:creationId xmlns:a16="http://schemas.microsoft.com/office/drawing/2014/main" id="{BB020D4C-B6EC-42ED-9E10-7375430394C4}"/>
              </a:ext>
            </a:extLst>
          </p:cNvPr>
          <p:cNvSpPr txBox="1"/>
          <p:nvPr/>
        </p:nvSpPr>
        <p:spPr>
          <a:xfrm>
            <a:off x="1281894" y="4794058"/>
            <a:ext cx="904278"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6" name="Rectangle 5">
            <a:extLst>
              <a:ext uri="{FF2B5EF4-FFF2-40B4-BE49-F238E27FC236}">
                <a16:creationId xmlns:a16="http://schemas.microsoft.com/office/drawing/2014/main" id="{FAF76478-21D5-4864-A630-38DE26A6F060}"/>
              </a:ext>
            </a:extLst>
          </p:cNvPr>
          <p:cNvSpPr/>
          <p:nvPr/>
        </p:nvSpPr>
        <p:spPr>
          <a:xfrm>
            <a:off x="838200" y="4794058"/>
            <a:ext cx="301686" cy="369332"/>
          </a:xfrm>
          <a:prstGeom prst="rect">
            <a:avLst/>
          </a:prstGeom>
        </p:spPr>
        <p:txBody>
          <a:bodyPr wrap="none">
            <a:spAutoFit/>
          </a:bodyPr>
          <a:lstStyle/>
          <a:p>
            <a:r>
              <a:rPr lang="en-US" dirty="0"/>
              <a:t>2</a:t>
            </a:r>
          </a:p>
        </p:txBody>
      </p:sp>
      <p:sp>
        <p:nvSpPr>
          <p:cNvPr id="7" name="TextBox 6">
            <a:extLst>
              <a:ext uri="{FF2B5EF4-FFF2-40B4-BE49-F238E27FC236}">
                <a16:creationId xmlns:a16="http://schemas.microsoft.com/office/drawing/2014/main" id="{29CA9C16-C612-4AB0-9286-0D302D24C6C7}"/>
              </a:ext>
            </a:extLst>
          </p:cNvPr>
          <p:cNvSpPr txBox="1"/>
          <p:nvPr/>
        </p:nvSpPr>
        <p:spPr>
          <a:xfrm>
            <a:off x="1942117" y="5159826"/>
            <a:ext cx="244055" cy="369332"/>
          </a:xfrm>
          <a:prstGeom prst="rect">
            <a:avLst/>
          </a:prstGeom>
          <a:solidFill>
            <a:srgbClr val="00B050"/>
          </a:solidFill>
        </p:spPr>
        <p:txBody>
          <a:bodyPr wrap="square" rtlCol="0">
            <a:spAutoFit/>
          </a:bodyPr>
          <a:lstStyle/>
          <a:p>
            <a:r>
              <a:rPr lang="en-US" dirty="0">
                <a:solidFill>
                  <a:srgbClr val="7030A0"/>
                </a:solidFill>
                <a:highlight>
                  <a:srgbClr val="FF0000"/>
                </a:highlight>
              </a:rPr>
              <a:t> </a:t>
            </a:r>
          </a:p>
        </p:txBody>
      </p:sp>
      <p:sp>
        <p:nvSpPr>
          <p:cNvPr id="10" name="Rectangle 9">
            <a:extLst>
              <a:ext uri="{FF2B5EF4-FFF2-40B4-BE49-F238E27FC236}">
                <a16:creationId xmlns:a16="http://schemas.microsoft.com/office/drawing/2014/main" id="{EFFA7164-5095-4774-B817-77BD93DF9FB8}"/>
              </a:ext>
            </a:extLst>
          </p:cNvPr>
          <p:cNvSpPr/>
          <p:nvPr/>
        </p:nvSpPr>
        <p:spPr>
          <a:xfrm>
            <a:off x="6247106" y="4205719"/>
            <a:ext cx="5631302" cy="954107"/>
          </a:xfrm>
          <a:prstGeom prst="rect">
            <a:avLst/>
          </a:prstGeom>
        </p:spPr>
        <p:txBody>
          <a:bodyPr wrap="square">
            <a:spAutoFit/>
          </a:bodyPr>
          <a:lstStyle/>
          <a:p>
            <a:pPr>
              <a:buFont typeface="Wingdings" panose="05000000000000000000" pitchFamily="2" charset="2"/>
              <a:buChar char="v"/>
            </a:pPr>
            <a:r>
              <a:rPr lang="en-US" sz="2800" dirty="0"/>
              <a:t>  Example: Number of ones in sliding window (2-approximation)</a:t>
            </a:r>
          </a:p>
        </p:txBody>
      </p:sp>
      <p:sp>
        <p:nvSpPr>
          <p:cNvPr id="11" name="Rectangle 10">
            <a:extLst>
              <a:ext uri="{FF2B5EF4-FFF2-40B4-BE49-F238E27FC236}">
                <a16:creationId xmlns:a16="http://schemas.microsoft.com/office/drawing/2014/main" id="{44A440AD-27A3-487B-872B-392E895BEE39}"/>
              </a:ext>
            </a:extLst>
          </p:cNvPr>
          <p:cNvSpPr/>
          <p:nvPr/>
        </p:nvSpPr>
        <p:spPr>
          <a:xfrm>
            <a:off x="1139886" y="4149619"/>
            <a:ext cx="3081383" cy="2343256"/>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8524E6F-1C1F-4BB8-AFBC-E05F529F572E}"/>
              </a:ext>
            </a:extLst>
          </p:cNvPr>
          <p:cNvSpPr/>
          <p:nvPr/>
        </p:nvSpPr>
        <p:spPr>
          <a:xfrm>
            <a:off x="831935" y="5148001"/>
            <a:ext cx="301686" cy="369332"/>
          </a:xfrm>
          <a:prstGeom prst="rect">
            <a:avLst/>
          </a:prstGeom>
        </p:spPr>
        <p:txBody>
          <a:bodyPr wrap="none">
            <a:spAutoFit/>
          </a:bodyPr>
          <a:lstStyle/>
          <a:p>
            <a:r>
              <a:rPr lang="en-US" dirty="0"/>
              <a:t>1</a:t>
            </a:r>
          </a:p>
        </p:txBody>
      </p:sp>
    </p:spTree>
    <p:extLst>
      <p:ext uri="{BB962C8B-B14F-4D97-AF65-F5344CB8AC3E}">
        <p14:creationId xmlns:p14="http://schemas.microsoft.com/office/powerpoint/2010/main" val="18763350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Smooth Histogram</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10515600" cy="2614490"/>
          </a:xfrm>
        </p:spPr>
        <p:txBody>
          <a:bodyPr>
            <a:normAutofit/>
          </a:bodyPr>
          <a:lstStyle/>
          <a:p>
            <a:pPr>
              <a:buFont typeface="Wingdings" panose="05000000000000000000" pitchFamily="2" charset="2"/>
              <a:buChar char="v"/>
            </a:pPr>
            <a:r>
              <a:rPr lang="en-US" dirty="0"/>
              <a:t> Start a new instance of the streaming algorithm (along with existing instances) each time a new element arrives</a:t>
            </a:r>
          </a:p>
          <a:p>
            <a:pPr>
              <a:buFont typeface="Wingdings" panose="05000000000000000000" pitchFamily="2" charset="2"/>
              <a:buChar char="v"/>
            </a:pPr>
            <a:r>
              <a:rPr lang="en-US" dirty="0"/>
              <a:t> Each time there are three instances that report “close” values, delete the middle one</a:t>
            </a:r>
          </a:p>
          <a:p>
            <a:pPr>
              <a:buFont typeface="Wingdings" panose="05000000000000000000" pitchFamily="2" charset="2"/>
              <a:buChar char="v"/>
            </a:pPr>
            <a:r>
              <a:rPr lang="en-US" dirty="0"/>
              <a:t> Use different checkpoints to “sandwich” the sliding window</a:t>
            </a:r>
          </a:p>
        </p:txBody>
      </p:sp>
      <p:sp>
        <p:nvSpPr>
          <p:cNvPr id="4" name="TextBox 3">
            <a:extLst>
              <a:ext uri="{FF2B5EF4-FFF2-40B4-BE49-F238E27FC236}">
                <a16:creationId xmlns:a16="http://schemas.microsoft.com/office/drawing/2014/main" id="{1AD9E342-B51D-446C-BA35-E2B8E328F2DA}"/>
              </a:ext>
            </a:extLst>
          </p:cNvPr>
          <p:cNvSpPr txBox="1"/>
          <p:nvPr/>
        </p:nvSpPr>
        <p:spPr>
          <a:xfrm>
            <a:off x="1139887" y="4086172"/>
            <a:ext cx="1569660" cy="707886"/>
          </a:xfrm>
          <a:prstGeom prst="rect">
            <a:avLst/>
          </a:prstGeom>
          <a:noFill/>
        </p:spPr>
        <p:txBody>
          <a:bodyPr wrap="none" rtlCol="0">
            <a:spAutoFit/>
          </a:bodyPr>
          <a:lstStyle/>
          <a:p>
            <a:r>
              <a:rPr lang="en-US" sz="4000" dirty="0"/>
              <a:t>1 0 1 1</a:t>
            </a:r>
          </a:p>
        </p:txBody>
      </p:sp>
      <p:sp>
        <p:nvSpPr>
          <p:cNvPr id="5" name="TextBox 4">
            <a:extLst>
              <a:ext uri="{FF2B5EF4-FFF2-40B4-BE49-F238E27FC236}">
                <a16:creationId xmlns:a16="http://schemas.microsoft.com/office/drawing/2014/main" id="{00F95EB5-29DC-4265-9A5F-A8C8D44D9898}"/>
              </a:ext>
            </a:extLst>
          </p:cNvPr>
          <p:cNvSpPr txBox="1"/>
          <p:nvPr/>
        </p:nvSpPr>
        <p:spPr>
          <a:xfrm>
            <a:off x="1281894" y="4794058"/>
            <a:ext cx="1255970"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6" name="Rectangle 5">
            <a:extLst>
              <a:ext uri="{FF2B5EF4-FFF2-40B4-BE49-F238E27FC236}">
                <a16:creationId xmlns:a16="http://schemas.microsoft.com/office/drawing/2014/main" id="{E9D9F08C-1D25-4895-91F7-0A122BE51082}"/>
              </a:ext>
            </a:extLst>
          </p:cNvPr>
          <p:cNvSpPr/>
          <p:nvPr/>
        </p:nvSpPr>
        <p:spPr>
          <a:xfrm>
            <a:off x="838200" y="4794058"/>
            <a:ext cx="301686" cy="369332"/>
          </a:xfrm>
          <a:prstGeom prst="rect">
            <a:avLst/>
          </a:prstGeom>
        </p:spPr>
        <p:txBody>
          <a:bodyPr wrap="none">
            <a:spAutoFit/>
          </a:bodyPr>
          <a:lstStyle/>
          <a:p>
            <a:r>
              <a:rPr lang="en-US" dirty="0"/>
              <a:t>3</a:t>
            </a:r>
          </a:p>
        </p:txBody>
      </p:sp>
      <p:sp>
        <p:nvSpPr>
          <p:cNvPr id="7" name="TextBox 6">
            <a:extLst>
              <a:ext uri="{FF2B5EF4-FFF2-40B4-BE49-F238E27FC236}">
                <a16:creationId xmlns:a16="http://schemas.microsoft.com/office/drawing/2014/main" id="{68C457BB-C6EB-48EC-9403-DD62B78C6080}"/>
              </a:ext>
            </a:extLst>
          </p:cNvPr>
          <p:cNvSpPr txBox="1"/>
          <p:nvPr/>
        </p:nvSpPr>
        <p:spPr>
          <a:xfrm>
            <a:off x="1942117" y="5163390"/>
            <a:ext cx="595747" cy="369332"/>
          </a:xfrm>
          <a:prstGeom prst="rect">
            <a:avLst/>
          </a:prstGeom>
          <a:solidFill>
            <a:srgbClr val="00B050"/>
          </a:solidFill>
        </p:spPr>
        <p:txBody>
          <a:bodyPr wrap="square" rtlCol="0">
            <a:spAutoFit/>
          </a:bodyPr>
          <a:lstStyle/>
          <a:p>
            <a:r>
              <a:rPr lang="en-US" dirty="0">
                <a:highlight>
                  <a:srgbClr val="FF0000"/>
                </a:highlight>
              </a:rPr>
              <a:t> </a:t>
            </a:r>
          </a:p>
        </p:txBody>
      </p:sp>
      <p:sp>
        <p:nvSpPr>
          <p:cNvPr id="8" name="Rectangle 7">
            <a:extLst>
              <a:ext uri="{FF2B5EF4-FFF2-40B4-BE49-F238E27FC236}">
                <a16:creationId xmlns:a16="http://schemas.microsoft.com/office/drawing/2014/main" id="{AF2AB45A-200E-4E8A-A05F-E9BF8137BF6E}"/>
              </a:ext>
            </a:extLst>
          </p:cNvPr>
          <p:cNvSpPr/>
          <p:nvPr/>
        </p:nvSpPr>
        <p:spPr>
          <a:xfrm>
            <a:off x="838200" y="5163390"/>
            <a:ext cx="301686" cy="369332"/>
          </a:xfrm>
          <a:prstGeom prst="rect">
            <a:avLst/>
          </a:prstGeom>
        </p:spPr>
        <p:txBody>
          <a:bodyPr wrap="none">
            <a:spAutoFit/>
          </a:bodyPr>
          <a:lstStyle/>
          <a:p>
            <a:r>
              <a:rPr lang="en-US" dirty="0"/>
              <a:t>2</a:t>
            </a:r>
          </a:p>
        </p:txBody>
      </p:sp>
      <p:sp>
        <p:nvSpPr>
          <p:cNvPr id="9" name="TextBox 8">
            <a:extLst>
              <a:ext uri="{FF2B5EF4-FFF2-40B4-BE49-F238E27FC236}">
                <a16:creationId xmlns:a16="http://schemas.microsoft.com/office/drawing/2014/main" id="{BF14F63A-F622-4711-812B-54EA80E42033}"/>
              </a:ext>
            </a:extLst>
          </p:cNvPr>
          <p:cNvSpPr txBox="1"/>
          <p:nvPr/>
        </p:nvSpPr>
        <p:spPr>
          <a:xfrm>
            <a:off x="2248783" y="5532722"/>
            <a:ext cx="289082" cy="369332"/>
          </a:xfrm>
          <a:prstGeom prst="rect">
            <a:avLst/>
          </a:prstGeom>
          <a:solidFill>
            <a:srgbClr val="0070C0"/>
          </a:solidFill>
        </p:spPr>
        <p:txBody>
          <a:bodyPr wrap="square" rtlCol="0">
            <a:spAutoFit/>
          </a:bodyPr>
          <a:lstStyle/>
          <a:p>
            <a:r>
              <a:rPr lang="en-US" dirty="0">
                <a:highlight>
                  <a:srgbClr val="FF0000"/>
                </a:highlight>
              </a:rPr>
              <a:t> </a:t>
            </a:r>
          </a:p>
        </p:txBody>
      </p:sp>
      <p:sp>
        <p:nvSpPr>
          <p:cNvPr id="11" name="Rectangle 10">
            <a:extLst>
              <a:ext uri="{FF2B5EF4-FFF2-40B4-BE49-F238E27FC236}">
                <a16:creationId xmlns:a16="http://schemas.microsoft.com/office/drawing/2014/main" id="{22E236E8-7EE0-4294-BFBE-84FD3EAF64B2}"/>
              </a:ext>
            </a:extLst>
          </p:cNvPr>
          <p:cNvSpPr/>
          <p:nvPr/>
        </p:nvSpPr>
        <p:spPr>
          <a:xfrm>
            <a:off x="838200" y="5532722"/>
            <a:ext cx="301686" cy="369332"/>
          </a:xfrm>
          <a:prstGeom prst="rect">
            <a:avLst/>
          </a:prstGeom>
        </p:spPr>
        <p:txBody>
          <a:bodyPr wrap="none">
            <a:spAutoFit/>
          </a:bodyPr>
          <a:lstStyle/>
          <a:p>
            <a:r>
              <a:rPr lang="en-US" dirty="0"/>
              <a:t>1</a:t>
            </a:r>
          </a:p>
        </p:txBody>
      </p:sp>
      <p:sp>
        <p:nvSpPr>
          <p:cNvPr id="12" name="Rectangle 11">
            <a:extLst>
              <a:ext uri="{FF2B5EF4-FFF2-40B4-BE49-F238E27FC236}">
                <a16:creationId xmlns:a16="http://schemas.microsoft.com/office/drawing/2014/main" id="{16DD9148-061E-4323-B68E-D40D7100BEA4}"/>
              </a:ext>
            </a:extLst>
          </p:cNvPr>
          <p:cNvSpPr/>
          <p:nvPr/>
        </p:nvSpPr>
        <p:spPr>
          <a:xfrm>
            <a:off x="6247106" y="4205719"/>
            <a:ext cx="5631302" cy="954107"/>
          </a:xfrm>
          <a:prstGeom prst="rect">
            <a:avLst/>
          </a:prstGeom>
        </p:spPr>
        <p:txBody>
          <a:bodyPr wrap="square">
            <a:spAutoFit/>
          </a:bodyPr>
          <a:lstStyle/>
          <a:p>
            <a:pPr>
              <a:buFont typeface="Wingdings" panose="05000000000000000000" pitchFamily="2" charset="2"/>
              <a:buChar char="v"/>
            </a:pPr>
            <a:r>
              <a:rPr lang="en-US" sz="2800" dirty="0"/>
              <a:t>  Example: Number of ones in sliding window (2-approximation)</a:t>
            </a:r>
          </a:p>
        </p:txBody>
      </p:sp>
      <p:sp>
        <p:nvSpPr>
          <p:cNvPr id="13" name="Rectangle 12">
            <a:extLst>
              <a:ext uri="{FF2B5EF4-FFF2-40B4-BE49-F238E27FC236}">
                <a16:creationId xmlns:a16="http://schemas.microsoft.com/office/drawing/2014/main" id="{577971B2-8648-4DB4-985F-EE49EFC1D8FB}"/>
              </a:ext>
            </a:extLst>
          </p:cNvPr>
          <p:cNvSpPr/>
          <p:nvPr/>
        </p:nvSpPr>
        <p:spPr>
          <a:xfrm>
            <a:off x="1139886" y="4149619"/>
            <a:ext cx="3081383" cy="2343256"/>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62118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Smooth Histogram</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10515600" cy="2614490"/>
          </a:xfrm>
        </p:spPr>
        <p:txBody>
          <a:bodyPr>
            <a:normAutofit/>
          </a:bodyPr>
          <a:lstStyle/>
          <a:p>
            <a:pPr>
              <a:buFont typeface="Wingdings" panose="05000000000000000000" pitchFamily="2" charset="2"/>
              <a:buChar char="v"/>
            </a:pPr>
            <a:r>
              <a:rPr lang="en-US" dirty="0"/>
              <a:t> Start a new instance of the streaming algorithm (along with existing instances) each time a new element arrives</a:t>
            </a:r>
          </a:p>
          <a:p>
            <a:pPr>
              <a:buFont typeface="Wingdings" panose="05000000000000000000" pitchFamily="2" charset="2"/>
              <a:buChar char="v"/>
            </a:pPr>
            <a:r>
              <a:rPr lang="en-US" dirty="0"/>
              <a:t> Each time there are three instances that report “close” values, delete the middle one</a:t>
            </a:r>
          </a:p>
          <a:p>
            <a:pPr>
              <a:buFont typeface="Wingdings" panose="05000000000000000000" pitchFamily="2" charset="2"/>
              <a:buChar char="v"/>
            </a:pPr>
            <a:r>
              <a:rPr lang="en-US" dirty="0"/>
              <a:t> Use different checkpoints to “sandwich” the sliding window</a:t>
            </a:r>
          </a:p>
        </p:txBody>
      </p:sp>
      <p:sp>
        <p:nvSpPr>
          <p:cNvPr id="4" name="TextBox 3">
            <a:extLst>
              <a:ext uri="{FF2B5EF4-FFF2-40B4-BE49-F238E27FC236}">
                <a16:creationId xmlns:a16="http://schemas.microsoft.com/office/drawing/2014/main" id="{1AD9E342-B51D-446C-BA35-E2B8E328F2DA}"/>
              </a:ext>
            </a:extLst>
          </p:cNvPr>
          <p:cNvSpPr txBox="1"/>
          <p:nvPr/>
        </p:nvSpPr>
        <p:spPr>
          <a:xfrm>
            <a:off x="1139887" y="4086172"/>
            <a:ext cx="1944763" cy="707886"/>
          </a:xfrm>
          <a:prstGeom prst="rect">
            <a:avLst/>
          </a:prstGeom>
          <a:noFill/>
        </p:spPr>
        <p:txBody>
          <a:bodyPr wrap="none" rtlCol="0">
            <a:spAutoFit/>
          </a:bodyPr>
          <a:lstStyle/>
          <a:p>
            <a:r>
              <a:rPr lang="en-US" sz="4000" dirty="0"/>
              <a:t>1 0 1 1 1</a:t>
            </a:r>
          </a:p>
        </p:txBody>
      </p:sp>
      <p:sp>
        <p:nvSpPr>
          <p:cNvPr id="5" name="TextBox 4">
            <a:extLst>
              <a:ext uri="{FF2B5EF4-FFF2-40B4-BE49-F238E27FC236}">
                <a16:creationId xmlns:a16="http://schemas.microsoft.com/office/drawing/2014/main" id="{00F95EB5-29DC-4265-9A5F-A8C8D44D9898}"/>
              </a:ext>
            </a:extLst>
          </p:cNvPr>
          <p:cNvSpPr txBox="1"/>
          <p:nvPr/>
        </p:nvSpPr>
        <p:spPr>
          <a:xfrm>
            <a:off x="1281893" y="4794058"/>
            <a:ext cx="1654737"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6" name="Rectangle 5">
            <a:extLst>
              <a:ext uri="{FF2B5EF4-FFF2-40B4-BE49-F238E27FC236}">
                <a16:creationId xmlns:a16="http://schemas.microsoft.com/office/drawing/2014/main" id="{E9D9F08C-1D25-4895-91F7-0A122BE51082}"/>
              </a:ext>
            </a:extLst>
          </p:cNvPr>
          <p:cNvSpPr/>
          <p:nvPr/>
        </p:nvSpPr>
        <p:spPr>
          <a:xfrm>
            <a:off x="838200" y="4794058"/>
            <a:ext cx="301686" cy="369332"/>
          </a:xfrm>
          <a:prstGeom prst="rect">
            <a:avLst/>
          </a:prstGeom>
        </p:spPr>
        <p:txBody>
          <a:bodyPr wrap="none">
            <a:spAutoFit/>
          </a:bodyPr>
          <a:lstStyle/>
          <a:p>
            <a:r>
              <a:rPr lang="en-US" dirty="0"/>
              <a:t>4</a:t>
            </a:r>
          </a:p>
        </p:txBody>
      </p:sp>
      <p:sp>
        <p:nvSpPr>
          <p:cNvPr id="7" name="TextBox 6">
            <a:extLst>
              <a:ext uri="{FF2B5EF4-FFF2-40B4-BE49-F238E27FC236}">
                <a16:creationId xmlns:a16="http://schemas.microsoft.com/office/drawing/2014/main" id="{68C457BB-C6EB-48EC-9403-DD62B78C6080}"/>
              </a:ext>
            </a:extLst>
          </p:cNvPr>
          <p:cNvSpPr txBox="1"/>
          <p:nvPr/>
        </p:nvSpPr>
        <p:spPr>
          <a:xfrm>
            <a:off x="1942117" y="5163390"/>
            <a:ext cx="994513" cy="369332"/>
          </a:xfrm>
          <a:prstGeom prst="rect">
            <a:avLst/>
          </a:prstGeom>
          <a:solidFill>
            <a:srgbClr val="00B050"/>
          </a:solidFill>
        </p:spPr>
        <p:txBody>
          <a:bodyPr wrap="square" rtlCol="0">
            <a:spAutoFit/>
          </a:bodyPr>
          <a:lstStyle/>
          <a:p>
            <a:r>
              <a:rPr lang="en-US" dirty="0">
                <a:highlight>
                  <a:srgbClr val="FF0000"/>
                </a:highlight>
              </a:rPr>
              <a:t> </a:t>
            </a:r>
          </a:p>
        </p:txBody>
      </p:sp>
      <p:sp>
        <p:nvSpPr>
          <p:cNvPr id="8" name="Rectangle 7">
            <a:extLst>
              <a:ext uri="{FF2B5EF4-FFF2-40B4-BE49-F238E27FC236}">
                <a16:creationId xmlns:a16="http://schemas.microsoft.com/office/drawing/2014/main" id="{AF2AB45A-200E-4E8A-A05F-E9BF8137BF6E}"/>
              </a:ext>
            </a:extLst>
          </p:cNvPr>
          <p:cNvSpPr/>
          <p:nvPr/>
        </p:nvSpPr>
        <p:spPr>
          <a:xfrm>
            <a:off x="838200" y="5163390"/>
            <a:ext cx="301686" cy="369332"/>
          </a:xfrm>
          <a:prstGeom prst="rect">
            <a:avLst/>
          </a:prstGeom>
        </p:spPr>
        <p:txBody>
          <a:bodyPr wrap="none">
            <a:spAutoFit/>
          </a:bodyPr>
          <a:lstStyle/>
          <a:p>
            <a:r>
              <a:rPr lang="en-US" dirty="0"/>
              <a:t>3</a:t>
            </a:r>
          </a:p>
        </p:txBody>
      </p:sp>
      <p:sp>
        <p:nvSpPr>
          <p:cNvPr id="9" name="TextBox 8">
            <a:extLst>
              <a:ext uri="{FF2B5EF4-FFF2-40B4-BE49-F238E27FC236}">
                <a16:creationId xmlns:a16="http://schemas.microsoft.com/office/drawing/2014/main" id="{BF14F63A-F622-4711-812B-54EA80E42033}"/>
              </a:ext>
            </a:extLst>
          </p:cNvPr>
          <p:cNvSpPr txBox="1"/>
          <p:nvPr/>
        </p:nvSpPr>
        <p:spPr>
          <a:xfrm>
            <a:off x="2248782" y="5532722"/>
            <a:ext cx="687847" cy="369332"/>
          </a:xfrm>
          <a:prstGeom prst="rect">
            <a:avLst/>
          </a:prstGeom>
          <a:solidFill>
            <a:srgbClr val="0070C0"/>
          </a:solidFill>
        </p:spPr>
        <p:txBody>
          <a:bodyPr wrap="square" rtlCol="0">
            <a:spAutoFit/>
          </a:bodyPr>
          <a:lstStyle/>
          <a:p>
            <a:r>
              <a:rPr lang="en-US" dirty="0">
                <a:highlight>
                  <a:srgbClr val="FF0000"/>
                </a:highlight>
              </a:rPr>
              <a:t> </a:t>
            </a:r>
          </a:p>
        </p:txBody>
      </p:sp>
      <p:sp>
        <p:nvSpPr>
          <p:cNvPr id="11" name="Rectangle 10">
            <a:extLst>
              <a:ext uri="{FF2B5EF4-FFF2-40B4-BE49-F238E27FC236}">
                <a16:creationId xmlns:a16="http://schemas.microsoft.com/office/drawing/2014/main" id="{22E236E8-7EE0-4294-BFBE-84FD3EAF64B2}"/>
              </a:ext>
            </a:extLst>
          </p:cNvPr>
          <p:cNvSpPr/>
          <p:nvPr/>
        </p:nvSpPr>
        <p:spPr>
          <a:xfrm>
            <a:off x="838200" y="5532722"/>
            <a:ext cx="301686" cy="369332"/>
          </a:xfrm>
          <a:prstGeom prst="rect">
            <a:avLst/>
          </a:prstGeom>
        </p:spPr>
        <p:txBody>
          <a:bodyPr wrap="none">
            <a:spAutoFit/>
          </a:bodyPr>
          <a:lstStyle/>
          <a:p>
            <a:r>
              <a:rPr lang="en-US" dirty="0"/>
              <a:t>2</a:t>
            </a:r>
          </a:p>
        </p:txBody>
      </p:sp>
      <p:sp>
        <p:nvSpPr>
          <p:cNvPr id="12" name="TextBox 11">
            <a:extLst>
              <a:ext uri="{FF2B5EF4-FFF2-40B4-BE49-F238E27FC236}">
                <a16:creationId xmlns:a16="http://schemas.microsoft.com/office/drawing/2014/main" id="{4A269F0E-5747-4B03-AF27-E29E019A4090}"/>
              </a:ext>
            </a:extLst>
          </p:cNvPr>
          <p:cNvSpPr txBox="1"/>
          <p:nvPr/>
        </p:nvSpPr>
        <p:spPr>
          <a:xfrm>
            <a:off x="2634942" y="5902054"/>
            <a:ext cx="301686" cy="369332"/>
          </a:xfrm>
          <a:prstGeom prst="rect">
            <a:avLst/>
          </a:prstGeom>
          <a:solidFill>
            <a:srgbClr val="FFC000"/>
          </a:solidFill>
        </p:spPr>
        <p:txBody>
          <a:bodyPr wrap="square" rtlCol="0">
            <a:spAutoFit/>
          </a:bodyPr>
          <a:lstStyle/>
          <a:p>
            <a:r>
              <a:rPr lang="en-US" dirty="0">
                <a:highlight>
                  <a:srgbClr val="FF0000"/>
                </a:highlight>
              </a:rPr>
              <a:t> </a:t>
            </a:r>
          </a:p>
        </p:txBody>
      </p:sp>
      <p:sp>
        <p:nvSpPr>
          <p:cNvPr id="13" name="Rectangle 12">
            <a:extLst>
              <a:ext uri="{FF2B5EF4-FFF2-40B4-BE49-F238E27FC236}">
                <a16:creationId xmlns:a16="http://schemas.microsoft.com/office/drawing/2014/main" id="{383C25DA-C8E5-4E44-9104-CB8CFD701929}"/>
              </a:ext>
            </a:extLst>
          </p:cNvPr>
          <p:cNvSpPr/>
          <p:nvPr/>
        </p:nvSpPr>
        <p:spPr>
          <a:xfrm>
            <a:off x="838200" y="5902054"/>
            <a:ext cx="301686" cy="369332"/>
          </a:xfrm>
          <a:prstGeom prst="rect">
            <a:avLst/>
          </a:prstGeom>
        </p:spPr>
        <p:txBody>
          <a:bodyPr wrap="none">
            <a:spAutoFit/>
          </a:bodyPr>
          <a:lstStyle/>
          <a:p>
            <a:r>
              <a:rPr lang="en-US" dirty="0"/>
              <a:t>1</a:t>
            </a:r>
          </a:p>
        </p:txBody>
      </p:sp>
      <p:sp>
        <p:nvSpPr>
          <p:cNvPr id="14" name="Rectangle 13">
            <a:extLst>
              <a:ext uri="{FF2B5EF4-FFF2-40B4-BE49-F238E27FC236}">
                <a16:creationId xmlns:a16="http://schemas.microsoft.com/office/drawing/2014/main" id="{733DC3A7-4C62-4797-8FA8-E0400B92615C}"/>
              </a:ext>
            </a:extLst>
          </p:cNvPr>
          <p:cNvSpPr/>
          <p:nvPr/>
        </p:nvSpPr>
        <p:spPr>
          <a:xfrm>
            <a:off x="6247106" y="4205719"/>
            <a:ext cx="5631302" cy="954107"/>
          </a:xfrm>
          <a:prstGeom prst="rect">
            <a:avLst/>
          </a:prstGeom>
        </p:spPr>
        <p:txBody>
          <a:bodyPr wrap="square">
            <a:spAutoFit/>
          </a:bodyPr>
          <a:lstStyle/>
          <a:p>
            <a:pPr>
              <a:buFont typeface="Wingdings" panose="05000000000000000000" pitchFamily="2" charset="2"/>
              <a:buChar char="v"/>
            </a:pPr>
            <a:r>
              <a:rPr lang="en-US" sz="2800" dirty="0"/>
              <a:t>  Example: Number of ones in sliding window (2-approximation)</a:t>
            </a:r>
          </a:p>
        </p:txBody>
      </p:sp>
      <p:sp>
        <p:nvSpPr>
          <p:cNvPr id="15" name="Rectangle 14">
            <a:extLst>
              <a:ext uri="{FF2B5EF4-FFF2-40B4-BE49-F238E27FC236}">
                <a16:creationId xmlns:a16="http://schemas.microsoft.com/office/drawing/2014/main" id="{02736C5B-CDD9-4454-AC36-4CF4A59E5047}"/>
              </a:ext>
            </a:extLst>
          </p:cNvPr>
          <p:cNvSpPr/>
          <p:nvPr/>
        </p:nvSpPr>
        <p:spPr>
          <a:xfrm>
            <a:off x="1139886" y="4149619"/>
            <a:ext cx="3081383" cy="2343256"/>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5274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Smooth Histogram</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10515600" cy="2614490"/>
          </a:xfrm>
        </p:spPr>
        <p:txBody>
          <a:bodyPr>
            <a:normAutofit/>
          </a:bodyPr>
          <a:lstStyle/>
          <a:p>
            <a:pPr>
              <a:buFont typeface="Wingdings" panose="05000000000000000000" pitchFamily="2" charset="2"/>
              <a:buChar char="v"/>
            </a:pPr>
            <a:r>
              <a:rPr lang="en-US" dirty="0"/>
              <a:t> Start a new instance of the streaming algorithm (along with existing instances) each time a new element arrives</a:t>
            </a:r>
          </a:p>
          <a:p>
            <a:pPr>
              <a:buFont typeface="Wingdings" panose="05000000000000000000" pitchFamily="2" charset="2"/>
              <a:buChar char="v"/>
            </a:pPr>
            <a:r>
              <a:rPr lang="en-US" dirty="0"/>
              <a:t> Each time there are three instances that report “close” values, delete the middle one</a:t>
            </a:r>
          </a:p>
          <a:p>
            <a:pPr>
              <a:buFont typeface="Wingdings" panose="05000000000000000000" pitchFamily="2" charset="2"/>
              <a:buChar char="v"/>
            </a:pPr>
            <a:r>
              <a:rPr lang="en-US" dirty="0"/>
              <a:t> Use different checkpoints to “sandwich” the sliding window</a:t>
            </a:r>
          </a:p>
        </p:txBody>
      </p:sp>
      <p:sp>
        <p:nvSpPr>
          <p:cNvPr id="4" name="TextBox 3">
            <a:extLst>
              <a:ext uri="{FF2B5EF4-FFF2-40B4-BE49-F238E27FC236}">
                <a16:creationId xmlns:a16="http://schemas.microsoft.com/office/drawing/2014/main" id="{1AD9E342-B51D-446C-BA35-E2B8E328F2DA}"/>
              </a:ext>
            </a:extLst>
          </p:cNvPr>
          <p:cNvSpPr txBox="1"/>
          <p:nvPr/>
        </p:nvSpPr>
        <p:spPr>
          <a:xfrm>
            <a:off x="1139887" y="4086172"/>
            <a:ext cx="1944763" cy="707886"/>
          </a:xfrm>
          <a:prstGeom prst="rect">
            <a:avLst/>
          </a:prstGeom>
          <a:noFill/>
        </p:spPr>
        <p:txBody>
          <a:bodyPr wrap="none" rtlCol="0">
            <a:spAutoFit/>
          </a:bodyPr>
          <a:lstStyle/>
          <a:p>
            <a:r>
              <a:rPr lang="en-US" sz="4000" dirty="0"/>
              <a:t>1 0 1 1 1</a:t>
            </a:r>
          </a:p>
        </p:txBody>
      </p:sp>
      <p:sp>
        <p:nvSpPr>
          <p:cNvPr id="5" name="TextBox 4">
            <a:extLst>
              <a:ext uri="{FF2B5EF4-FFF2-40B4-BE49-F238E27FC236}">
                <a16:creationId xmlns:a16="http://schemas.microsoft.com/office/drawing/2014/main" id="{00F95EB5-29DC-4265-9A5F-A8C8D44D9898}"/>
              </a:ext>
            </a:extLst>
          </p:cNvPr>
          <p:cNvSpPr txBox="1"/>
          <p:nvPr/>
        </p:nvSpPr>
        <p:spPr>
          <a:xfrm>
            <a:off x="1281893" y="4794058"/>
            <a:ext cx="1654737"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6" name="Rectangle 5">
            <a:extLst>
              <a:ext uri="{FF2B5EF4-FFF2-40B4-BE49-F238E27FC236}">
                <a16:creationId xmlns:a16="http://schemas.microsoft.com/office/drawing/2014/main" id="{E9D9F08C-1D25-4895-91F7-0A122BE51082}"/>
              </a:ext>
            </a:extLst>
          </p:cNvPr>
          <p:cNvSpPr/>
          <p:nvPr/>
        </p:nvSpPr>
        <p:spPr>
          <a:xfrm>
            <a:off x="838200" y="4794058"/>
            <a:ext cx="301686" cy="369332"/>
          </a:xfrm>
          <a:prstGeom prst="rect">
            <a:avLst/>
          </a:prstGeom>
        </p:spPr>
        <p:txBody>
          <a:bodyPr wrap="none">
            <a:spAutoFit/>
          </a:bodyPr>
          <a:lstStyle/>
          <a:p>
            <a:r>
              <a:rPr lang="en-US" dirty="0"/>
              <a:t>4</a:t>
            </a:r>
          </a:p>
        </p:txBody>
      </p:sp>
      <p:sp>
        <p:nvSpPr>
          <p:cNvPr id="9" name="TextBox 8">
            <a:extLst>
              <a:ext uri="{FF2B5EF4-FFF2-40B4-BE49-F238E27FC236}">
                <a16:creationId xmlns:a16="http://schemas.microsoft.com/office/drawing/2014/main" id="{BF14F63A-F622-4711-812B-54EA80E42033}"/>
              </a:ext>
            </a:extLst>
          </p:cNvPr>
          <p:cNvSpPr txBox="1"/>
          <p:nvPr/>
        </p:nvSpPr>
        <p:spPr>
          <a:xfrm>
            <a:off x="2248783" y="5163390"/>
            <a:ext cx="687847" cy="369332"/>
          </a:xfrm>
          <a:prstGeom prst="rect">
            <a:avLst/>
          </a:prstGeom>
          <a:solidFill>
            <a:srgbClr val="0070C0"/>
          </a:solidFill>
        </p:spPr>
        <p:txBody>
          <a:bodyPr wrap="square" rtlCol="0">
            <a:spAutoFit/>
          </a:bodyPr>
          <a:lstStyle/>
          <a:p>
            <a:r>
              <a:rPr lang="en-US" dirty="0">
                <a:highlight>
                  <a:srgbClr val="FF0000"/>
                </a:highlight>
              </a:rPr>
              <a:t> </a:t>
            </a:r>
          </a:p>
        </p:txBody>
      </p:sp>
      <p:sp>
        <p:nvSpPr>
          <p:cNvPr id="11" name="Rectangle 10">
            <a:extLst>
              <a:ext uri="{FF2B5EF4-FFF2-40B4-BE49-F238E27FC236}">
                <a16:creationId xmlns:a16="http://schemas.microsoft.com/office/drawing/2014/main" id="{22E236E8-7EE0-4294-BFBE-84FD3EAF64B2}"/>
              </a:ext>
            </a:extLst>
          </p:cNvPr>
          <p:cNvSpPr/>
          <p:nvPr/>
        </p:nvSpPr>
        <p:spPr>
          <a:xfrm>
            <a:off x="838201" y="5163390"/>
            <a:ext cx="301686" cy="369332"/>
          </a:xfrm>
          <a:prstGeom prst="rect">
            <a:avLst/>
          </a:prstGeom>
        </p:spPr>
        <p:txBody>
          <a:bodyPr wrap="none">
            <a:spAutoFit/>
          </a:bodyPr>
          <a:lstStyle/>
          <a:p>
            <a:r>
              <a:rPr lang="en-US" dirty="0"/>
              <a:t>2</a:t>
            </a:r>
          </a:p>
        </p:txBody>
      </p:sp>
      <p:sp>
        <p:nvSpPr>
          <p:cNvPr id="12" name="TextBox 11">
            <a:extLst>
              <a:ext uri="{FF2B5EF4-FFF2-40B4-BE49-F238E27FC236}">
                <a16:creationId xmlns:a16="http://schemas.microsoft.com/office/drawing/2014/main" id="{4A269F0E-5747-4B03-AF27-E29E019A4090}"/>
              </a:ext>
            </a:extLst>
          </p:cNvPr>
          <p:cNvSpPr txBox="1"/>
          <p:nvPr/>
        </p:nvSpPr>
        <p:spPr>
          <a:xfrm>
            <a:off x="2634943" y="5532722"/>
            <a:ext cx="301686" cy="369332"/>
          </a:xfrm>
          <a:prstGeom prst="rect">
            <a:avLst/>
          </a:prstGeom>
          <a:solidFill>
            <a:srgbClr val="FFC000"/>
          </a:solidFill>
        </p:spPr>
        <p:txBody>
          <a:bodyPr wrap="square" rtlCol="0">
            <a:spAutoFit/>
          </a:bodyPr>
          <a:lstStyle/>
          <a:p>
            <a:r>
              <a:rPr lang="en-US" dirty="0">
                <a:highlight>
                  <a:srgbClr val="FF0000"/>
                </a:highlight>
              </a:rPr>
              <a:t> </a:t>
            </a:r>
          </a:p>
        </p:txBody>
      </p:sp>
      <p:sp>
        <p:nvSpPr>
          <p:cNvPr id="13" name="Rectangle 12">
            <a:extLst>
              <a:ext uri="{FF2B5EF4-FFF2-40B4-BE49-F238E27FC236}">
                <a16:creationId xmlns:a16="http://schemas.microsoft.com/office/drawing/2014/main" id="{383C25DA-C8E5-4E44-9104-CB8CFD701929}"/>
              </a:ext>
            </a:extLst>
          </p:cNvPr>
          <p:cNvSpPr/>
          <p:nvPr/>
        </p:nvSpPr>
        <p:spPr>
          <a:xfrm>
            <a:off x="838201" y="5532722"/>
            <a:ext cx="301686" cy="369332"/>
          </a:xfrm>
          <a:prstGeom prst="rect">
            <a:avLst/>
          </a:prstGeom>
        </p:spPr>
        <p:txBody>
          <a:bodyPr wrap="none">
            <a:spAutoFit/>
          </a:bodyPr>
          <a:lstStyle/>
          <a:p>
            <a:r>
              <a:rPr lang="en-US" dirty="0"/>
              <a:t>1</a:t>
            </a:r>
          </a:p>
        </p:txBody>
      </p:sp>
      <p:sp>
        <p:nvSpPr>
          <p:cNvPr id="14" name="Rectangle 13">
            <a:extLst>
              <a:ext uri="{FF2B5EF4-FFF2-40B4-BE49-F238E27FC236}">
                <a16:creationId xmlns:a16="http://schemas.microsoft.com/office/drawing/2014/main" id="{D13A3B92-6A7E-4F95-861E-3C6B7D1B7B42}"/>
              </a:ext>
            </a:extLst>
          </p:cNvPr>
          <p:cNvSpPr/>
          <p:nvPr/>
        </p:nvSpPr>
        <p:spPr>
          <a:xfrm>
            <a:off x="6247106" y="4205719"/>
            <a:ext cx="5631302" cy="954107"/>
          </a:xfrm>
          <a:prstGeom prst="rect">
            <a:avLst/>
          </a:prstGeom>
        </p:spPr>
        <p:txBody>
          <a:bodyPr wrap="square">
            <a:spAutoFit/>
          </a:bodyPr>
          <a:lstStyle/>
          <a:p>
            <a:pPr>
              <a:buFont typeface="Wingdings" panose="05000000000000000000" pitchFamily="2" charset="2"/>
              <a:buChar char="v"/>
            </a:pPr>
            <a:r>
              <a:rPr lang="en-US" sz="2800" dirty="0"/>
              <a:t>  Example: Number of ones in sliding window (2-approximation)</a:t>
            </a:r>
          </a:p>
        </p:txBody>
      </p:sp>
      <p:sp>
        <p:nvSpPr>
          <p:cNvPr id="15" name="Rectangle 14">
            <a:extLst>
              <a:ext uri="{FF2B5EF4-FFF2-40B4-BE49-F238E27FC236}">
                <a16:creationId xmlns:a16="http://schemas.microsoft.com/office/drawing/2014/main" id="{F4760C52-638E-43BA-BDE7-9E17F49CD69B}"/>
              </a:ext>
            </a:extLst>
          </p:cNvPr>
          <p:cNvSpPr/>
          <p:nvPr/>
        </p:nvSpPr>
        <p:spPr>
          <a:xfrm>
            <a:off x="1139886" y="4149619"/>
            <a:ext cx="3081383" cy="2343256"/>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66217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Smooth Histogram</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10515600" cy="2614490"/>
          </a:xfrm>
        </p:spPr>
        <p:txBody>
          <a:bodyPr>
            <a:normAutofit/>
          </a:bodyPr>
          <a:lstStyle/>
          <a:p>
            <a:pPr>
              <a:buFont typeface="Wingdings" panose="05000000000000000000" pitchFamily="2" charset="2"/>
              <a:buChar char="v"/>
            </a:pPr>
            <a:r>
              <a:rPr lang="en-US" dirty="0"/>
              <a:t> Start a new instance of the streaming algorithm (along with existing instances) each time a new element arrives</a:t>
            </a:r>
          </a:p>
          <a:p>
            <a:pPr>
              <a:buFont typeface="Wingdings" panose="05000000000000000000" pitchFamily="2" charset="2"/>
              <a:buChar char="v"/>
            </a:pPr>
            <a:r>
              <a:rPr lang="en-US" dirty="0"/>
              <a:t> Each time there are three instances that report “close” values, delete the middle one</a:t>
            </a:r>
          </a:p>
          <a:p>
            <a:pPr>
              <a:buFont typeface="Wingdings" panose="05000000000000000000" pitchFamily="2" charset="2"/>
              <a:buChar char="v"/>
            </a:pPr>
            <a:r>
              <a:rPr lang="en-US" dirty="0"/>
              <a:t> Use different checkpoints to “sandwich” the sliding window</a:t>
            </a:r>
          </a:p>
        </p:txBody>
      </p:sp>
      <p:sp>
        <p:nvSpPr>
          <p:cNvPr id="4" name="TextBox 3">
            <a:extLst>
              <a:ext uri="{FF2B5EF4-FFF2-40B4-BE49-F238E27FC236}">
                <a16:creationId xmlns:a16="http://schemas.microsoft.com/office/drawing/2014/main" id="{1AD9E342-B51D-446C-BA35-E2B8E328F2DA}"/>
              </a:ext>
            </a:extLst>
          </p:cNvPr>
          <p:cNvSpPr txBox="1"/>
          <p:nvPr/>
        </p:nvSpPr>
        <p:spPr>
          <a:xfrm>
            <a:off x="1139887" y="4086172"/>
            <a:ext cx="4195379" cy="707886"/>
          </a:xfrm>
          <a:prstGeom prst="rect">
            <a:avLst/>
          </a:prstGeom>
          <a:noFill/>
        </p:spPr>
        <p:txBody>
          <a:bodyPr wrap="none" rtlCol="0">
            <a:spAutoFit/>
          </a:bodyPr>
          <a:lstStyle/>
          <a:p>
            <a:r>
              <a:rPr lang="en-US" sz="4000" dirty="0"/>
              <a:t>1 0 1 1 1 0 0 1 1 0 1</a:t>
            </a:r>
          </a:p>
        </p:txBody>
      </p:sp>
      <p:sp>
        <p:nvSpPr>
          <p:cNvPr id="5" name="TextBox 4">
            <a:extLst>
              <a:ext uri="{FF2B5EF4-FFF2-40B4-BE49-F238E27FC236}">
                <a16:creationId xmlns:a16="http://schemas.microsoft.com/office/drawing/2014/main" id="{00F95EB5-29DC-4265-9A5F-A8C8D44D9898}"/>
              </a:ext>
            </a:extLst>
          </p:cNvPr>
          <p:cNvSpPr txBox="1"/>
          <p:nvPr/>
        </p:nvSpPr>
        <p:spPr>
          <a:xfrm>
            <a:off x="1281893" y="4794058"/>
            <a:ext cx="3969861"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6" name="Rectangle 5">
            <a:extLst>
              <a:ext uri="{FF2B5EF4-FFF2-40B4-BE49-F238E27FC236}">
                <a16:creationId xmlns:a16="http://schemas.microsoft.com/office/drawing/2014/main" id="{E9D9F08C-1D25-4895-91F7-0A122BE51082}"/>
              </a:ext>
            </a:extLst>
          </p:cNvPr>
          <p:cNvSpPr/>
          <p:nvPr/>
        </p:nvSpPr>
        <p:spPr>
          <a:xfrm>
            <a:off x="838200" y="4794058"/>
            <a:ext cx="301686" cy="369332"/>
          </a:xfrm>
          <a:prstGeom prst="rect">
            <a:avLst/>
          </a:prstGeom>
        </p:spPr>
        <p:txBody>
          <a:bodyPr wrap="none">
            <a:spAutoFit/>
          </a:bodyPr>
          <a:lstStyle/>
          <a:p>
            <a:r>
              <a:rPr lang="en-US" dirty="0"/>
              <a:t>7</a:t>
            </a:r>
          </a:p>
        </p:txBody>
      </p:sp>
      <p:sp>
        <p:nvSpPr>
          <p:cNvPr id="11" name="Rectangle 10">
            <a:extLst>
              <a:ext uri="{FF2B5EF4-FFF2-40B4-BE49-F238E27FC236}">
                <a16:creationId xmlns:a16="http://schemas.microsoft.com/office/drawing/2014/main" id="{22E236E8-7EE0-4294-BFBE-84FD3EAF64B2}"/>
              </a:ext>
            </a:extLst>
          </p:cNvPr>
          <p:cNvSpPr/>
          <p:nvPr/>
        </p:nvSpPr>
        <p:spPr>
          <a:xfrm>
            <a:off x="838201" y="5163390"/>
            <a:ext cx="301686" cy="369332"/>
          </a:xfrm>
          <a:prstGeom prst="rect">
            <a:avLst/>
          </a:prstGeom>
        </p:spPr>
        <p:txBody>
          <a:bodyPr wrap="none">
            <a:spAutoFit/>
          </a:bodyPr>
          <a:lstStyle/>
          <a:p>
            <a:r>
              <a:rPr lang="en-US" dirty="0"/>
              <a:t>4</a:t>
            </a:r>
          </a:p>
        </p:txBody>
      </p:sp>
      <p:sp>
        <p:nvSpPr>
          <p:cNvPr id="12" name="TextBox 11">
            <a:extLst>
              <a:ext uri="{FF2B5EF4-FFF2-40B4-BE49-F238E27FC236}">
                <a16:creationId xmlns:a16="http://schemas.microsoft.com/office/drawing/2014/main" id="{4A269F0E-5747-4B03-AF27-E29E019A4090}"/>
              </a:ext>
            </a:extLst>
          </p:cNvPr>
          <p:cNvSpPr txBox="1"/>
          <p:nvPr/>
        </p:nvSpPr>
        <p:spPr>
          <a:xfrm>
            <a:off x="2634943" y="5163390"/>
            <a:ext cx="2616811" cy="369332"/>
          </a:xfrm>
          <a:prstGeom prst="rect">
            <a:avLst/>
          </a:prstGeom>
          <a:solidFill>
            <a:srgbClr val="FFC000"/>
          </a:solidFill>
        </p:spPr>
        <p:txBody>
          <a:bodyPr wrap="square" rtlCol="0">
            <a:spAutoFit/>
          </a:bodyPr>
          <a:lstStyle/>
          <a:p>
            <a:r>
              <a:rPr lang="en-US" dirty="0">
                <a:highlight>
                  <a:srgbClr val="FF0000"/>
                </a:highlight>
              </a:rPr>
              <a:t> </a:t>
            </a:r>
          </a:p>
        </p:txBody>
      </p:sp>
      <p:sp>
        <p:nvSpPr>
          <p:cNvPr id="14" name="Rectangle 13">
            <a:extLst>
              <a:ext uri="{FF2B5EF4-FFF2-40B4-BE49-F238E27FC236}">
                <a16:creationId xmlns:a16="http://schemas.microsoft.com/office/drawing/2014/main" id="{532E0139-FB45-42FD-8785-0B729FC56655}"/>
              </a:ext>
            </a:extLst>
          </p:cNvPr>
          <p:cNvSpPr/>
          <p:nvPr/>
        </p:nvSpPr>
        <p:spPr>
          <a:xfrm>
            <a:off x="838200" y="5563627"/>
            <a:ext cx="301686" cy="369332"/>
          </a:xfrm>
          <a:prstGeom prst="rect">
            <a:avLst/>
          </a:prstGeom>
        </p:spPr>
        <p:txBody>
          <a:bodyPr wrap="none">
            <a:spAutoFit/>
          </a:bodyPr>
          <a:lstStyle/>
          <a:p>
            <a:r>
              <a:rPr lang="en-US" dirty="0"/>
              <a:t>2</a:t>
            </a:r>
          </a:p>
        </p:txBody>
      </p:sp>
      <p:sp>
        <p:nvSpPr>
          <p:cNvPr id="15" name="TextBox 14">
            <a:extLst>
              <a:ext uri="{FF2B5EF4-FFF2-40B4-BE49-F238E27FC236}">
                <a16:creationId xmlns:a16="http://schemas.microsoft.com/office/drawing/2014/main" id="{98D377CB-603F-46EB-B186-1CA1DC1B534E}"/>
              </a:ext>
            </a:extLst>
          </p:cNvPr>
          <p:cNvSpPr txBox="1"/>
          <p:nvPr/>
        </p:nvSpPr>
        <p:spPr>
          <a:xfrm>
            <a:off x="4352192" y="5517333"/>
            <a:ext cx="899562" cy="369332"/>
          </a:xfrm>
          <a:prstGeom prst="rect">
            <a:avLst/>
          </a:prstGeom>
          <a:solidFill>
            <a:srgbClr val="7030A0"/>
          </a:solidFill>
        </p:spPr>
        <p:txBody>
          <a:bodyPr wrap="square" rtlCol="0">
            <a:spAutoFit/>
          </a:bodyPr>
          <a:lstStyle/>
          <a:p>
            <a:r>
              <a:rPr lang="en-US" dirty="0">
                <a:highlight>
                  <a:srgbClr val="FF0000"/>
                </a:highlight>
              </a:rPr>
              <a:t> </a:t>
            </a:r>
          </a:p>
        </p:txBody>
      </p:sp>
      <p:sp>
        <p:nvSpPr>
          <p:cNvPr id="16" name="Rectangle 15">
            <a:extLst>
              <a:ext uri="{FF2B5EF4-FFF2-40B4-BE49-F238E27FC236}">
                <a16:creationId xmlns:a16="http://schemas.microsoft.com/office/drawing/2014/main" id="{6F5C2B70-E195-4D86-89D6-21E14BD22D0C}"/>
              </a:ext>
            </a:extLst>
          </p:cNvPr>
          <p:cNvSpPr/>
          <p:nvPr/>
        </p:nvSpPr>
        <p:spPr>
          <a:xfrm>
            <a:off x="838200" y="5963864"/>
            <a:ext cx="301686" cy="369332"/>
          </a:xfrm>
          <a:prstGeom prst="rect">
            <a:avLst/>
          </a:prstGeom>
        </p:spPr>
        <p:txBody>
          <a:bodyPr wrap="none">
            <a:spAutoFit/>
          </a:bodyPr>
          <a:lstStyle/>
          <a:p>
            <a:r>
              <a:rPr lang="en-US" dirty="0"/>
              <a:t>1</a:t>
            </a:r>
          </a:p>
        </p:txBody>
      </p:sp>
      <p:sp>
        <p:nvSpPr>
          <p:cNvPr id="17" name="TextBox 16">
            <a:extLst>
              <a:ext uri="{FF2B5EF4-FFF2-40B4-BE49-F238E27FC236}">
                <a16:creationId xmlns:a16="http://schemas.microsoft.com/office/drawing/2014/main" id="{2E439709-F5AA-432B-A456-07A3D45C704F}"/>
              </a:ext>
            </a:extLst>
          </p:cNvPr>
          <p:cNvSpPr txBox="1"/>
          <p:nvPr/>
        </p:nvSpPr>
        <p:spPr>
          <a:xfrm>
            <a:off x="4950068" y="5886665"/>
            <a:ext cx="301686"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13" name="Rectangle 12">
            <a:extLst>
              <a:ext uri="{FF2B5EF4-FFF2-40B4-BE49-F238E27FC236}">
                <a16:creationId xmlns:a16="http://schemas.microsoft.com/office/drawing/2014/main" id="{E87E9B34-DF08-48DD-AED5-841FBC28D662}"/>
              </a:ext>
            </a:extLst>
          </p:cNvPr>
          <p:cNvSpPr/>
          <p:nvPr/>
        </p:nvSpPr>
        <p:spPr>
          <a:xfrm>
            <a:off x="6247106" y="4205719"/>
            <a:ext cx="5631302" cy="954107"/>
          </a:xfrm>
          <a:prstGeom prst="rect">
            <a:avLst/>
          </a:prstGeom>
        </p:spPr>
        <p:txBody>
          <a:bodyPr wrap="square">
            <a:spAutoFit/>
          </a:bodyPr>
          <a:lstStyle/>
          <a:p>
            <a:pPr>
              <a:buFont typeface="Wingdings" panose="05000000000000000000" pitchFamily="2" charset="2"/>
              <a:buChar char="v"/>
            </a:pPr>
            <a:r>
              <a:rPr lang="en-US" sz="2800" dirty="0"/>
              <a:t>  Example: Number of ones in sliding window (2-approximation)</a:t>
            </a:r>
          </a:p>
        </p:txBody>
      </p:sp>
      <p:sp>
        <p:nvSpPr>
          <p:cNvPr id="18" name="Rectangle 17">
            <a:extLst>
              <a:ext uri="{FF2B5EF4-FFF2-40B4-BE49-F238E27FC236}">
                <a16:creationId xmlns:a16="http://schemas.microsoft.com/office/drawing/2014/main" id="{B6E6712D-AFBF-4C9B-B534-C2F484A86C18}"/>
              </a:ext>
            </a:extLst>
          </p:cNvPr>
          <p:cNvSpPr/>
          <p:nvPr/>
        </p:nvSpPr>
        <p:spPr>
          <a:xfrm>
            <a:off x="2295639" y="4149619"/>
            <a:ext cx="3081383" cy="2343256"/>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1630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4BBB2F5-78A4-4A38-A424-BEBE048AB8A5}"/>
              </a:ext>
            </a:extLst>
          </p:cNvPr>
          <p:cNvPicPr>
            <a:picLocks noChangeAspect="1"/>
          </p:cNvPicPr>
          <p:nvPr/>
        </p:nvPicPr>
        <p:blipFill>
          <a:blip r:embed="rId2"/>
          <a:stretch>
            <a:fillRect/>
          </a:stretch>
        </p:blipFill>
        <p:spPr>
          <a:xfrm>
            <a:off x="1161078" y="2180632"/>
            <a:ext cx="1213593" cy="1204434"/>
          </a:xfrm>
          <a:prstGeom prst="rect">
            <a:avLst/>
          </a:prstGeom>
        </p:spPr>
      </p:pic>
      <p:pic>
        <p:nvPicPr>
          <p:cNvPr id="11" name="Picture 10">
            <a:extLst>
              <a:ext uri="{FF2B5EF4-FFF2-40B4-BE49-F238E27FC236}">
                <a16:creationId xmlns:a16="http://schemas.microsoft.com/office/drawing/2014/main" id="{308B10FD-C98C-4EFC-9E76-F9DF4819B4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06" y="3523845"/>
            <a:ext cx="1323899" cy="1379061"/>
          </a:xfrm>
          <a:prstGeom prst="rect">
            <a:avLst/>
          </a:prstGeom>
        </p:spPr>
      </p:pic>
      <p:pic>
        <p:nvPicPr>
          <p:cNvPr id="13" name="Picture 12">
            <a:extLst>
              <a:ext uri="{FF2B5EF4-FFF2-40B4-BE49-F238E27FC236}">
                <a16:creationId xmlns:a16="http://schemas.microsoft.com/office/drawing/2014/main" id="{9A9A426C-E3AA-4274-89E7-60C185F8A68C}"/>
              </a:ext>
            </a:extLst>
          </p:cNvPr>
          <p:cNvPicPr>
            <a:picLocks noChangeAspect="1"/>
          </p:cNvPicPr>
          <p:nvPr/>
        </p:nvPicPr>
        <p:blipFill>
          <a:blip r:embed="rId4"/>
          <a:stretch>
            <a:fillRect/>
          </a:stretch>
        </p:blipFill>
        <p:spPr>
          <a:xfrm>
            <a:off x="1211950" y="5041685"/>
            <a:ext cx="1175409" cy="1640499"/>
          </a:xfrm>
          <a:prstGeom prst="rect">
            <a:avLst/>
          </a:prstGeom>
        </p:spPr>
      </p:pic>
      <p:sp>
        <p:nvSpPr>
          <p:cNvPr id="16" name="TextBox 15">
            <a:extLst>
              <a:ext uri="{FF2B5EF4-FFF2-40B4-BE49-F238E27FC236}">
                <a16:creationId xmlns:a16="http://schemas.microsoft.com/office/drawing/2014/main" id="{2BF16D3D-6CBD-4004-862E-795AD03EC375}"/>
              </a:ext>
            </a:extLst>
          </p:cNvPr>
          <p:cNvSpPr txBox="1"/>
          <p:nvPr/>
        </p:nvSpPr>
        <p:spPr>
          <a:xfrm>
            <a:off x="4987151" y="2406796"/>
            <a:ext cx="2519363" cy="523562"/>
          </a:xfrm>
          <a:prstGeom prst="rect">
            <a:avLst/>
          </a:prstGeom>
          <a:noFill/>
        </p:spPr>
        <p:txBody>
          <a:bodyPr wrap="square" rtlCol="0">
            <a:spAutoFit/>
          </a:bodyPr>
          <a:lstStyle/>
          <a:p>
            <a:r>
              <a:rPr lang="en-US" sz="2800" dirty="0" err="1"/>
              <a:t>Jalaj</a:t>
            </a:r>
            <a:r>
              <a:rPr lang="en-US" sz="2800" dirty="0"/>
              <a:t> Upadhyay</a:t>
            </a:r>
          </a:p>
        </p:txBody>
      </p:sp>
      <p:sp>
        <p:nvSpPr>
          <p:cNvPr id="17" name="TextBox 16">
            <a:extLst>
              <a:ext uri="{FF2B5EF4-FFF2-40B4-BE49-F238E27FC236}">
                <a16:creationId xmlns:a16="http://schemas.microsoft.com/office/drawing/2014/main" id="{DA567475-BDE8-4A66-AD57-287F36805068}"/>
              </a:ext>
            </a:extLst>
          </p:cNvPr>
          <p:cNvSpPr txBox="1"/>
          <p:nvPr/>
        </p:nvSpPr>
        <p:spPr>
          <a:xfrm>
            <a:off x="4632718" y="3889511"/>
            <a:ext cx="2926558" cy="523220"/>
          </a:xfrm>
          <a:prstGeom prst="rect">
            <a:avLst/>
          </a:prstGeom>
          <a:noFill/>
        </p:spPr>
        <p:txBody>
          <a:bodyPr wrap="square" rtlCol="0">
            <a:spAutoFit/>
          </a:bodyPr>
          <a:lstStyle/>
          <a:p>
            <a:r>
              <a:rPr lang="en-US" sz="2800" dirty="0"/>
              <a:t>David P. Woodruff</a:t>
            </a:r>
          </a:p>
        </p:txBody>
      </p:sp>
      <p:sp>
        <p:nvSpPr>
          <p:cNvPr id="19" name="TextBox 18">
            <a:extLst>
              <a:ext uri="{FF2B5EF4-FFF2-40B4-BE49-F238E27FC236}">
                <a16:creationId xmlns:a16="http://schemas.microsoft.com/office/drawing/2014/main" id="{E74C640E-2B92-437D-BF43-BE87F39E9CC1}"/>
              </a:ext>
            </a:extLst>
          </p:cNvPr>
          <p:cNvSpPr txBox="1"/>
          <p:nvPr/>
        </p:nvSpPr>
        <p:spPr>
          <a:xfrm>
            <a:off x="4887512" y="5446040"/>
            <a:ext cx="2926558" cy="523220"/>
          </a:xfrm>
          <a:prstGeom prst="rect">
            <a:avLst/>
          </a:prstGeom>
          <a:noFill/>
        </p:spPr>
        <p:txBody>
          <a:bodyPr wrap="square" rtlCol="0">
            <a:spAutoFit/>
          </a:bodyPr>
          <a:lstStyle/>
          <a:p>
            <a:r>
              <a:rPr lang="en-US" sz="2800" dirty="0"/>
              <a:t>Samson Zhou</a:t>
            </a:r>
          </a:p>
        </p:txBody>
      </p:sp>
      <p:pic>
        <p:nvPicPr>
          <p:cNvPr id="2054" name="Picture 6" descr="Image result for carnegie mellon logo">
            <a:extLst>
              <a:ext uri="{FF2B5EF4-FFF2-40B4-BE49-F238E27FC236}">
                <a16:creationId xmlns:a16="http://schemas.microsoft.com/office/drawing/2014/main" id="{C1B6C347-E51E-499F-9BA3-CC7A0A30C2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1948" y="3715382"/>
            <a:ext cx="1973951" cy="125742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Image result for carnegie mellon logo">
            <a:extLst>
              <a:ext uri="{FF2B5EF4-FFF2-40B4-BE49-F238E27FC236}">
                <a16:creationId xmlns:a16="http://schemas.microsoft.com/office/drawing/2014/main" id="{CE3607E8-E439-4611-9EA7-5997BB48AD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1948" y="5282760"/>
            <a:ext cx="1973951" cy="12574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pple inc">
            <a:extLst>
              <a:ext uri="{FF2B5EF4-FFF2-40B4-BE49-F238E27FC236}">
                <a16:creationId xmlns:a16="http://schemas.microsoft.com/office/drawing/2014/main" id="{74447E84-BA22-4D06-B2CD-6D6C19541D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96191" y="2244406"/>
            <a:ext cx="905463" cy="107688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erson standing in front of a building&#10;&#10;Description automatically generated">
            <a:extLst>
              <a:ext uri="{FF2B5EF4-FFF2-40B4-BE49-F238E27FC236}">
                <a16:creationId xmlns:a16="http://schemas.microsoft.com/office/drawing/2014/main" id="{7DB7BF06-00A1-4C07-B8B3-141EAC0341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6726" y="382933"/>
            <a:ext cx="1402298" cy="1544982"/>
          </a:xfrm>
          <a:prstGeom prst="rect">
            <a:avLst/>
          </a:prstGeom>
        </p:spPr>
      </p:pic>
      <p:sp>
        <p:nvSpPr>
          <p:cNvPr id="21" name="TextBox 20">
            <a:extLst>
              <a:ext uri="{FF2B5EF4-FFF2-40B4-BE49-F238E27FC236}">
                <a16:creationId xmlns:a16="http://schemas.microsoft.com/office/drawing/2014/main" id="{D03E139C-EB83-4657-A7AD-6503EE5DAEE3}"/>
              </a:ext>
            </a:extLst>
          </p:cNvPr>
          <p:cNvSpPr txBox="1"/>
          <p:nvPr/>
        </p:nvSpPr>
        <p:spPr>
          <a:xfrm>
            <a:off x="4550523" y="983857"/>
            <a:ext cx="3090949" cy="523220"/>
          </a:xfrm>
          <a:prstGeom prst="rect">
            <a:avLst/>
          </a:prstGeom>
          <a:noFill/>
        </p:spPr>
        <p:txBody>
          <a:bodyPr wrap="square" rtlCol="0">
            <a:spAutoFit/>
          </a:bodyPr>
          <a:lstStyle/>
          <a:p>
            <a:r>
              <a:rPr lang="en-US" sz="2800" dirty="0"/>
              <a:t>Christopher </a:t>
            </a:r>
            <a:r>
              <a:rPr lang="en-US" sz="2800" dirty="0" err="1"/>
              <a:t>Musco</a:t>
            </a:r>
            <a:endParaRPr lang="en-US" sz="2800" dirty="0"/>
          </a:p>
        </p:txBody>
      </p:sp>
      <p:pic>
        <p:nvPicPr>
          <p:cNvPr id="2050" name="Picture 2" descr="NYU Logo [New York University - nyu.edu] Download Vector ...">
            <a:extLst>
              <a:ext uri="{FF2B5EF4-FFF2-40B4-BE49-F238E27FC236}">
                <a16:creationId xmlns:a16="http://schemas.microsoft.com/office/drawing/2014/main" id="{E15186A4-00C6-4B0D-BDB7-80A4E044BD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22971" y="382933"/>
            <a:ext cx="1544982" cy="1544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7127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Smooth Histogram</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10515600" cy="2614490"/>
          </a:xfrm>
        </p:spPr>
        <p:txBody>
          <a:bodyPr>
            <a:normAutofit/>
          </a:bodyPr>
          <a:lstStyle/>
          <a:p>
            <a:pPr>
              <a:buFont typeface="Wingdings" panose="05000000000000000000" pitchFamily="2" charset="2"/>
              <a:buChar char="v"/>
            </a:pPr>
            <a:r>
              <a:rPr lang="en-US" dirty="0"/>
              <a:t> Start a new instance of the streaming algorithm (along with existing instances) each time a new element arrives</a:t>
            </a:r>
          </a:p>
          <a:p>
            <a:pPr>
              <a:buFont typeface="Wingdings" panose="05000000000000000000" pitchFamily="2" charset="2"/>
              <a:buChar char="v"/>
            </a:pPr>
            <a:r>
              <a:rPr lang="en-US" dirty="0"/>
              <a:t> Each time there are three instances that report “close” values, delete the middle one</a:t>
            </a:r>
          </a:p>
          <a:p>
            <a:pPr>
              <a:buFont typeface="Wingdings" panose="05000000000000000000" pitchFamily="2" charset="2"/>
              <a:buChar char="v"/>
            </a:pPr>
            <a:r>
              <a:rPr lang="en-US" dirty="0"/>
              <a:t> Use different checkpoints to “sandwich” the sliding window</a:t>
            </a:r>
          </a:p>
        </p:txBody>
      </p:sp>
      <p:sp>
        <p:nvSpPr>
          <p:cNvPr id="4" name="TextBox 3">
            <a:extLst>
              <a:ext uri="{FF2B5EF4-FFF2-40B4-BE49-F238E27FC236}">
                <a16:creationId xmlns:a16="http://schemas.microsoft.com/office/drawing/2014/main" id="{1AD9E342-B51D-446C-BA35-E2B8E328F2DA}"/>
              </a:ext>
            </a:extLst>
          </p:cNvPr>
          <p:cNvSpPr txBox="1"/>
          <p:nvPr/>
        </p:nvSpPr>
        <p:spPr>
          <a:xfrm>
            <a:off x="1139887" y="4086172"/>
            <a:ext cx="4195379" cy="707886"/>
          </a:xfrm>
          <a:prstGeom prst="rect">
            <a:avLst/>
          </a:prstGeom>
          <a:noFill/>
        </p:spPr>
        <p:txBody>
          <a:bodyPr wrap="none" rtlCol="0">
            <a:spAutoFit/>
          </a:bodyPr>
          <a:lstStyle/>
          <a:p>
            <a:r>
              <a:rPr lang="en-US" sz="4000" dirty="0"/>
              <a:t>1 0 1 1 1 0 0 1 1 0 1</a:t>
            </a:r>
          </a:p>
        </p:txBody>
      </p:sp>
      <p:sp>
        <p:nvSpPr>
          <p:cNvPr id="5" name="TextBox 4">
            <a:extLst>
              <a:ext uri="{FF2B5EF4-FFF2-40B4-BE49-F238E27FC236}">
                <a16:creationId xmlns:a16="http://schemas.microsoft.com/office/drawing/2014/main" id="{00F95EB5-29DC-4265-9A5F-A8C8D44D9898}"/>
              </a:ext>
            </a:extLst>
          </p:cNvPr>
          <p:cNvSpPr txBox="1"/>
          <p:nvPr/>
        </p:nvSpPr>
        <p:spPr>
          <a:xfrm>
            <a:off x="1281893" y="4794058"/>
            <a:ext cx="3969861"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6" name="Rectangle 5">
            <a:extLst>
              <a:ext uri="{FF2B5EF4-FFF2-40B4-BE49-F238E27FC236}">
                <a16:creationId xmlns:a16="http://schemas.microsoft.com/office/drawing/2014/main" id="{E9D9F08C-1D25-4895-91F7-0A122BE51082}"/>
              </a:ext>
            </a:extLst>
          </p:cNvPr>
          <p:cNvSpPr/>
          <p:nvPr/>
        </p:nvSpPr>
        <p:spPr>
          <a:xfrm>
            <a:off x="838200" y="4794058"/>
            <a:ext cx="301686" cy="369332"/>
          </a:xfrm>
          <a:prstGeom prst="rect">
            <a:avLst/>
          </a:prstGeom>
        </p:spPr>
        <p:txBody>
          <a:bodyPr wrap="none">
            <a:spAutoFit/>
          </a:bodyPr>
          <a:lstStyle/>
          <a:p>
            <a:r>
              <a:rPr lang="en-US" dirty="0"/>
              <a:t>7</a:t>
            </a:r>
          </a:p>
        </p:txBody>
      </p:sp>
      <p:sp>
        <p:nvSpPr>
          <p:cNvPr id="11" name="Rectangle 10">
            <a:extLst>
              <a:ext uri="{FF2B5EF4-FFF2-40B4-BE49-F238E27FC236}">
                <a16:creationId xmlns:a16="http://schemas.microsoft.com/office/drawing/2014/main" id="{22E236E8-7EE0-4294-BFBE-84FD3EAF64B2}"/>
              </a:ext>
            </a:extLst>
          </p:cNvPr>
          <p:cNvSpPr/>
          <p:nvPr/>
        </p:nvSpPr>
        <p:spPr>
          <a:xfrm>
            <a:off x="838201" y="5163390"/>
            <a:ext cx="301686" cy="369332"/>
          </a:xfrm>
          <a:prstGeom prst="rect">
            <a:avLst/>
          </a:prstGeom>
        </p:spPr>
        <p:txBody>
          <a:bodyPr wrap="none">
            <a:spAutoFit/>
          </a:bodyPr>
          <a:lstStyle/>
          <a:p>
            <a:r>
              <a:rPr lang="en-US" dirty="0"/>
              <a:t>4</a:t>
            </a:r>
          </a:p>
        </p:txBody>
      </p:sp>
      <p:sp>
        <p:nvSpPr>
          <p:cNvPr id="12" name="TextBox 11">
            <a:extLst>
              <a:ext uri="{FF2B5EF4-FFF2-40B4-BE49-F238E27FC236}">
                <a16:creationId xmlns:a16="http://schemas.microsoft.com/office/drawing/2014/main" id="{4A269F0E-5747-4B03-AF27-E29E019A4090}"/>
              </a:ext>
            </a:extLst>
          </p:cNvPr>
          <p:cNvSpPr txBox="1"/>
          <p:nvPr/>
        </p:nvSpPr>
        <p:spPr>
          <a:xfrm>
            <a:off x="2634943" y="5163390"/>
            <a:ext cx="2616811" cy="369332"/>
          </a:xfrm>
          <a:prstGeom prst="rect">
            <a:avLst/>
          </a:prstGeom>
          <a:solidFill>
            <a:srgbClr val="FFC000"/>
          </a:solidFill>
        </p:spPr>
        <p:txBody>
          <a:bodyPr wrap="square" rtlCol="0">
            <a:spAutoFit/>
          </a:bodyPr>
          <a:lstStyle/>
          <a:p>
            <a:r>
              <a:rPr lang="en-US" dirty="0">
                <a:highlight>
                  <a:srgbClr val="FF0000"/>
                </a:highlight>
              </a:rPr>
              <a:t> </a:t>
            </a:r>
          </a:p>
        </p:txBody>
      </p:sp>
      <p:sp>
        <p:nvSpPr>
          <p:cNvPr id="14" name="Rectangle 13">
            <a:extLst>
              <a:ext uri="{FF2B5EF4-FFF2-40B4-BE49-F238E27FC236}">
                <a16:creationId xmlns:a16="http://schemas.microsoft.com/office/drawing/2014/main" id="{532E0139-FB45-42FD-8785-0B729FC56655}"/>
              </a:ext>
            </a:extLst>
          </p:cNvPr>
          <p:cNvSpPr/>
          <p:nvPr/>
        </p:nvSpPr>
        <p:spPr>
          <a:xfrm>
            <a:off x="838200" y="5563627"/>
            <a:ext cx="301686" cy="369332"/>
          </a:xfrm>
          <a:prstGeom prst="rect">
            <a:avLst/>
          </a:prstGeom>
        </p:spPr>
        <p:txBody>
          <a:bodyPr wrap="none">
            <a:spAutoFit/>
          </a:bodyPr>
          <a:lstStyle/>
          <a:p>
            <a:r>
              <a:rPr lang="en-US" dirty="0"/>
              <a:t>2</a:t>
            </a:r>
          </a:p>
        </p:txBody>
      </p:sp>
      <p:sp>
        <p:nvSpPr>
          <p:cNvPr id="15" name="TextBox 14">
            <a:extLst>
              <a:ext uri="{FF2B5EF4-FFF2-40B4-BE49-F238E27FC236}">
                <a16:creationId xmlns:a16="http://schemas.microsoft.com/office/drawing/2014/main" id="{98D377CB-603F-46EB-B186-1CA1DC1B534E}"/>
              </a:ext>
            </a:extLst>
          </p:cNvPr>
          <p:cNvSpPr txBox="1"/>
          <p:nvPr/>
        </p:nvSpPr>
        <p:spPr>
          <a:xfrm>
            <a:off x="4352192" y="5517333"/>
            <a:ext cx="899562" cy="369332"/>
          </a:xfrm>
          <a:prstGeom prst="rect">
            <a:avLst/>
          </a:prstGeom>
          <a:solidFill>
            <a:srgbClr val="7030A0"/>
          </a:solidFill>
        </p:spPr>
        <p:txBody>
          <a:bodyPr wrap="square" rtlCol="0">
            <a:spAutoFit/>
          </a:bodyPr>
          <a:lstStyle/>
          <a:p>
            <a:r>
              <a:rPr lang="en-US" dirty="0">
                <a:highlight>
                  <a:srgbClr val="FF0000"/>
                </a:highlight>
              </a:rPr>
              <a:t> </a:t>
            </a:r>
          </a:p>
        </p:txBody>
      </p:sp>
      <p:sp>
        <p:nvSpPr>
          <p:cNvPr id="16" name="Rectangle 15">
            <a:extLst>
              <a:ext uri="{FF2B5EF4-FFF2-40B4-BE49-F238E27FC236}">
                <a16:creationId xmlns:a16="http://schemas.microsoft.com/office/drawing/2014/main" id="{6F5C2B70-E195-4D86-89D6-21E14BD22D0C}"/>
              </a:ext>
            </a:extLst>
          </p:cNvPr>
          <p:cNvSpPr/>
          <p:nvPr/>
        </p:nvSpPr>
        <p:spPr>
          <a:xfrm>
            <a:off x="838200" y="5963864"/>
            <a:ext cx="301686" cy="369332"/>
          </a:xfrm>
          <a:prstGeom prst="rect">
            <a:avLst/>
          </a:prstGeom>
        </p:spPr>
        <p:txBody>
          <a:bodyPr wrap="none">
            <a:spAutoFit/>
          </a:bodyPr>
          <a:lstStyle/>
          <a:p>
            <a:r>
              <a:rPr lang="en-US" dirty="0"/>
              <a:t>1</a:t>
            </a:r>
          </a:p>
        </p:txBody>
      </p:sp>
      <p:sp>
        <p:nvSpPr>
          <p:cNvPr id="17" name="TextBox 16">
            <a:extLst>
              <a:ext uri="{FF2B5EF4-FFF2-40B4-BE49-F238E27FC236}">
                <a16:creationId xmlns:a16="http://schemas.microsoft.com/office/drawing/2014/main" id="{2E439709-F5AA-432B-A456-07A3D45C704F}"/>
              </a:ext>
            </a:extLst>
          </p:cNvPr>
          <p:cNvSpPr txBox="1"/>
          <p:nvPr/>
        </p:nvSpPr>
        <p:spPr>
          <a:xfrm>
            <a:off x="4950068" y="5886665"/>
            <a:ext cx="301686"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18" name="Rectangle 17">
            <a:extLst>
              <a:ext uri="{FF2B5EF4-FFF2-40B4-BE49-F238E27FC236}">
                <a16:creationId xmlns:a16="http://schemas.microsoft.com/office/drawing/2014/main" id="{7D0D2C36-C49C-463B-9CAF-321380986F70}"/>
              </a:ext>
            </a:extLst>
          </p:cNvPr>
          <p:cNvSpPr/>
          <p:nvPr/>
        </p:nvSpPr>
        <p:spPr>
          <a:xfrm>
            <a:off x="6247106" y="4205719"/>
            <a:ext cx="5631302" cy="2246769"/>
          </a:xfrm>
          <a:prstGeom prst="rect">
            <a:avLst/>
          </a:prstGeom>
        </p:spPr>
        <p:txBody>
          <a:bodyPr wrap="square">
            <a:spAutoFit/>
          </a:bodyPr>
          <a:lstStyle/>
          <a:p>
            <a:pPr>
              <a:buFont typeface="Wingdings" panose="05000000000000000000" pitchFamily="2" charset="2"/>
              <a:buChar char="v"/>
            </a:pPr>
            <a:r>
              <a:rPr lang="en-US" sz="2800" dirty="0"/>
              <a:t>  Example: Number of ones in sliding window (2-approximation)</a:t>
            </a:r>
          </a:p>
          <a:p>
            <a:pPr marL="514350" indent="-514350">
              <a:buFont typeface="Wingdings" panose="05000000000000000000" pitchFamily="2" charset="2"/>
              <a:buChar char="v"/>
            </a:pPr>
            <a:r>
              <a:rPr lang="en-US" sz="2800" dirty="0"/>
              <a:t>Number of ones in sliding window is at least 4 and at most 7</a:t>
            </a:r>
          </a:p>
          <a:p>
            <a:pPr marL="514350" indent="-514350">
              <a:buFont typeface="Wingdings" panose="05000000000000000000" pitchFamily="2" charset="2"/>
              <a:buChar char="v"/>
            </a:pPr>
            <a:r>
              <a:rPr lang="en-US" sz="2800" dirty="0"/>
              <a:t>4 is a good approximation</a:t>
            </a:r>
          </a:p>
        </p:txBody>
      </p:sp>
      <p:sp>
        <p:nvSpPr>
          <p:cNvPr id="20" name="Rectangle 19">
            <a:extLst>
              <a:ext uri="{FF2B5EF4-FFF2-40B4-BE49-F238E27FC236}">
                <a16:creationId xmlns:a16="http://schemas.microsoft.com/office/drawing/2014/main" id="{6CEF346B-1AC7-4F13-8144-8F5A72C433B1}"/>
              </a:ext>
            </a:extLst>
          </p:cNvPr>
          <p:cNvSpPr/>
          <p:nvPr/>
        </p:nvSpPr>
        <p:spPr>
          <a:xfrm>
            <a:off x="2295639" y="4149619"/>
            <a:ext cx="3081383" cy="2343256"/>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5688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Streaming Model Algorithms</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10515600" cy="4667250"/>
          </a:xfrm>
        </p:spPr>
        <p:txBody>
          <a:bodyPr>
            <a:normAutofit fontScale="92500"/>
          </a:bodyPr>
          <a:lstStyle/>
          <a:p>
            <a:pPr>
              <a:buFont typeface="Wingdings" panose="05000000000000000000" pitchFamily="2" charset="2"/>
              <a:buChar char="v"/>
            </a:pPr>
            <a:r>
              <a:rPr lang="en-US" dirty="0"/>
              <a:t> Quantiles, heavy-hitters, norm estimation, distinct elements, sampling</a:t>
            </a:r>
          </a:p>
          <a:p>
            <a:pPr>
              <a:buFont typeface="Wingdings" panose="05000000000000000000" pitchFamily="2" charset="2"/>
              <a:buChar char="v"/>
            </a:pPr>
            <a:r>
              <a:rPr lang="en-US" dirty="0"/>
              <a:t> Matchings, triangle counting, spanners, </a:t>
            </a:r>
            <a:r>
              <a:rPr lang="en-US" dirty="0" err="1"/>
              <a:t>sparsifiers</a:t>
            </a:r>
            <a:r>
              <a:rPr lang="en-US" dirty="0"/>
              <a:t>, densest subgraph,…</a:t>
            </a:r>
          </a:p>
          <a:p>
            <a:pPr>
              <a:buFont typeface="Wingdings" panose="05000000000000000000" pitchFamily="2" charset="2"/>
              <a:buChar char="v"/>
            </a:pPr>
            <a:r>
              <a:rPr lang="en-US" dirty="0"/>
              <a:t> Minimum enclosing ball, clustering, facility location, volume maximization,…</a:t>
            </a:r>
          </a:p>
          <a:p>
            <a:pPr>
              <a:buFont typeface="Wingdings" panose="05000000000000000000" pitchFamily="2" charset="2"/>
              <a:buChar char="v"/>
            </a:pPr>
            <a:r>
              <a:rPr lang="en-US" dirty="0"/>
              <a:t> Numerical linear algebra (matrix multiplication, spectral approximation,…)</a:t>
            </a:r>
          </a:p>
          <a:p>
            <a:pPr>
              <a:buFont typeface="Wingdings" panose="05000000000000000000" pitchFamily="2" charset="2"/>
              <a:buChar char="v"/>
            </a:pPr>
            <a:r>
              <a:rPr lang="en-US" dirty="0"/>
              <a:t> Submodular optimization</a:t>
            </a:r>
          </a:p>
          <a:p>
            <a:pPr>
              <a:buFont typeface="Wingdings" panose="05000000000000000000" pitchFamily="2" charset="2"/>
              <a:buChar char="v"/>
            </a:pPr>
            <a:r>
              <a:rPr lang="en-US" dirty="0"/>
              <a:t> Strings (pattern matching, periodicity, distance, palindromic detection,…)</a:t>
            </a:r>
          </a:p>
          <a:p>
            <a:pPr>
              <a:buFont typeface="Wingdings" panose="05000000000000000000" pitchFamily="2" charset="2"/>
              <a:buChar char="v"/>
            </a:pPr>
            <a:r>
              <a:rPr lang="en-US" dirty="0"/>
              <a:t> Codeword testing</a:t>
            </a:r>
          </a:p>
        </p:txBody>
      </p:sp>
    </p:spTree>
    <p:extLst>
      <p:ext uri="{BB962C8B-B14F-4D97-AF65-F5344CB8AC3E}">
        <p14:creationId xmlns:p14="http://schemas.microsoft.com/office/powerpoint/2010/main" val="26380435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greencheck.jpg">
            <a:extLst>
              <a:ext uri="{FF2B5EF4-FFF2-40B4-BE49-F238E27FC236}">
                <a16:creationId xmlns:a16="http://schemas.microsoft.com/office/drawing/2014/main" id="{5B7DFD53-30F0-4279-AE51-B52DAB687D98}"/>
              </a:ext>
            </a:extLst>
          </p:cNvPr>
          <p:cNvPicPr>
            <a:picLocks noChangeAspect="1"/>
          </p:cNvPicPr>
          <p:nvPr/>
        </p:nvPicPr>
        <p:blipFill>
          <a:blip r:embed="rId2" cstate="print"/>
          <a:stretch>
            <a:fillRect/>
          </a:stretch>
        </p:blipFill>
        <p:spPr>
          <a:xfrm>
            <a:off x="8750942" y="2779322"/>
            <a:ext cx="436910" cy="433387"/>
          </a:xfrm>
          <a:prstGeom prst="rect">
            <a:avLst/>
          </a:prstGeom>
        </p:spPr>
      </p:pic>
      <p:pic>
        <p:nvPicPr>
          <p:cNvPr id="15" name="Picture 14" descr="greencheck.jpg">
            <a:extLst>
              <a:ext uri="{FF2B5EF4-FFF2-40B4-BE49-F238E27FC236}">
                <a16:creationId xmlns:a16="http://schemas.microsoft.com/office/drawing/2014/main" id="{A9E4B18E-7E89-4D56-A0FC-BE7353FEE0BF}"/>
              </a:ext>
            </a:extLst>
          </p:cNvPr>
          <p:cNvPicPr>
            <a:picLocks noChangeAspect="1"/>
          </p:cNvPicPr>
          <p:nvPr/>
        </p:nvPicPr>
        <p:blipFill>
          <a:blip r:embed="rId2" cstate="print"/>
          <a:stretch>
            <a:fillRect/>
          </a:stretch>
        </p:blipFill>
        <p:spPr>
          <a:xfrm>
            <a:off x="9429682" y="2259008"/>
            <a:ext cx="436910" cy="433387"/>
          </a:xfrm>
          <a:prstGeom prst="rect">
            <a:avLst/>
          </a:prstGeom>
        </p:spPr>
      </p:pic>
      <p:pic>
        <p:nvPicPr>
          <p:cNvPr id="13" name="Picture 12" descr="greencheck.jpg">
            <a:extLst>
              <a:ext uri="{FF2B5EF4-FFF2-40B4-BE49-F238E27FC236}">
                <a16:creationId xmlns:a16="http://schemas.microsoft.com/office/drawing/2014/main" id="{B2D91149-FB50-491C-AA37-0572F780DD7C}"/>
              </a:ext>
            </a:extLst>
          </p:cNvPr>
          <p:cNvPicPr>
            <a:picLocks noChangeAspect="1"/>
          </p:cNvPicPr>
          <p:nvPr/>
        </p:nvPicPr>
        <p:blipFill>
          <a:blip r:embed="rId2" cstate="print"/>
          <a:stretch>
            <a:fillRect/>
          </a:stretch>
        </p:blipFill>
        <p:spPr>
          <a:xfrm>
            <a:off x="5722620" y="2259010"/>
            <a:ext cx="436910" cy="433387"/>
          </a:xfrm>
          <a:prstGeom prst="rect">
            <a:avLst/>
          </a:prstGeom>
        </p:spPr>
      </p:pic>
      <p:pic>
        <p:nvPicPr>
          <p:cNvPr id="12" name="Picture 11" descr="greencheck.jpg">
            <a:extLst>
              <a:ext uri="{FF2B5EF4-FFF2-40B4-BE49-F238E27FC236}">
                <a16:creationId xmlns:a16="http://schemas.microsoft.com/office/drawing/2014/main" id="{C9572EED-B56D-4299-AD6B-7E857ADA69D7}"/>
              </a:ext>
            </a:extLst>
          </p:cNvPr>
          <p:cNvPicPr>
            <a:picLocks noChangeAspect="1"/>
          </p:cNvPicPr>
          <p:nvPr/>
        </p:nvPicPr>
        <p:blipFill>
          <a:blip r:embed="rId2" cstate="print"/>
          <a:stretch>
            <a:fillRect/>
          </a:stretch>
        </p:blipFill>
        <p:spPr>
          <a:xfrm>
            <a:off x="7301222" y="2259009"/>
            <a:ext cx="436910" cy="433387"/>
          </a:xfrm>
          <a:prstGeom prst="rect">
            <a:avLst/>
          </a:prstGeom>
        </p:spPr>
      </p:pic>
      <p:pic>
        <p:nvPicPr>
          <p:cNvPr id="30" name="Picture 29" descr="greencheck.jpg">
            <a:extLst>
              <a:ext uri="{FF2B5EF4-FFF2-40B4-BE49-F238E27FC236}">
                <a16:creationId xmlns:a16="http://schemas.microsoft.com/office/drawing/2014/main" id="{F946A0AE-5119-4805-9F86-B4E4ECED4C1F}"/>
              </a:ext>
            </a:extLst>
          </p:cNvPr>
          <p:cNvPicPr>
            <a:picLocks noChangeAspect="1"/>
          </p:cNvPicPr>
          <p:nvPr/>
        </p:nvPicPr>
        <p:blipFill>
          <a:blip r:embed="rId2" cstate="print"/>
          <a:stretch>
            <a:fillRect/>
          </a:stretch>
        </p:blipFill>
        <p:spPr>
          <a:xfrm>
            <a:off x="6609722" y="4608514"/>
            <a:ext cx="436910" cy="433387"/>
          </a:xfrm>
          <a:prstGeom prst="rect">
            <a:avLst/>
          </a:prstGeom>
        </p:spPr>
      </p:pic>
      <p:pic>
        <p:nvPicPr>
          <p:cNvPr id="27" name="Picture 26" descr="greencheck.jpg">
            <a:extLst>
              <a:ext uri="{FF2B5EF4-FFF2-40B4-BE49-F238E27FC236}">
                <a16:creationId xmlns:a16="http://schemas.microsoft.com/office/drawing/2014/main" id="{1697E448-03BA-4323-B612-1230FB21DF05}"/>
              </a:ext>
            </a:extLst>
          </p:cNvPr>
          <p:cNvPicPr>
            <a:picLocks noChangeAspect="1"/>
          </p:cNvPicPr>
          <p:nvPr/>
        </p:nvPicPr>
        <p:blipFill>
          <a:blip r:embed="rId2" cstate="print"/>
          <a:stretch>
            <a:fillRect/>
          </a:stretch>
        </p:blipFill>
        <p:spPr>
          <a:xfrm>
            <a:off x="2586362" y="4618119"/>
            <a:ext cx="436910" cy="433387"/>
          </a:xfrm>
          <a:prstGeom prst="rect">
            <a:avLst/>
          </a:prstGeom>
        </p:spPr>
      </p:pic>
      <p:pic>
        <p:nvPicPr>
          <p:cNvPr id="29" name="Picture 28" descr="greencheck.jpg">
            <a:extLst>
              <a:ext uri="{FF2B5EF4-FFF2-40B4-BE49-F238E27FC236}">
                <a16:creationId xmlns:a16="http://schemas.microsoft.com/office/drawing/2014/main" id="{6A3931DE-EA37-45BB-82B4-A9D071C6489A}"/>
              </a:ext>
            </a:extLst>
          </p:cNvPr>
          <p:cNvPicPr>
            <a:picLocks noChangeAspect="1"/>
          </p:cNvPicPr>
          <p:nvPr/>
        </p:nvPicPr>
        <p:blipFill>
          <a:blip r:embed="rId2" cstate="print"/>
          <a:stretch>
            <a:fillRect/>
          </a:stretch>
        </p:blipFill>
        <p:spPr>
          <a:xfrm>
            <a:off x="8750942" y="4598990"/>
            <a:ext cx="436910" cy="433387"/>
          </a:xfrm>
          <a:prstGeom prst="rect">
            <a:avLst/>
          </a:prstGeom>
        </p:spPr>
      </p:pic>
      <p:pic>
        <p:nvPicPr>
          <p:cNvPr id="26" name="Picture 25" descr="greencheck.jpg">
            <a:extLst>
              <a:ext uri="{FF2B5EF4-FFF2-40B4-BE49-F238E27FC236}">
                <a16:creationId xmlns:a16="http://schemas.microsoft.com/office/drawing/2014/main" id="{B7F5021F-D389-4F3A-BBB8-2DA2F2E9669A}"/>
              </a:ext>
            </a:extLst>
          </p:cNvPr>
          <p:cNvPicPr>
            <a:picLocks noChangeAspect="1"/>
          </p:cNvPicPr>
          <p:nvPr/>
        </p:nvPicPr>
        <p:blipFill>
          <a:blip r:embed="rId2" cstate="print"/>
          <a:stretch>
            <a:fillRect/>
          </a:stretch>
        </p:blipFill>
        <p:spPr>
          <a:xfrm>
            <a:off x="8069535" y="1825623"/>
            <a:ext cx="436910" cy="433387"/>
          </a:xfrm>
          <a:prstGeom prst="rect">
            <a:avLst/>
          </a:prstGeom>
        </p:spPr>
      </p:pic>
      <p:pic>
        <p:nvPicPr>
          <p:cNvPr id="25" name="Picture 24" descr="greencheck.jpg">
            <a:extLst>
              <a:ext uri="{FF2B5EF4-FFF2-40B4-BE49-F238E27FC236}">
                <a16:creationId xmlns:a16="http://schemas.microsoft.com/office/drawing/2014/main" id="{70148FD6-68D5-4651-87C9-16F5A2313A11}"/>
              </a:ext>
            </a:extLst>
          </p:cNvPr>
          <p:cNvPicPr>
            <a:picLocks noChangeAspect="1"/>
          </p:cNvPicPr>
          <p:nvPr/>
        </p:nvPicPr>
        <p:blipFill>
          <a:blip r:embed="rId2" cstate="print"/>
          <a:stretch>
            <a:fillRect/>
          </a:stretch>
        </p:blipFill>
        <p:spPr>
          <a:xfrm>
            <a:off x="2475538" y="2759545"/>
            <a:ext cx="436910" cy="433387"/>
          </a:xfrm>
          <a:prstGeom prst="rect">
            <a:avLst/>
          </a:prstGeom>
        </p:spPr>
      </p:pic>
      <p:pic>
        <p:nvPicPr>
          <p:cNvPr id="24" name="Picture 23" descr="greencheck.jpg">
            <a:extLst>
              <a:ext uri="{FF2B5EF4-FFF2-40B4-BE49-F238E27FC236}">
                <a16:creationId xmlns:a16="http://schemas.microsoft.com/office/drawing/2014/main" id="{687B440A-E959-4744-9A5C-885B1E22E629}"/>
              </a:ext>
            </a:extLst>
          </p:cNvPr>
          <p:cNvPicPr>
            <a:picLocks noChangeAspect="1"/>
          </p:cNvPicPr>
          <p:nvPr/>
        </p:nvPicPr>
        <p:blipFill>
          <a:blip r:embed="rId2" cstate="print"/>
          <a:stretch>
            <a:fillRect/>
          </a:stretch>
        </p:blipFill>
        <p:spPr>
          <a:xfrm>
            <a:off x="3845560" y="2259010"/>
            <a:ext cx="436910" cy="433387"/>
          </a:xfrm>
          <a:prstGeom prst="rect">
            <a:avLst/>
          </a:prstGeom>
        </p:spPr>
      </p:pic>
      <p:pic>
        <p:nvPicPr>
          <p:cNvPr id="23" name="Picture 22" descr="greencheck.jpg">
            <a:extLst>
              <a:ext uri="{FF2B5EF4-FFF2-40B4-BE49-F238E27FC236}">
                <a16:creationId xmlns:a16="http://schemas.microsoft.com/office/drawing/2014/main" id="{87F3CA53-B952-424B-9EB7-DE1D9FF79EBF}"/>
              </a:ext>
            </a:extLst>
          </p:cNvPr>
          <p:cNvPicPr>
            <a:picLocks noChangeAspect="1"/>
          </p:cNvPicPr>
          <p:nvPr/>
        </p:nvPicPr>
        <p:blipFill>
          <a:blip r:embed="rId2" cstate="print"/>
          <a:stretch>
            <a:fillRect/>
          </a:stretch>
        </p:blipFill>
        <p:spPr>
          <a:xfrm>
            <a:off x="1823720" y="2259011"/>
            <a:ext cx="436910" cy="433387"/>
          </a:xfrm>
          <a:prstGeom prst="rect">
            <a:avLst/>
          </a:prstGeom>
        </p:spPr>
      </p:pic>
      <p:pic>
        <p:nvPicPr>
          <p:cNvPr id="19" name="Picture 18" descr="greencheck.jpg">
            <a:extLst>
              <a:ext uri="{FF2B5EF4-FFF2-40B4-BE49-F238E27FC236}">
                <a16:creationId xmlns:a16="http://schemas.microsoft.com/office/drawing/2014/main" id="{33D4AAD4-5306-40B2-AA94-3E9ED32C95D8}"/>
              </a:ext>
            </a:extLst>
          </p:cNvPr>
          <p:cNvPicPr>
            <a:picLocks noChangeAspect="1"/>
          </p:cNvPicPr>
          <p:nvPr/>
        </p:nvPicPr>
        <p:blipFill>
          <a:blip r:embed="rId2" cstate="print"/>
          <a:stretch>
            <a:fillRect/>
          </a:stretch>
        </p:blipFill>
        <p:spPr>
          <a:xfrm>
            <a:off x="5659090" y="1825624"/>
            <a:ext cx="436910" cy="433387"/>
          </a:xfrm>
          <a:prstGeom prst="rect">
            <a:avLst/>
          </a:prstGeom>
        </p:spPr>
      </p:pic>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Smooth Functions</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4"/>
            <a:ext cx="10515600" cy="4595495"/>
          </a:xfrm>
        </p:spPr>
        <p:txBody>
          <a:bodyPr>
            <a:normAutofit fontScale="92500"/>
          </a:bodyPr>
          <a:lstStyle/>
          <a:p>
            <a:pPr>
              <a:buFont typeface="Wingdings" panose="05000000000000000000" pitchFamily="2" charset="2"/>
              <a:buChar char="v"/>
            </a:pPr>
            <a:r>
              <a:rPr lang="en-US" dirty="0"/>
              <a:t> Quantiles, heavy-hitters, norm estimation, distinct elements, sampling</a:t>
            </a:r>
          </a:p>
          <a:p>
            <a:pPr>
              <a:buFont typeface="Wingdings" panose="05000000000000000000" pitchFamily="2" charset="2"/>
              <a:buChar char="v"/>
            </a:pPr>
            <a:r>
              <a:rPr lang="en-US" dirty="0"/>
              <a:t> Matchings, triangle counting, spanners, </a:t>
            </a:r>
            <a:r>
              <a:rPr lang="en-US" dirty="0" err="1"/>
              <a:t>sparsifiers</a:t>
            </a:r>
            <a:r>
              <a:rPr lang="en-US" dirty="0"/>
              <a:t>, densest subgraph,…</a:t>
            </a:r>
          </a:p>
          <a:p>
            <a:pPr>
              <a:buFont typeface="Wingdings" panose="05000000000000000000" pitchFamily="2" charset="2"/>
              <a:buChar char="v"/>
            </a:pPr>
            <a:r>
              <a:rPr lang="en-US" dirty="0"/>
              <a:t> Minimum enclosing ball, clustering, facility location, volume maximization,…</a:t>
            </a:r>
          </a:p>
          <a:p>
            <a:pPr>
              <a:buFont typeface="Wingdings" panose="05000000000000000000" pitchFamily="2" charset="2"/>
              <a:buChar char="v"/>
            </a:pPr>
            <a:r>
              <a:rPr lang="en-US" dirty="0"/>
              <a:t> Numerical linear algebra (matrix multiplication, spectral approximation,…)</a:t>
            </a:r>
          </a:p>
          <a:p>
            <a:pPr>
              <a:buFont typeface="Wingdings" panose="05000000000000000000" pitchFamily="2" charset="2"/>
              <a:buChar char="v"/>
            </a:pPr>
            <a:r>
              <a:rPr lang="en-US" dirty="0"/>
              <a:t> Submodular optimization</a:t>
            </a:r>
          </a:p>
          <a:p>
            <a:pPr>
              <a:buFont typeface="Wingdings" panose="05000000000000000000" pitchFamily="2" charset="2"/>
              <a:buChar char="v"/>
            </a:pPr>
            <a:r>
              <a:rPr lang="en-US" dirty="0"/>
              <a:t> Strings (pattern matching, periodicity, distance, palindromic detection,…)</a:t>
            </a:r>
          </a:p>
          <a:p>
            <a:pPr>
              <a:buFont typeface="Wingdings" panose="05000000000000000000" pitchFamily="2" charset="2"/>
              <a:buChar char="v"/>
            </a:pPr>
            <a:r>
              <a:rPr lang="en-US" dirty="0"/>
              <a:t> Codeword testing</a:t>
            </a:r>
          </a:p>
        </p:txBody>
      </p:sp>
    </p:spTree>
    <p:extLst>
      <p:ext uri="{BB962C8B-B14F-4D97-AF65-F5344CB8AC3E}">
        <p14:creationId xmlns:p14="http://schemas.microsoft.com/office/powerpoint/2010/main" val="14595105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redX.jpg">
            <a:extLst>
              <a:ext uri="{FF2B5EF4-FFF2-40B4-BE49-F238E27FC236}">
                <a16:creationId xmlns:a16="http://schemas.microsoft.com/office/drawing/2014/main" id="{EA115B81-9341-4277-87C4-8804F7C79561}"/>
              </a:ext>
            </a:extLst>
          </p:cNvPr>
          <p:cNvPicPr>
            <a:picLocks noChangeAspect="1"/>
          </p:cNvPicPr>
          <p:nvPr/>
        </p:nvPicPr>
        <p:blipFill>
          <a:blip r:embed="rId2" cstate="print"/>
          <a:stretch>
            <a:fillRect/>
          </a:stretch>
        </p:blipFill>
        <p:spPr>
          <a:xfrm>
            <a:off x="5382635" y="4544336"/>
            <a:ext cx="399288" cy="525379"/>
          </a:xfrm>
          <a:prstGeom prst="rect">
            <a:avLst/>
          </a:prstGeom>
        </p:spPr>
      </p:pic>
      <p:pic>
        <p:nvPicPr>
          <p:cNvPr id="28" name="Picture 27" descr="redX.jpg">
            <a:extLst>
              <a:ext uri="{FF2B5EF4-FFF2-40B4-BE49-F238E27FC236}">
                <a16:creationId xmlns:a16="http://schemas.microsoft.com/office/drawing/2014/main" id="{8F88D800-AC83-4500-8BBE-FFFD67D34B6F}"/>
              </a:ext>
            </a:extLst>
          </p:cNvPr>
          <p:cNvPicPr>
            <a:picLocks noChangeAspect="1"/>
          </p:cNvPicPr>
          <p:nvPr/>
        </p:nvPicPr>
        <p:blipFill>
          <a:blip r:embed="rId2" cstate="print"/>
          <a:stretch>
            <a:fillRect/>
          </a:stretch>
        </p:blipFill>
        <p:spPr>
          <a:xfrm>
            <a:off x="1842531" y="1743905"/>
            <a:ext cx="399288" cy="525379"/>
          </a:xfrm>
          <a:prstGeom prst="rect">
            <a:avLst/>
          </a:prstGeom>
        </p:spPr>
      </p:pic>
      <p:pic>
        <p:nvPicPr>
          <p:cNvPr id="22" name="Picture 21" descr="redX.jpg">
            <a:extLst>
              <a:ext uri="{FF2B5EF4-FFF2-40B4-BE49-F238E27FC236}">
                <a16:creationId xmlns:a16="http://schemas.microsoft.com/office/drawing/2014/main" id="{13D0ECE4-83A1-4483-9B16-24A31AF6EED8}"/>
              </a:ext>
            </a:extLst>
          </p:cNvPr>
          <p:cNvPicPr>
            <a:picLocks noChangeAspect="1"/>
          </p:cNvPicPr>
          <p:nvPr/>
        </p:nvPicPr>
        <p:blipFill>
          <a:blip r:embed="rId2" cstate="print"/>
          <a:stretch>
            <a:fillRect/>
          </a:stretch>
        </p:blipFill>
        <p:spPr>
          <a:xfrm>
            <a:off x="5067967" y="2759545"/>
            <a:ext cx="399288" cy="525379"/>
          </a:xfrm>
          <a:prstGeom prst="rect">
            <a:avLst/>
          </a:prstGeom>
        </p:spPr>
      </p:pic>
      <p:pic>
        <p:nvPicPr>
          <p:cNvPr id="21" name="Picture 20" descr="redX.jpg">
            <a:extLst>
              <a:ext uri="{FF2B5EF4-FFF2-40B4-BE49-F238E27FC236}">
                <a16:creationId xmlns:a16="http://schemas.microsoft.com/office/drawing/2014/main" id="{A9D907C9-6D5F-4A52-86AE-3C52898E217C}"/>
              </a:ext>
            </a:extLst>
          </p:cNvPr>
          <p:cNvPicPr>
            <a:picLocks noChangeAspect="1"/>
          </p:cNvPicPr>
          <p:nvPr/>
        </p:nvPicPr>
        <p:blipFill>
          <a:blip r:embed="rId2" cstate="print"/>
          <a:stretch>
            <a:fillRect/>
          </a:stretch>
        </p:blipFill>
        <p:spPr>
          <a:xfrm>
            <a:off x="1978537" y="5045981"/>
            <a:ext cx="399288" cy="525379"/>
          </a:xfrm>
          <a:prstGeom prst="rect">
            <a:avLst/>
          </a:prstGeom>
        </p:spPr>
      </p:pic>
      <p:pic>
        <p:nvPicPr>
          <p:cNvPr id="20" name="Picture 19" descr="redX.jpg">
            <a:extLst>
              <a:ext uri="{FF2B5EF4-FFF2-40B4-BE49-F238E27FC236}">
                <a16:creationId xmlns:a16="http://schemas.microsoft.com/office/drawing/2014/main" id="{555EA8BB-F688-42D2-A3C1-7A7C4C4BF3B5}"/>
              </a:ext>
            </a:extLst>
          </p:cNvPr>
          <p:cNvPicPr>
            <a:picLocks noChangeAspect="1"/>
          </p:cNvPicPr>
          <p:nvPr/>
        </p:nvPicPr>
        <p:blipFill>
          <a:blip r:embed="rId2" cstate="print"/>
          <a:stretch>
            <a:fillRect/>
          </a:stretch>
        </p:blipFill>
        <p:spPr>
          <a:xfrm>
            <a:off x="2912448" y="4018957"/>
            <a:ext cx="399288" cy="525379"/>
          </a:xfrm>
          <a:prstGeom prst="rect">
            <a:avLst/>
          </a:prstGeom>
        </p:spPr>
      </p:pic>
      <p:pic>
        <p:nvPicPr>
          <p:cNvPr id="18" name="Picture 17" descr="redX.jpg">
            <a:extLst>
              <a:ext uri="{FF2B5EF4-FFF2-40B4-BE49-F238E27FC236}">
                <a16:creationId xmlns:a16="http://schemas.microsoft.com/office/drawing/2014/main" id="{5259A91E-B4BB-4BEA-B33E-EE576ADFD98D}"/>
              </a:ext>
            </a:extLst>
          </p:cNvPr>
          <p:cNvPicPr>
            <a:picLocks noChangeAspect="1"/>
          </p:cNvPicPr>
          <p:nvPr/>
        </p:nvPicPr>
        <p:blipFill>
          <a:blip r:embed="rId2" cstate="print"/>
          <a:stretch>
            <a:fillRect/>
          </a:stretch>
        </p:blipFill>
        <p:spPr>
          <a:xfrm>
            <a:off x="3398701" y="1733629"/>
            <a:ext cx="399288" cy="525379"/>
          </a:xfrm>
          <a:prstGeom prst="rect">
            <a:avLst/>
          </a:prstGeom>
        </p:spPr>
      </p:pic>
      <p:pic>
        <p:nvPicPr>
          <p:cNvPr id="17" name="Picture 16" descr="redX.jpg">
            <a:extLst>
              <a:ext uri="{FF2B5EF4-FFF2-40B4-BE49-F238E27FC236}">
                <a16:creationId xmlns:a16="http://schemas.microsoft.com/office/drawing/2014/main" id="{BFF8F09A-B9D4-4D84-8770-99350A6A7740}"/>
              </a:ext>
            </a:extLst>
          </p:cNvPr>
          <p:cNvPicPr>
            <a:picLocks noChangeAspect="1"/>
          </p:cNvPicPr>
          <p:nvPr/>
        </p:nvPicPr>
        <p:blipFill>
          <a:blip r:embed="rId2" cstate="print"/>
          <a:stretch>
            <a:fillRect/>
          </a:stretch>
        </p:blipFill>
        <p:spPr>
          <a:xfrm>
            <a:off x="9878184" y="1743905"/>
            <a:ext cx="399288" cy="525379"/>
          </a:xfrm>
          <a:prstGeom prst="rect">
            <a:avLst/>
          </a:prstGeom>
        </p:spPr>
      </p:pic>
      <p:pic>
        <p:nvPicPr>
          <p:cNvPr id="16" name="Picture 15" descr="greencheck.jpg">
            <a:extLst>
              <a:ext uri="{FF2B5EF4-FFF2-40B4-BE49-F238E27FC236}">
                <a16:creationId xmlns:a16="http://schemas.microsoft.com/office/drawing/2014/main" id="{5B7DFD53-30F0-4279-AE51-B52DAB687D98}"/>
              </a:ext>
            </a:extLst>
          </p:cNvPr>
          <p:cNvPicPr>
            <a:picLocks noChangeAspect="1"/>
          </p:cNvPicPr>
          <p:nvPr/>
        </p:nvPicPr>
        <p:blipFill>
          <a:blip r:embed="rId3" cstate="print"/>
          <a:stretch>
            <a:fillRect/>
          </a:stretch>
        </p:blipFill>
        <p:spPr>
          <a:xfrm>
            <a:off x="8750942" y="2779322"/>
            <a:ext cx="436910" cy="433387"/>
          </a:xfrm>
          <a:prstGeom prst="rect">
            <a:avLst/>
          </a:prstGeom>
        </p:spPr>
      </p:pic>
      <p:pic>
        <p:nvPicPr>
          <p:cNvPr id="15" name="Picture 14" descr="greencheck.jpg">
            <a:extLst>
              <a:ext uri="{FF2B5EF4-FFF2-40B4-BE49-F238E27FC236}">
                <a16:creationId xmlns:a16="http://schemas.microsoft.com/office/drawing/2014/main" id="{A9E4B18E-7E89-4D56-A0FC-BE7353FEE0BF}"/>
              </a:ext>
            </a:extLst>
          </p:cNvPr>
          <p:cNvPicPr>
            <a:picLocks noChangeAspect="1"/>
          </p:cNvPicPr>
          <p:nvPr/>
        </p:nvPicPr>
        <p:blipFill>
          <a:blip r:embed="rId3" cstate="print"/>
          <a:stretch>
            <a:fillRect/>
          </a:stretch>
        </p:blipFill>
        <p:spPr>
          <a:xfrm>
            <a:off x="9429682" y="2259008"/>
            <a:ext cx="436910" cy="433387"/>
          </a:xfrm>
          <a:prstGeom prst="rect">
            <a:avLst/>
          </a:prstGeom>
        </p:spPr>
      </p:pic>
      <p:pic>
        <p:nvPicPr>
          <p:cNvPr id="13" name="Picture 12" descr="greencheck.jpg">
            <a:extLst>
              <a:ext uri="{FF2B5EF4-FFF2-40B4-BE49-F238E27FC236}">
                <a16:creationId xmlns:a16="http://schemas.microsoft.com/office/drawing/2014/main" id="{B2D91149-FB50-491C-AA37-0572F780DD7C}"/>
              </a:ext>
            </a:extLst>
          </p:cNvPr>
          <p:cNvPicPr>
            <a:picLocks noChangeAspect="1"/>
          </p:cNvPicPr>
          <p:nvPr/>
        </p:nvPicPr>
        <p:blipFill>
          <a:blip r:embed="rId3" cstate="print"/>
          <a:stretch>
            <a:fillRect/>
          </a:stretch>
        </p:blipFill>
        <p:spPr>
          <a:xfrm>
            <a:off x="5722620" y="2259010"/>
            <a:ext cx="436910" cy="433387"/>
          </a:xfrm>
          <a:prstGeom prst="rect">
            <a:avLst/>
          </a:prstGeom>
        </p:spPr>
      </p:pic>
      <p:pic>
        <p:nvPicPr>
          <p:cNvPr id="12" name="Picture 11" descr="greencheck.jpg">
            <a:extLst>
              <a:ext uri="{FF2B5EF4-FFF2-40B4-BE49-F238E27FC236}">
                <a16:creationId xmlns:a16="http://schemas.microsoft.com/office/drawing/2014/main" id="{C9572EED-B56D-4299-AD6B-7E857ADA69D7}"/>
              </a:ext>
            </a:extLst>
          </p:cNvPr>
          <p:cNvPicPr>
            <a:picLocks noChangeAspect="1"/>
          </p:cNvPicPr>
          <p:nvPr/>
        </p:nvPicPr>
        <p:blipFill>
          <a:blip r:embed="rId3" cstate="print"/>
          <a:stretch>
            <a:fillRect/>
          </a:stretch>
        </p:blipFill>
        <p:spPr>
          <a:xfrm>
            <a:off x="7301222" y="2259009"/>
            <a:ext cx="436910" cy="433387"/>
          </a:xfrm>
          <a:prstGeom prst="rect">
            <a:avLst/>
          </a:prstGeom>
        </p:spPr>
      </p:pic>
      <p:pic>
        <p:nvPicPr>
          <p:cNvPr id="30" name="Picture 29" descr="greencheck.jpg">
            <a:extLst>
              <a:ext uri="{FF2B5EF4-FFF2-40B4-BE49-F238E27FC236}">
                <a16:creationId xmlns:a16="http://schemas.microsoft.com/office/drawing/2014/main" id="{F946A0AE-5119-4805-9F86-B4E4ECED4C1F}"/>
              </a:ext>
            </a:extLst>
          </p:cNvPr>
          <p:cNvPicPr>
            <a:picLocks noChangeAspect="1"/>
          </p:cNvPicPr>
          <p:nvPr/>
        </p:nvPicPr>
        <p:blipFill>
          <a:blip r:embed="rId3" cstate="print"/>
          <a:stretch>
            <a:fillRect/>
          </a:stretch>
        </p:blipFill>
        <p:spPr>
          <a:xfrm>
            <a:off x="6609722" y="4608514"/>
            <a:ext cx="436910" cy="433387"/>
          </a:xfrm>
          <a:prstGeom prst="rect">
            <a:avLst/>
          </a:prstGeom>
        </p:spPr>
      </p:pic>
      <p:pic>
        <p:nvPicPr>
          <p:cNvPr id="27" name="Picture 26" descr="greencheck.jpg">
            <a:extLst>
              <a:ext uri="{FF2B5EF4-FFF2-40B4-BE49-F238E27FC236}">
                <a16:creationId xmlns:a16="http://schemas.microsoft.com/office/drawing/2014/main" id="{1697E448-03BA-4323-B612-1230FB21DF05}"/>
              </a:ext>
            </a:extLst>
          </p:cNvPr>
          <p:cNvPicPr>
            <a:picLocks noChangeAspect="1"/>
          </p:cNvPicPr>
          <p:nvPr/>
        </p:nvPicPr>
        <p:blipFill>
          <a:blip r:embed="rId3" cstate="print"/>
          <a:stretch>
            <a:fillRect/>
          </a:stretch>
        </p:blipFill>
        <p:spPr>
          <a:xfrm>
            <a:off x="2586362" y="4618119"/>
            <a:ext cx="436910" cy="433387"/>
          </a:xfrm>
          <a:prstGeom prst="rect">
            <a:avLst/>
          </a:prstGeom>
        </p:spPr>
      </p:pic>
      <p:pic>
        <p:nvPicPr>
          <p:cNvPr id="29" name="Picture 28" descr="greencheck.jpg">
            <a:extLst>
              <a:ext uri="{FF2B5EF4-FFF2-40B4-BE49-F238E27FC236}">
                <a16:creationId xmlns:a16="http://schemas.microsoft.com/office/drawing/2014/main" id="{6A3931DE-EA37-45BB-82B4-A9D071C6489A}"/>
              </a:ext>
            </a:extLst>
          </p:cNvPr>
          <p:cNvPicPr>
            <a:picLocks noChangeAspect="1"/>
          </p:cNvPicPr>
          <p:nvPr/>
        </p:nvPicPr>
        <p:blipFill>
          <a:blip r:embed="rId3" cstate="print"/>
          <a:stretch>
            <a:fillRect/>
          </a:stretch>
        </p:blipFill>
        <p:spPr>
          <a:xfrm>
            <a:off x="8750942" y="4598990"/>
            <a:ext cx="436910" cy="433387"/>
          </a:xfrm>
          <a:prstGeom prst="rect">
            <a:avLst/>
          </a:prstGeom>
        </p:spPr>
      </p:pic>
      <p:pic>
        <p:nvPicPr>
          <p:cNvPr id="26" name="Picture 25" descr="greencheck.jpg">
            <a:extLst>
              <a:ext uri="{FF2B5EF4-FFF2-40B4-BE49-F238E27FC236}">
                <a16:creationId xmlns:a16="http://schemas.microsoft.com/office/drawing/2014/main" id="{B7F5021F-D389-4F3A-BBB8-2DA2F2E9669A}"/>
              </a:ext>
            </a:extLst>
          </p:cNvPr>
          <p:cNvPicPr>
            <a:picLocks noChangeAspect="1"/>
          </p:cNvPicPr>
          <p:nvPr/>
        </p:nvPicPr>
        <p:blipFill>
          <a:blip r:embed="rId3" cstate="print"/>
          <a:stretch>
            <a:fillRect/>
          </a:stretch>
        </p:blipFill>
        <p:spPr>
          <a:xfrm>
            <a:off x="8069535" y="1825623"/>
            <a:ext cx="436910" cy="433387"/>
          </a:xfrm>
          <a:prstGeom prst="rect">
            <a:avLst/>
          </a:prstGeom>
        </p:spPr>
      </p:pic>
      <p:pic>
        <p:nvPicPr>
          <p:cNvPr id="25" name="Picture 24" descr="greencheck.jpg">
            <a:extLst>
              <a:ext uri="{FF2B5EF4-FFF2-40B4-BE49-F238E27FC236}">
                <a16:creationId xmlns:a16="http://schemas.microsoft.com/office/drawing/2014/main" id="{70148FD6-68D5-4651-87C9-16F5A2313A11}"/>
              </a:ext>
            </a:extLst>
          </p:cNvPr>
          <p:cNvPicPr>
            <a:picLocks noChangeAspect="1"/>
          </p:cNvPicPr>
          <p:nvPr/>
        </p:nvPicPr>
        <p:blipFill>
          <a:blip r:embed="rId3" cstate="print"/>
          <a:stretch>
            <a:fillRect/>
          </a:stretch>
        </p:blipFill>
        <p:spPr>
          <a:xfrm>
            <a:off x="2475538" y="2759545"/>
            <a:ext cx="436910" cy="433387"/>
          </a:xfrm>
          <a:prstGeom prst="rect">
            <a:avLst/>
          </a:prstGeom>
        </p:spPr>
      </p:pic>
      <p:pic>
        <p:nvPicPr>
          <p:cNvPr id="24" name="Picture 23" descr="greencheck.jpg">
            <a:extLst>
              <a:ext uri="{FF2B5EF4-FFF2-40B4-BE49-F238E27FC236}">
                <a16:creationId xmlns:a16="http://schemas.microsoft.com/office/drawing/2014/main" id="{687B440A-E959-4744-9A5C-885B1E22E629}"/>
              </a:ext>
            </a:extLst>
          </p:cNvPr>
          <p:cNvPicPr>
            <a:picLocks noChangeAspect="1"/>
          </p:cNvPicPr>
          <p:nvPr/>
        </p:nvPicPr>
        <p:blipFill>
          <a:blip r:embed="rId3" cstate="print"/>
          <a:stretch>
            <a:fillRect/>
          </a:stretch>
        </p:blipFill>
        <p:spPr>
          <a:xfrm>
            <a:off x="3845560" y="2259010"/>
            <a:ext cx="436910" cy="433387"/>
          </a:xfrm>
          <a:prstGeom prst="rect">
            <a:avLst/>
          </a:prstGeom>
        </p:spPr>
      </p:pic>
      <p:pic>
        <p:nvPicPr>
          <p:cNvPr id="23" name="Picture 22" descr="greencheck.jpg">
            <a:extLst>
              <a:ext uri="{FF2B5EF4-FFF2-40B4-BE49-F238E27FC236}">
                <a16:creationId xmlns:a16="http://schemas.microsoft.com/office/drawing/2014/main" id="{87F3CA53-B952-424B-9EB7-DE1D9FF79EBF}"/>
              </a:ext>
            </a:extLst>
          </p:cNvPr>
          <p:cNvPicPr>
            <a:picLocks noChangeAspect="1"/>
          </p:cNvPicPr>
          <p:nvPr/>
        </p:nvPicPr>
        <p:blipFill>
          <a:blip r:embed="rId3" cstate="print"/>
          <a:stretch>
            <a:fillRect/>
          </a:stretch>
        </p:blipFill>
        <p:spPr>
          <a:xfrm>
            <a:off x="1823720" y="2259011"/>
            <a:ext cx="436910" cy="433387"/>
          </a:xfrm>
          <a:prstGeom prst="rect">
            <a:avLst/>
          </a:prstGeom>
        </p:spPr>
      </p:pic>
      <p:pic>
        <p:nvPicPr>
          <p:cNvPr id="19" name="Picture 18" descr="greencheck.jpg">
            <a:extLst>
              <a:ext uri="{FF2B5EF4-FFF2-40B4-BE49-F238E27FC236}">
                <a16:creationId xmlns:a16="http://schemas.microsoft.com/office/drawing/2014/main" id="{33D4AAD4-5306-40B2-AA94-3E9ED32C95D8}"/>
              </a:ext>
            </a:extLst>
          </p:cNvPr>
          <p:cNvPicPr>
            <a:picLocks noChangeAspect="1"/>
          </p:cNvPicPr>
          <p:nvPr/>
        </p:nvPicPr>
        <p:blipFill>
          <a:blip r:embed="rId3" cstate="print"/>
          <a:stretch>
            <a:fillRect/>
          </a:stretch>
        </p:blipFill>
        <p:spPr>
          <a:xfrm>
            <a:off x="5659090" y="1825624"/>
            <a:ext cx="436910" cy="433387"/>
          </a:xfrm>
          <a:prstGeom prst="rect">
            <a:avLst/>
          </a:prstGeom>
        </p:spPr>
      </p:pic>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Smooth Functions</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4"/>
            <a:ext cx="10515600" cy="4595495"/>
          </a:xfrm>
        </p:spPr>
        <p:txBody>
          <a:bodyPr>
            <a:normAutofit fontScale="92500"/>
          </a:bodyPr>
          <a:lstStyle/>
          <a:p>
            <a:pPr>
              <a:buFont typeface="Wingdings" panose="05000000000000000000" pitchFamily="2" charset="2"/>
              <a:buChar char="v"/>
            </a:pPr>
            <a:r>
              <a:rPr lang="en-US" dirty="0"/>
              <a:t> Quantiles, heavy-hitters, norm estimation, distinct elements, sampling</a:t>
            </a:r>
          </a:p>
          <a:p>
            <a:pPr>
              <a:buFont typeface="Wingdings" panose="05000000000000000000" pitchFamily="2" charset="2"/>
              <a:buChar char="v"/>
            </a:pPr>
            <a:r>
              <a:rPr lang="en-US" dirty="0"/>
              <a:t> Matchings, triangle counting, spanners, </a:t>
            </a:r>
            <a:r>
              <a:rPr lang="en-US" dirty="0" err="1"/>
              <a:t>sparsifiers</a:t>
            </a:r>
            <a:r>
              <a:rPr lang="en-US" dirty="0"/>
              <a:t>, densest subgraph,…</a:t>
            </a:r>
          </a:p>
          <a:p>
            <a:pPr>
              <a:buFont typeface="Wingdings" panose="05000000000000000000" pitchFamily="2" charset="2"/>
              <a:buChar char="v"/>
            </a:pPr>
            <a:r>
              <a:rPr lang="en-US" dirty="0"/>
              <a:t> Minimum enclosing ball, clustering, facility location, volume maximization,…</a:t>
            </a:r>
          </a:p>
          <a:p>
            <a:pPr>
              <a:buFont typeface="Wingdings" panose="05000000000000000000" pitchFamily="2" charset="2"/>
              <a:buChar char="v"/>
            </a:pPr>
            <a:r>
              <a:rPr lang="en-US" dirty="0"/>
              <a:t> Numerical linear algebra (matrix multiplication, spectral approximation,…)</a:t>
            </a:r>
          </a:p>
          <a:p>
            <a:pPr>
              <a:buFont typeface="Wingdings" panose="05000000000000000000" pitchFamily="2" charset="2"/>
              <a:buChar char="v"/>
            </a:pPr>
            <a:r>
              <a:rPr lang="en-US" dirty="0"/>
              <a:t> Submodular optimization</a:t>
            </a:r>
          </a:p>
          <a:p>
            <a:pPr>
              <a:buFont typeface="Wingdings" panose="05000000000000000000" pitchFamily="2" charset="2"/>
              <a:buChar char="v"/>
            </a:pPr>
            <a:r>
              <a:rPr lang="en-US" dirty="0"/>
              <a:t> Strings (pattern matching, periodicity, distance, palindromic detection,…)</a:t>
            </a:r>
          </a:p>
          <a:p>
            <a:pPr>
              <a:buFont typeface="Wingdings" panose="05000000000000000000" pitchFamily="2" charset="2"/>
              <a:buChar char="v"/>
            </a:pPr>
            <a:r>
              <a:rPr lang="en-US" dirty="0"/>
              <a:t> Codeword testing</a:t>
            </a:r>
          </a:p>
        </p:txBody>
      </p:sp>
    </p:spTree>
    <p:extLst>
      <p:ext uri="{BB962C8B-B14F-4D97-AF65-F5344CB8AC3E}">
        <p14:creationId xmlns:p14="http://schemas.microsoft.com/office/powerpoint/2010/main" val="39453938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descr="redX.jpg">
            <a:extLst>
              <a:ext uri="{FF2B5EF4-FFF2-40B4-BE49-F238E27FC236}">
                <a16:creationId xmlns:a16="http://schemas.microsoft.com/office/drawing/2014/main" id="{2E820E4C-83AC-42B9-9FA8-70C8F2A292B4}"/>
              </a:ext>
            </a:extLst>
          </p:cNvPr>
          <p:cNvPicPr>
            <a:picLocks noChangeAspect="1"/>
          </p:cNvPicPr>
          <p:nvPr/>
        </p:nvPicPr>
        <p:blipFill>
          <a:blip r:embed="rId2" cstate="print"/>
          <a:stretch>
            <a:fillRect/>
          </a:stretch>
        </p:blipFill>
        <p:spPr>
          <a:xfrm>
            <a:off x="5382635" y="4544336"/>
            <a:ext cx="399288" cy="525379"/>
          </a:xfrm>
          <a:prstGeom prst="rect">
            <a:avLst/>
          </a:prstGeom>
        </p:spPr>
      </p:pic>
      <p:pic>
        <p:nvPicPr>
          <p:cNvPr id="34" name="Picture 33" descr="redcheck.jpg">
            <a:extLst>
              <a:ext uri="{FF2B5EF4-FFF2-40B4-BE49-F238E27FC236}">
                <a16:creationId xmlns:a16="http://schemas.microsoft.com/office/drawing/2014/main" id="{8ACC6B1E-D2CF-4E33-94E1-C29EE1BFA4CE}"/>
              </a:ext>
            </a:extLst>
          </p:cNvPr>
          <p:cNvPicPr>
            <a:picLocks noChangeAspect="1"/>
          </p:cNvPicPr>
          <p:nvPr/>
        </p:nvPicPr>
        <p:blipFill>
          <a:blip r:embed="rId3" cstate="print"/>
          <a:stretch>
            <a:fillRect/>
          </a:stretch>
        </p:blipFill>
        <p:spPr>
          <a:xfrm>
            <a:off x="3057129" y="4123371"/>
            <a:ext cx="457200" cy="453682"/>
          </a:xfrm>
          <a:prstGeom prst="rect">
            <a:avLst/>
          </a:prstGeom>
        </p:spPr>
      </p:pic>
      <p:pic>
        <p:nvPicPr>
          <p:cNvPr id="33" name="Picture 32" descr="redcheck.jpg">
            <a:extLst>
              <a:ext uri="{FF2B5EF4-FFF2-40B4-BE49-F238E27FC236}">
                <a16:creationId xmlns:a16="http://schemas.microsoft.com/office/drawing/2014/main" id="{C28AA0EE-226E-4A52-8109-B1363AB29FB3}"/>
              </a:ext>
            </a:extLst>
          </p:cNvPr>
          <p:cNvPicPr>
            <a:picLocks noChangeAspect="1"/>
          </p:cNvPicPr>
          <p:nvPr/>
        </p:nvPicPr>
        <p:blipFill>
          <a:blip r:embed="rId3" cstate="print"/>
          <a:stretch>
            <a:fillRect/>
          </a:stretch>
        </p:blipFill>
        <p:spPr>
          <a:xfrm>
            <a:off x="5088605" y="2779322"/>
            <a:ext cx="457200" cy="453682"/>
          </a:xfrm>
          <a:prstGeom prst="rect">
            <a:avLst/>
          </a:prstGeom>
        </p:spPr>
      </p:pic>
      <p:pic>
        <p:nvPicPr>
          <p:cNvPr id="32" name="Picture 31" descr="redcheck.jpg">
            <a:extLst>
              <a:ext uri="{FF2B5EF4-FFF2-40B4-BE49-F238E27FC236}">
                <a16:creationId xmlns:a16="http://schemas.microsoft.com/office/drawing/2014/main" id="{18B0FD30-06A8-451F-B700-6BEB0D5A51E3}"/>
              </a:ext>
            </a:extLst>
          </p:cNvPr>
          <p:cNvPicPr>
            <a:picLocks noChangeAspect="1"/>
          </p:cNvPicPr>
          <p:nvPr/>
        </p:nvPicPr>
        <p:blipFill>
          <a:blip r:embed="rId3" cstate="print"/>
          <a:stretch>
            <a:fillRect/>
          </a:stretch>
        </p:blipFill>
        <p:spPr>
          <a:xfrm>
            <a:off x="3453369" y="1825623"/>
            <a:ext cx="457200" cy="453682"/>
          </a:xfrm>
          <a:prstGeom prst="rect">
            <a:avLst/>
          </a:prstGeom>
        </p:spPr>
      </p:pic>
      <p:pic>
        <p:nvPicPr>
          <p:cNvPr id="31" name="Picture 30" descr="redcheck.jpg">
            <a:extLst>
              <a:ext uri="{FF2B5EF4-FFF2-40B4-BE49-F238E27FC236}">
                <a16:creationId xmlns:a16="http://schemas.microsoft.com/office/drawing/2014/main" id="{FA51CF86-890B-4B6F-B128-7FD1F057F79F}"/>
              </a:ext>
            </a:extLst>
          </p:cNvPr>
          <p:cNvPicPr>
            <a:picLocks noChangeAspect="1"/>
          </p:cNvPicPr>
          <p:nvPr/>
        </p:nvPicPr>
        <p:blipFill>
          <a:blip r:embed="rId3" cstate="print"/>
          <a:stretch>
            <a:fillRect/>
          </a:stretch>
        </p:blipFill>
        <p:spPr>
          <a:xfrm>
            <a:off x="9969395" y="1805326"/>
            <a:ext cx="457200" cy="453682"/>
          </a:xfrm>
          <a:prstGeom prst="rect">
            <a:avLst/>
          </a:prstGeom>
        </p:spPr>
      </p:pic>
      <p:pic>
        <p:nvPicPr>
          <p:cNvPr id="28" name="Picture 27" descr="redX.jpg">
            <a:extLst>
              <a:ext uri="{FF2B5EF4-FFF2-40B4-BE49-F238E27FC236}">
                <a16:creationId xmlns:a16="http://schemas.microsoft.com/office/drawing/2014/main" id="{8F88D800-AC83-4500-8BBE-FFFD67D34B6F}"/>
              </a:ext>
            </a:extLst>
          </p:cNvPr>
          <p:cNvPicPr>
            <a:picLocks noChangeAspect="1"/>
          </p:cNvPicPr>
          <p:nvPr/>
        </p:nvPicPr>
        <p:blipFill>
          <a:blip r:embed="rId2" cstate="print"/>
          <a:stretch>
            <a:fillRect/>
          </a:stretch>
        </p:blipFill>
        <p:spPr>
          <a:xfrm>
            <a:off x="1842531" y="1743905"/>
            <a:ext cx="399288" cy="525379"/>
          </a:xfrm>
          <a:prstGeom prst="rect">
            <a:avLst/>
          </a:prstGeom>
        </p:spPr>
      </p:pic>
      <p:pic>
        <p:nvPicPr>
          <p:cNvPr id="21" name="Picture 20" descr="redX.jpg">
            <a:extLst>
              <a:ext uri="{FF2B5EF4-FFF2-40B4-BE49-F238E27FC236}">
                <a16:creationId xmlns:a16="http://schemas.microsoft.com/office/drawing/2014/main" id="{A9D907C9-6D5F-4A52-86AE-3C52898E217C}"/>
              </a:ext>
            </a:extLst>
          </p:cNvPr>
          <p:cNvPicPr>
            <a:picLocks noChangeAspect="1"/>
          </p:cNvPicPr>
          <p:nvPr/>
        </p:nvPicPr>
        <p:blipFill>
          <a:blip r:embed="rId2" cstate="print"/>
          <a:stretch>
            <a:fillRect/>
          </a:stretch>
        </p:blipFill>
        <p:spPr>
          <a:xfrm>
            <a:off x="1978537" y="5045981"/>
            <a:ext cx="399288" cy="525379"/>
          </a:xfrm>
          <a:prstGeom prst="rect">
            <a:avLst/>
          </a:prstGeom>
        </p:spPr>
      </p:pic>
      <p:pic>
        <p:nvPicPr>
          <p:cNvPr id="16" name="Picture 15" descr="greencheck.jpg">
            <a:extLst>
              <a:ext uri="{FF2B5EF4-FFF2-40B4-BE49-F238E27FC236}">
                <a16:creationId xmlns:a16="http://schemas.microsoft.com/office/drawing/2014/main" id="{5B7DFD53-30F0-4279-AE51-B52DAB687D98}"/>
              </a:ext>
            </a:extLst>
          </p:cNvPr>
          <p:cNvPicPr>
            <a:picLocks noChangeAspect="1"/>
          </p:cNvPicPr>
          <p:nvPr/>
        </p:nvPicPr>
        <p:blipFill>
          <a:blip r:embed="rId4" cstate="print"/>
          <a:stretch>
            <a:fillRect/>
          </a:stretch>
        </p:blipFill>
        <p:spPr>
          <a:xfrm>
            <a:off x="8750942" y="2779322"/>
            <a:ext cx="436910" cy="433387"/>
          </a:xfrm>
          <a:prstGeom prst="rect">
            <a:avLst/>
          </a:prstGeom>
        </p:spPr>
      </p:pic>
      <p:pic>
        <p:nvPicPr>
          <p:cNvPr id="15" name="Picture 14" descr="greencheck.jpg">
            <a:extLst>
              <a:ext uri="{FF2B5EF4-FFF2-40B4-BE49-F238E27FC236}">
                <a16:creationId xmlns:a16="http://schemas.microsoft.com/office/drawing/2014/main" id="{A9E4B18E-7E89-4D56-A0FC-BE7353FEE0BF}"/>
              </a:ext>
            </a:extLst>
          </p:cNvPr>
          <p:cNvPicPr>
            <a:picLocks noChangeAspect="1"/>
          </p:cNvPicPr>
          <p:nvPr/>
        </p:nvPicPr>
        <p:blipFill>
          <a:blip r:embed="rId4" cstate="print"/>
          <a:stretch>
            <a:fillRect/>
          </a:stretch>
        </p:blipFill>
        <p:spPr>
          <a:xfrm>
            <a:off x="9429682" y="2259008"/>
            <a:ext cx="436910" cy="433387"/>
          </a:xfrm>
          <a:prstGeom prst="rect">
            <a:avLst/>
          </a:prstGeom>
        </p:spPr>
      </p:pic>
      <p:pic>
        <p:nvPicPr>
          <p:cNvPr id="13" name="Picture 12" descr="greencheck.jpg">
            <a:extLst>
              <a:ext uri="{FF2B5EF4-FFF2-40B4-BE49-F238E27FC236}">
                <a16:creationId xmlns:a16="http://schemas.microsoft.com/office/drawing/2014/main" id="{B2D91149-FB50-491C-AA37-0572F780DD7C}"/>
              </a:ext>
            </a:extLst>
          </p:cNvPr>
          <p:cNvPicPr>
            <a:picLocks noChangeAspect="1"/>
          </p:cNvPicPr>
          <p:nvPr/>
        </p:nvPicPr>
        <p:blipFill>
          <a:blip r:embed="rId4" cstate="print"/>
          <a:stretch>
            <a:fillRect/>
          </a:stretch>
        </p:blipFill>
        <p:spPr>
          <a:xfrm>
            <a:off x="5722620" y="2259010"/>
            <a:ext cx="436910" cy="433387"/>
          </a:xfrm>
          <a:prstGeom prst="rect">
            <a:avLst/>
          </a:prstGeom>
        </p:spPr>
      </p:pic>
      <p:pic>
        <p:nvPicPr>
          <p:cNvPr id="12" name="Picture 11" descr="greencheck.jpg">
            <a:extLst>
              <a:ext uri="{FF2B5EF4-FFF2-40B4-BE49-F238E27FC236}">
                <a16:creationId xmlns:a16="http://schemas.microsoft.com/office/drawing/2014/main" id="{C9572EED-B56D-4299-AD6B-7E857ADA69D7}"/>
              </a:ext>
            </a:extLst>
          </p:cNvPr>
          <p:cNvPicPr>
            <a:picLocks noChangeAspect="1"/>
          </p:cNvPicPr>
          <p:nvPr/>
        </p:nvPicPr>
        <p:blipFill>
          <a:blip r:embed="rId4" cstate="print"/>
          <a:stretch>
            <a:fillRect/>
          </a:stretch>
        </p:blipFill>
        <p:spPr>
          <a:xfrm>
            <a:off x="7301222" y="2259009"/>
            <a:ext cx="436910" cy="433387"/>
          </a:xfrm>
          <a:prstGeom prst="rect">
            <a:avLst/>
          </a:prstGeom>
        </p:spPr>
      </p:pic>
      <p:pic>
        <p:nvPicPr>
          <p:cNvPr id="30" name="Picture 29" descr="greencheck.jpg">
            <a:extLst>
              <a:ext uri="{FF2B5EF4-FFF2-40B4-BE49-F238E27FC236}">
                <a16:creationId xmlns:a16="http://schemas.microsoft.com/office/drawing/2014/main" id="{F946A0AE-5119-4805-9F86-B4E4ECED4C1F}"/>
              </a:ext>
            </a:extLst>
          </p:cNvPr>
          <p:cNvPicPr>
            <a:picLocks noChangeAspect="1"/>
          </p:cNvPicPr>
          <p:nvPr/>
        </p:nvPicPr>
        <p:blipFill>
          <a:blip r:embed="rId4" cstate="print"/>
          <a:stretch>
            <a:fillRect/>
          </a:stretch>
        </p:blipFill>
        <p:spPr>
          <a:xfrm>
            <a:off x="6609722" y="4608514"/>
            <a:ext cx="436910" cy="433387"/>
          </a:xfrm>
          <a:prstGeom prst="rect">
            <a:avLst/>
          </a:prstGeom>
        </p:spPr>
      </p:pic>
      <p:pic>
        <p:nvPicPr>
          <p:cNvPr id="27" name="Picture 26" descr="greencheck.jpg">
            <a:extLst>
              <a:ext uri="{FF2B5EF4-FFF2-40B4-BE49-F238E27FC236}">
                <a16:creationId xmlns:a16="http://schemas.microsoft.com/office/drawing/2014/main" id="{1697E448-03BA-4323-B612-1230FB21DF05}"/>
              </a:ext>
            </a:extLst>
          </p:cNvPr>
          <p:cNvPicPr>
            <a:picLocks noChangeAspect="1"/>
          </p:cNvPicPr>
          <p:nvPr/>
        </p:nvPicPr>
        <p:blipFill>
          <a:blip r:embed="rId4" cstate="print"/>
          <a:stretch>
            <a:fillRect/>
          </a:stretch>
        </p:blipFill>
        <p:spPr>
          <a:xfrm>
            <a:off x="2586362" y="4618119"/>
            <a:ext cx="436910" cy="433387"/>
          </a:xfrm>
          <a:prstGeom prst="rect">
            <a:avLst/>
          </a:prstGeom>
        </p:spPr>
      </p:pic>
      <p:pic>
        <p:nvPicPr>
          <p:cNvPr id="29" name="Picture 28" descr="greencheck.jpg">
            <a:extLst>
              <a:ext uri="{FF2B5EF4-FFF2-40B4-BE49-F238E27FC236}">
                <a16:creationId xmlns:a16="http://schemas.microsoft.com/office/drawing/2014/main" id="{6A3931DE-EA37-45BB-82B4-A9D071C6489A}"/>
              </a:ext>
            </a:extLst>
          </p:cNvPr>
          <p:cNvPicPr>
            <a:picLocks noChangeAspect="1"/>
          </p:cNvPicPr>
          <p:nvPr/>
        </p:nvPicPr>
        <p:blipFill>
          <a:blip r:embed="rId4" cstate="print"/>
          <a:stretch>
            <a:fillRect/>
          </a:stretch>
        </p:blipFill>
        <p:spPr>
          <a:xfrm>
            <a:off x="8750942" y="4598990"/>
            <a:ext cx="436910" cy="433387"/>
          </a:xfrm>
          <a:prstGeom prst="rect">
            <a:avLst/>
          </a:prstGeom>
        </p:spPr>
      </p:pic>
      <p:pic>
        <p:nvPicPr>
          <p:cNvPr id="26" name="Picture 25" descr="greencheck.jpg">
            <a:extLst>
              <a:ext uri="{FF2B5EF4-FFF2-40B4-BE49-F238E27FC236}">
                <a16:creationId xmlns:a16="http://schemas.microsoft.com/office/drawing/2014/main" id="{B7F5021F-D389-4F3A-BBB8-2DA2F2E9669A}"/>
              </a:ext>
            </a:extLst>
          </p:cNvPr>
          <p:cNvPicPr>
            <a:picLocks noChangeAspect="1"/>
          </p:cNvPicPr>
          <p:nvPr/>
        </p:nvPicPr>
        <p:blipFill>
          <a:blip r:embed="rId4" cstate="print"/>
          <a:stretch>
            <a:fillRect/>
          </a:stretch>
        </p:blipFill>
        <p:spPr>
          <a:xfrm>
            <a:off x="8069535" y="1825623"/>
            <a:ext cx="436910" cy="433387"/>
          </a:xfrm>
          <a:prstGeom prst="rect">
            <a:avLst/>
          </a:prstGeom>
        </p:spPr>
      </p:pic>
      <p:pic>
        <p:nvPicPr>
          <p:cNvPr id="25" name="Picture 24" descr="greencheck.jpg">
            <a:extLst>
              <a:ext uri="{FF2B5EF4-FFF2-40B4-BE49-F238E27FC236}">
                <a16:creationId xmlns:a16="http://schemas.microsoft.com/office/drawing/2014/main" id="{70148FD6-68D5-4651-87C9-16F5A2313A11}"/>
              </a:ext>
            </a:extLst>
          </p:cNvPr>
          <p:cNvPicPr>
            <a:picLocks noChangeAspect="1"/>
          </p:cNvPicPr>
          <p:nvPr/>
        </p:nvPicPr>
        <p:blipFill>
          <a:blip r:embed="rId4" cstate="print"/>
          <a:stretch>
            <a:fillRect/>
          </a:stretch>
        </p:blipFill>
        <p:spPr>
          <a:xfrm>
            <a:off x="2475538" y="2759545"/>
            <a:ext cx="436910" cy="433387"/>
          </a:xfrm>
          <a:prstGeom prst="rect">
            <a:avLst/>
          </a:prstGeom>
        </p:spPr>
      </p:pic>
      <p:pic>
        <p:nvPicPr>
          <p:cNvPr id="24" name="Picture 23" descr="greencheck.jpg">
            <a:extLst>
              <a:ext uri="{FF2B5EF4-FFF2-40B4-BE49-F238E27FC236}">
                <a16:creationId xmlns:a16="http://schemas.microsoft.com/office/drawing/2014/main" id="{687B440A-E959-4744-9A5C-885B1E22E629}"/>
              </a:ext>
            </a:extLst>
          </p:cNvPr>
          <p:cNvPicPr>
            <a:picLocks noChangeAspect="1"/>
          </p:cNvPicPr>
          <p:nvPr/>
        </p:nvPicPr>
        <p:blipFill>
          <a:blip r:embed="rId4" cstate="print"/>
          <a:stretch>
            <a:fillRect/>
          </a:stretch>
        </p:blipFill>
        <p:spPr>
          <a:xfrm>
            <a:off x="3845560" y="2259010"/>
            <a:ext cx="436910" cy="433387"/>
          </a:xfrm>
          <a:prstGeom prst="rect">
            <a:avLst/>
          </a:prstGeom>
        </p:spPr>
      </p:pic>
      <p:pic>
        <p:nvPicPr>
          <p:cNvPr id="23" name="Picture 22" descr="greencheck.jpg">
            <a:extLst>
              <a:ext uri="{FF2B5EF4-FFF2-40B4-BE49-F238E27FC236}">
                <a16:creationId xmlns:a16="http://schemas.microsoft.com/office/drawing/2014/main" id="{87F3CA53-B952-424B-9EB7-DE1D9FF79EBF}"/>
              </a:ext>
            </a:extLst>
          </p:cNvPr>
          <p:cNvPicPr>
            <a:picLocks noChangeAspect="1"/>
          </p:cNvPicPr>
          <p:nvPr/>
        </p:nvPicPr>
        <p:blipFill>
          <a:blip r:embed="rId4" cstate="print"/>
          <a:stretch>
            <a:fillRect/>
          </a:stretch>
        </p:blipFill>
        <p:spPr>
          <a:xfrm>
            <a:off x="1823720" y="2259011"/>
            <a:ext cx="436910" cy="433387"/>
          </a:xfrm>
          <a:prstGeom prst="rect">
            <a:avLst/>
          </a:prstGeom>
        </p:spPr>
      </p:pic>
      <p:pic>
        <p:nvPicPr>
          <p:cNvPr id="19" name="Picture 18" descr="greencheck.jpg">
            <a:extLst>
              <a:ext uri="{FF2B5EF4-FFF2-40B4-BE49-F238E27FC236}">
                <a16:creationId xmlns:a16="http://schemas.microsoft.com/office/drawing/2014/main" id="{33D4AAD4-5306-40B2-AA94-3E9ED32C95D8}"/>
              </a:ext>
            </a:extLst>
          </p:cNvPr>
          <p:cNvPicPr>
            <a:picLocks noChangeAspect="1"/>
          </p:cNvPicPr>
          <p:nvPr/>
        </p:nvPicPr>
        <p:blipFill>
          <a:blip r:embed="rId4" cstate="print"/>
          <a:stretch>
            <a:fillRect/>
          </a:stretch>
        </p:blipFill>
        <p:spPr>
          <a:xfrm>
            <a:off x="5659090" y="1825624"/>
            <a:ext cx="436910" cy="433387"/>
          </a:xfrm>
          <a:prstGeom prst="rect">
            <a:avLst/>
          </a:prstGeom>
        </p:spPr>
      </p:pic>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Smooth Functions</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4"/>
            <a:ext cx="10515600" cy="4595495"/>
          </a:xfrm>
        </p:spPr>
        <p:txBody>
          <a:bodyPr>
            <a:normAutofit fontScale="92500"/>
          </a:bodyPr>
          <a:lstStyle/>
          <a:p>
            <a:pPr>
              <a:buFont typeface="Wingdings" panose="05000000000000000000" pitchFamily="2" charset="2"/>
              <a:buChar char="v"/>
            </a:pPr>
            <a:r>
              <a:rPr lang="en-US" dirty="0"/>
              <a:t> Quantiles, heavy-hitters, norm estimation, distinct elements, sampling</a:t>
            </a:r>
          </a:p>
          <a:p>
            <a:pPr>
              <a:buFont typeface="Wingdings" panose="05000000000000000000" pitchFamily="2" charset="2"/>
              <a:buChar char="v"/>
            </a:pPr>
            <a:r>
              <a:rPr lang="en-US" dirty="0"/>
              <a:t> Matchings, triangle counting, spanners, </a:t>
            </a:r>
            <a:r>
              <a:rPr lang="en-US" dirty="0" err="1"/>
              <a:t>sparsifiers</a:t>
            </a:r>
            <a:r>
              <a:rPr lang="en-US" dirty="0"/>
              <a:t>, densest subgraph,…</a:t>
            </a:r>
          </a:p>
          <a:p>
            <a:pPr>
              <a:buFont typeface="Wingdings" panose="05000000000000000000" pitchFamily="2" charset="2"/>
              <a:buChar char="v"/>
            </a:pPr>
            <a:r>
              <a:rPr lang="en-US" dirty="0"/>
              <a:t> Minimum enclosing ball, clustering, facility location, volume maximization,…</a:t>
            </a:r>
          </a:p>
          <a:p>
            <a:pPr>
              <a:buFont typeface="Wingdings" panose="05000000000000000000" pitchFamily="2" charset="2"/>
              <a:buChar char="v"/>
            </a:pPr>
            <a:r>
              <a:rPr lang="en-US" dirty="0"/>
              <a:t> Numerical linear algebra (matrix multiplication, spectral approximation,…)</a:t>
            </a:r>
          </a:p>
          <a:p>
            <a:pPr>
              <a:buFont typeface="Wingdings" panose="05000000000000000000" pitchFamily="2" charset="2"/>
              <a:buChar char="v"/>
            </a:pPr>
            <a:r>
              <a:rPr lang="en-US" dirty="0"/>
              <a:t> Submodular optimization</a:t>
            </a:r>
          </a:p>
          <a:p>
            <a:pPr>
              <a:buFont typeface="Wingdings" panose="05000000000000000000" pitchFamily="2" charset="2"/>
              <a:buChar char="v"/>
            </a:pPr>
            <a:r>
              <a:rPr lang="en-US" dirty="0"/>
              <a:t> Strings (pattern matching, periodicity, distance, palindromic detection,…)</a:t>
            </a:r>
          </a:p>
          <a:p>
            <a:pPr>
              <a:buFont typeface="Wingdings" panose="05000000000000000000" pitchFamily="2" charset="2"/>
              <a:buChar char="v"/>
            </a:pPr>
            <a:r>
              <a:rPr lang="en-US" dirty="0"/>
              <a:t> Codeword testing</a:t>
            </a:r>
          </a:p>
        </p:txBody>
      </p:sp>
      <p:sp>
        <p:nvSpPr>
          <p:cNvPr id="36" name="TextBox 35">
            <a:extLst>
              <a:ext uri="{FF2B5EF4-FFF2-40B4-BE49-F238E27FC236}">
                <a16:creationId xmlns:a16="http://schemas.microsoft.com/office/drawing/2014/main" id="{7AF490B3-3CF0-44A7-888C-B2C5CFD3E83B}"/>
              </a:ext>
            </a:extLst>
          </p:cNvPr>
          <p:cNvSpPr txBox="1"/>
          <p:nvPr/>
        </p:nvSpPr>
        <p:spPr>
          <a:xfrm>
            <a:off x="2293775" y="1344775"/>
            <a:ext cx="3006079" cy="523220"/>
          </a:xfrm>
          <a:prstGeom prst="rect">
            <a:avLst/>
          </a:prstGeom>
          <a:noFill/>
        </p:spPr>
        <p:txBody>
          <a:bodyPr wrap="none" rtlCol="0">
            <a:spAutoFit/>
          </a:bodyPr>
          <a:lstStyle/>
          <a:p>
            <a:r>
              <a:rPr lang="en-US" sz="2800" dirty="0">
                <a:solidFill>
                  <a:srgbClr val="00B0F0"/>
                </a:solidFill>
              </a:rPr>
              <a:t>[BGO13, BGLWZ18]</a:t>
            </a:r>
          </a:p>
        </p:txBody>
      </p:sp>
      <p:sp>
        <p:nvSpPr>
          <p:cNvPr id="37" name="TextBox 36">
            <a:extLst>
              <a:ext uri="{FF2B5EF4-FFF2-40B4-BE49-F238E27FC236}">
                <a16:creationId xmlns:a16="http://schemas.microsoft.com/office/drawing/2014/main" id="{1C67696D-BB8E-41A3-AED4-57B018D17031}"/>
              </a:ext>
            </a:extLst>
          </p:cNvPr>
          <p:cNvSpPr txBox="1"/>
          <p:nvPr/>
        </p:nvSpPr>
        <p:spPr>
          <a:xfrm>
            <a:off x="9649490" y="1344775"/>
            <a:ext cx="1365823" cy="523220"/>
          </a:xfrm>
          <a:prstGeom prst="rect">
            <a:avLst/>
          </a:prstGeom>
          <a:noFill/>
        </p:spPr>
        <p:txBody>
          <a:bodyPr wrap="none" rtlCol="0">
            <a:spAutoFit/>
          </a:bodyPr>
          <a:lstStyle/>
          <a:p>
            <a:r>
              <a:rPr lang="en-US" sz="2800" dirty="0">
                <a:solidFill>
                  <a:srgbClr val="00B0F0"/>
                </a:solidFill>
              </a:rPr>
              <a:t>[BOZ09]</a:t>
            </a:r>
          </a:p>
        </p:txBody>
      </p:sp>
      <p:sp>
        <p:nvSpPr>
          <p:cNvPr id="38" name="TextBox 37">
            <a:extLst>
              <a:ext uri="{FF2B5EF4-FFF2-40B4-BE49-F238E27FC236}">
                <a16:creationId xmlns:a16="http://schemas.microsoft.com/office/drawing/2014/main" id="{9A173546-489B-4726-9820-9633311A766D}"/>
              </a:ext>
            </a:extLst>
          </p:cNvPr>
          <p:cNvSpPr txBox="1"/>
          <p:nvPr/>
        </p:nvSpPr>
        <p:spPr>
          <a:xfrm>
            <a:off x="4558525" y="3189903"/>
            <a:ext cx="1576072" cy="523220"/>
          </a:xfrm>
          <a:prstGeom prst="rect">
            <a:avLst/>
          </a:prstGeom>
          <a:noFill/>
        </p:spPr>
        <p:txBody>
          <a:bodyPr wrap="none" rtlCol="0">
            <a:spAutoFit/>
          </a:bodyPr>
          <a:lstStyle/>
          <a:p>
            <a:r>
              <a:rPr lang="en-US" sz="2800" dirty="0">
                <a:solidFill>
                  <a:srgbClr val="00B0F0"/>
                </a:solidFill>
              </a:rPr>
              <a:t>[BLLM16]</a:t>
            </a:r>
          </a:p>
        </p:txBody>
      </p:sp>
      <p:sp>
        <p:nvSpPr>
          <p:cNvPr id="39" name="TextBox 38">
            <a:extLst>
              <a:ext uri="{FF2B5EF4-FFF2-40B4-BE49-F238E27FC236}">
                <a16:creationId xmlns:a16="http://schemas.microsoft.com/office/drawing/2014/main" id="{FB248380-D97D-4822-9C85-1E00B8A3C53E}"/>
              </a:ext>
            </a:extLst>
          </p:cNvPr>
          <p:cNvSpPr txBox="1"/>
          <p:nvPr/>
        </p:nvSpPr>
        <p:spPr>
          <a:xfrm>
            <a:off x="4696247" y="4058565"/>
            <a:ext cx="2489656" cy="523220"/>
          </a:xfrm>
          <a:prstGeom prst="rect">
            <a:avLst/>
          </a:prstGeom>
          <a:noFill/>
        </p:spPr>
        <p:txBody>
          <a:bodyPr wrap="none" rtlCol="0">
            <a:spAutoFit/>
          </a:bodyPr>
          <a:lstStyle/>
          <a:p>
            <a:r>
              <a:rPr lang="en-US" sz="2800" dirty="0">
                <a:solidFill>
                  <a:srgbClr val="00B0F0"/>
                </a:solidFill>
              </a:rPr>
              <a:t>[CNZ16,ELVZ17]</a:t>
            </a:r>
          </a:p>
        </p:txBody>
      </p:sp>
    </p:spTree>
    <p:extLst>
      <p:ext uri="{BB962C8B-B14F-4D97-AF65-F5344CB8AC3E}">
        <p14:creationId xmlns:p14="http://schemas.microsoft.com/office/powerpoint/2010/main" val="432140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descr="redX.jpg">
            <a:extLst>
              <a:ext uri="{FF2B5EF4-FFF2-40B4-BE49-F238E27FC236}">
                <a16:creationId xmlns:a16="http://schemas.microsoft.com/office/drawing/2014/main" id="{2E820E4C-83AC-42B9-9FA8-70C8F2A292B4}"/>
              </a:ext>
            </a:extLst>
          </p:cNvPr>
          <p:cNvPicPr>
            <a:picLocks noChangeAspect="1"/>
          </p:cNvPicPr>
          <p:nvPr/>
        </p:nvPicPr>
        <p:blipFill>
          <a:blip r:embed="rId2" cstate="print"/>
          <a:stretch>
            <a:fillRect/>
          </a:stretch>
        </p:blipFill>
        <p:spPr>
          <a:xfrm>
            <a:off x="5382635" y="4544336"/>
            <a:ext cx="399288" cy="525379"/>
          </a:xfrm>
          <a:prstGeom prst="rect">
            <a:avLst/>
          </a:prstGeom>
        </p:spPr>
      </p:pic>
      <p:pic>
        <p:nvPicPr>
          <p:cNvPr id="34" name="Picture 33" descr="redcheck.jpg">
            <a:extLst>
              <a:ext uri="{FF2B5EF4-FFF2-40B4-BE49-F238E27FC236}">
                <a16:creationId xmlns:a16="http://schemas.microsoft.com/office/drawing/2014/main" id="{8ACC6B1E-D2CF-4E33-94E1-C29EE1BFA4CE}"/>
              </a:ext>
            </a:extLst>
          </p:cNvPr>
          <p:cNvPicPr>
            <a:picLocks noChangeAspect="1"/>
          </p:cNvPicPr>
          <p:nvPr/>
        </p:nvPicPr>
        <p:blipFill>
          <a:blip r:embed="rId3" cstate="print"/>
          <a:stretch>
            <a:fillRect/>
          </a:stretch>
        </p:blipFill>
        <p:spPr>
          <a:xfrm>
            <a:off x="3057129" y="4123371"/>
            <a:ext cx="457200" cy="453682"/>
          </a:xfrm>
          <a:prstGeom prst="rect">
            <a:avLst/>
          </a:prstGeom>
        </p:spPr>
      </p:pic>
      <p:pic>
        <p:nvPicPr>
          <p:cNvPr id="33" name="Picture 32" descr="redcheck.jpg">
            <a:extLst>
              <a:ext uri="{FF2B5EF4-FFF2-40B4-BE49-F238E27FC236}">
                <a16:creationId xmlns:a16="http://schemas.microsoft.com/office/drawing/2014/main" id="{C28AA0EE-226E-4A52-8109-B1363AB29FB3}"/>
              </a:ext>
            </a:extLst>
          </p:cNvPr>
          <p:cNvPicPr>
            <a:picLocks noChangeAspect="1"/>
          </p:cNvPicPr>
          <p:nvPr/>
        </p:nvPicPr>
        <p:blipFill>
          <a:blip r:embed="rId3" cstate="print"/>
          <a:stretch>
            <a:fillRect/>
          </a:stretch>
        </p:blipFill>
        <p:spPr>
          <a:xfrm>
            <a:off x="5088605" y="2779322"/>
            <a:ext cx="457200" cy="453682"/>
          </a:xfrm>
          <a:prstGeom prst="rect">
            <a:avLst/>
          </a:prstGeom>
        </p:spPr>
      </p:pic>
      <p:pic>
        <p:nvPicPr>
          <p:cNvPr id="32" name="Picture 31" descr="redcheck.jpg">
            <a:extLst>
              <a:ext uri="{FF2B5EF4-FFF2-40B4-BE49-F238E27FC236}">
                <a16:creationId xmlns:a16="http://schemas.microsoft.com/office/drawing/2014/main" id="{18B0FD30-06A8-451F-B700-6BEB0D5A51E3}"/>
              </a:ext>
            </a:extLst>
          </p:cNvPr>
          <p:cNvPicPr>
            <a:picLocks noChangeAspect="1"/>
          </p:cNvPicPr>
          <p:nvPr/>
        </p:nvPicPr>
        <p:blipFill>
          <a:blip r:embed="rId3" cstate="print"/>
          <a:stretch>
            <a:fillRect/>
          </a:stretch>
        </p:blipFill>
        <p:spPr>
          <a:xfrm>
            <a:off x="3453369" y="1825623"/>
            <a:ext cx="457200" cy="453682"/>
          </a:xfrm>
          <a:prstGeom prst="rect">
            <a:avLst/>
          </a:prstGeom>
        </p:spPr>
      </p:pic>
      <p:pic>
        <p:nvPicPr>
          <p:cNvPr id="31" name="Picture 30" descr="redcheck.jpg">
            <a:extLst>
              <a:ext uri="{FF2B5EF4-FFF2-40B4-BE49-F238E27FC236}">
                <a16:creationId xmlns:a16="http://schemas.microsoft.com/office/drawing/2014/main" id="{FA51CF86-890B-4B6F-B128-7FD1F057F79F}"/>
              </a:ext>
            </a:extLst>
          </p:cNvPr>
          <p:cNvPicPr>
            <a:picLocks noChangeAspect="1"/>
          </p:cNvPicPr>
          <p:nvPr/>
        </p:nvPicPr>
        <p:blipFill>
          <a:blip r:embed="rId3" cstate="print"/>
          <a:stretch>
            <a:fillRect/>
          </a:stretch>
        </p:blipFill>
        <p:spPr>
          <a:xfrm>
            <a:off x="9969395" y="1805326"/>
            <a:ext cx="457200" cy="453682"/>
          </a:xfrm>
          <a:prstGeom prst="rect">
            <a:avLst/>
          </a:prstGeom>
        </p:spPr>
      </p:pic>
      <p:pic>
        <p:nvPicPr>
          <p:cNvPr id="28" name="Picture 27" descr="redX.jpg">
            <a:extLst>
              <a:ext uri="{FF2B5EF4-FFF2-40B4-BE49-F238E27FC236}">
                <a16:creationId xmlns:a16="http://schemas.microsoft.com/office/drawing/2014/main" id="{8F88D800-AC83-4500-8BBE-FFFD67D34B6F}"/>
              </a:ext>
            </a:extLst>
          </p:cNvPr>
          <p:cNvPicPr>
            <a:picLocks noChangeAspect="1"/>
          </p:cNvPicPr>
          <p:nvPr/>
        </p:nvPicPr>
        <p:blipFill>
          <a:blip r:embed="rId2" cstate="print"/>
          <a:stretch>
            <a:fillRect/>
          </a:stretch>
        </p:blipFill>
        <p:spPr>
          <a:xfrm>
            <a:off x="1842531" y="1743905"/>
            <a:ext cx="399288" cy="525379"/>
          </a:xfrm>
          <a:prstGeom prst="rect">
            <a:avLst/>
          </a:prstGeom>
        </p:spPr>
      </p:pic>
      <p:pic>
        <p:nvPicPr>
          <p:cNvPr id="21" name="Picture 20" descr="redX.jpg">
            <a:extLst>
              <a:ext uri="{FF2B5EF4-FFF2-40B4-BE49-F238E27FC236}">
                <a16:creationId xmlns:a16="http://schemas.microsoft.com/office/drawing/2014/main" id="{A9D907C9-6D5F-4A52-86AE-3C52898E217C}"/>
              </a:ext>
            </a:extLst>
          </p:cNvPr>
          <p:cNvPicPr>
            <a:picLocks noChangeAspect="1"/>
          </p:cNvPicPr>
          <p:nvPr/>
        </p:nvPicPr>
        <p:blipFill>
          <a:blip r:embed="rId2" cstate="print"/>
          <a:stretch>
            <a:fillRect/>
          </a:stretch>
        </p:blipFill>
        <p:spPr>
          <a:xfrm>
            <a:off x="1978537" y="5045981"/>
            <a:ext cx="399288" cy="525379"/>
          </a:xfrm>
          <a:prstGeom prst="rect">
            <a:avLst/>
          </a:prstGeom>
        </p:spPr>
      </p:pic>
      <p:pic>
        <p:nvPicPr>
          <p:cNvPr id="16" name="Picture 15" descr="greencheck.jpg">
            <a:extLst>
              <a:ext uri="{FF2B5EF4-FFF2-40B4-BE49-F238E27FC236}">
                <a16:creationId xmlns:a16="http://schemas.microsoft.com/office/drawing/2014/main" id="{5B7DFD53-30F0-4279-AE51-B52DAB687D98}"/>
              </a:ext>
            </a:extLst>
          </p:cNvPr>
          <p:cNvPicPr>
            <a:picLocks noChangeAspect="1"/>
          </p:cNvPicPr>
          <p:nvPr/>
        </p:nvPicPr>
        <p:blipFill>
          <a:blip r:embed="rId4" cstate="print"/>
          <a:stretch>
            <a:fillRect/>
          </a:stretch>
        </p:blipFill>
        <p:spPr>
          <a:xfrm>
            <a:off x="8750942" y="2779322"/>
            <a:ext cx="436910" cy="433387"/>
          </a:xfrm>
          <a:prstGeom prst="rect">
            <a:avLst/>
          </a:prstGeom>
        </p:spPr>
      </p:pic>
      <p:pic>
        <p:nvPicPr>
          <p:cNvPr id="15" name="Picture 14" descr="greencheck.jpg">
            <a:extLst>
              <a:ext uri="{FF2B5EF4-FFF2-40B4-BE49-F238E27FC236}">
                <a16:creationId xmlns:a16="http://schemas.microsoft.com/office/drawing/2014/main" id="{A9E4B18E-7E89-4D56-A0FC-BE7353FEE0BF}"/>
              </a:ext>
            </a:extLst>
          </p:cNvPr>
          <p:cNvPicPr>
            <a:picLocks noChangeAspect="1"/>
          </p:cNvPicPr>
          <p:nvPr/>
        </p:nvPicPr>
        <p:blipFill>
          <a:blip r:embed="rId4" cstate="print"/>
          <a:stretch>
            <a:fillRect/>
          </a:stretch>
        </p:blipFill>
        <p:spPr>
          <a:xfrm>
            <a:off x="9429682" y="2259008"/>
            <a:ext cx="436910" cy="433387"/>
          </a:xfrm>
          <a:prstGeom prst="rect">
            <a:avLst/>
          </a:prstGeom>
        </p:spPr>
      </p:pic>
      <p:pic>
        <p:nvPicPr>
          <p:cNvPr id="13" name="Picture 12" descr="greencheck.jpg">
            <a:extLst>
              <a:ext uri="{FF2B5EF4-FFF2-40B4-BE49-F238E27FC236}">
                <a16:creationId xmlns:a16="http://schemas.microsoft.com/office/drawing/2014/main" id="{B2D91149-FB50-491C-AA37-0572F780DD7C}"/>
              </a:ext>
            </a:extLst>
          </p:cNvPr>
          <p:cNvPicPr>
            <a:picLocks noChangeAspect="1"/>
          </p:cNvPicPr>
          <p:nvPr/>
        </p:nvPicPr>
        <p:blipFill>
          <a:blip r:embed="rId4" cstate="print"/>
          <a:stretch>
            <a:fillRect/>
          </a:stretch>
        </p:blipFill>
        <p:spPr>
          <a:xfrm>
            <a:off x="5722620" y="2259010"/>
            <a:ext cx="436910" cy="433387"/>
          </a:xfrm>
          <a:prstGeom prst="rect">
            <a:avLst/>
          </a:prstGeom>
        </p:spPr>
      </p:pic>
      <p:pic>
        <p:nvPicPr>
          <p:cNvPr id="12" name="Picture 11" descr="greencheck.jpg">
            <a:extLst>
              <a:ext uri="{FF2B5EF4-FFF2-40B4-BE49-F238E27FC236}">
                <a16:creationId xmlns:a16="http://schemas.microsoft.com/office/drawing/2014/main" id="{C9572EED-B56D-4299-AD6B-7E857ADA69D7}"/>
              </a:ext>
            </a:extLst>
          </p:cNvPr>
          <p:cNvPicPr>
            <a:picLocks noChangeAspect="1"/>
          </p:cNvPicPr>
          <p:nvPr/>
        </p:nvPicPr>
        <p:blipFill>
          <a:blip r:embed="rId4" cstate="print"/>
          <a:stretch>
            <a:fillRect/>
          </a:stretch>
        </p:blipFill>
        <p:spPr>
          <a:xfrm>
            <a:off x="7301222" y="2259009"/>
            <a:ext cx="436910" cy="433387"/>
          </a:xfrm>
          <a:prstGeom prst="rect">
            <a:avLst/>
          </a:prstGeom>
        </p:spPr>
      </p:pic>
      <p:pic>
        <p:nvPicPr>
          <p:cNvPr id="30" name="Picture 29" descr="greencheck.jpg">
            <a:extLst>
              <a:ext uri="{FF2B5EF4-FFF2-40B4-BE49-F238E27FC236}">
                <a16:creationId xmlns:a16="http://schemas.microsoft.com/office/drawing/2014/main" id="{F946A0AE-5119-4805-9F86-B4E4ECED4C1F}"/>
              </a:ext>
            </a:extLst>
          </p:cNvPr>
          <p:cNvPicPr>
            <a:picLocks noChangeAspect="1"/>
          </p:cNvPicPr>
          <p:nvPr/>
        </p:nvPicPr>
        <p:blipFill>
          <a:blip r:embed="rId4" cstate="print"/>
          <a:stretch>
            <a:fillRect/>
          </a:stretch>
        </p:blipFill>
        <p:spPr>
          <a:xfrm>
            <a:off x="6609722" y="4608514"/>
            <a:ext cx="436910" cy="433387"/>
          </a:xfrm>
          <a:prstGeom prst="rect">
            <a:avLst/>
          </a:prstGeom>
        </p:spPr>
      </p:pic>
      <p:pic>
        <p:nvPicPr>
          <p:cNvPr id="27" name="Picture 26" descr="greencheck.jpg">
            <a:extLst>
              <a:ext uri="{FF2B5EF4-FFF2-40B4-BE49-F238E27FC236}">
                <a16:creationId xmlns:a16="http://schemas.microsoft.com/office/drawing/2014/main" id="{1697E448-03BA-4323-B612-1230FB21DF05}"/>
              </a:ext>
            </a:extLst>
          </p:cNvPr>
          <p:cNvPicPr>
            <a:picLocks noChangeAspect="1"/>
          </p:cNvPicPr>
          <p:nvPr/>
        </p:nvPicPr>
        <p:blipFill>
          <a:blip r:embed="rId4" cstate="print"/>
          <a:stretch>
            <a:fillRect/>
          </a:stretch>
        </p:blipFill>
        <p:spPr>
          <a:xfrm>
            <a:off x="2586362" y="4618119"/>
            <a:ext cx="436910" cy="433387"/>
          </a:xfrm>
          <a:prstGeom prst="rect">
            <a:avLst/>
          </a:prstGeom>
        </p:spPr>
      </p:pic>
      <p:pic>
        <p:nvPicPr>
          <p:cNvPr id="29" name="Picture 28" descr="greencheck.jpg">
            <a:extLst>
              <a:ext uri="{FF2B5EF4-FFF2-40B4-BE49-F238E27FC236}">
                <a16:creationId xmlns:a16="http://schemas.microsoft.com/office/drawing/2014/main" id="{6A3931DE-EA37-45BB-82B4-A9D071C6489A}"/>
              </a:ext>
            </a:extLst>
          </p:cNvPr>
          <p:cNvPicPr>
            <a:picLocks noChangeAspect="1"/>
          </p:cNvPicPr>
          <p:nvPr/>
        </p:nvPicPr>
        <p:blipFill>
          <a:blip r:embed="rId4" cstate="print"/>
          <a:stretch>
            <a:fillRect/>
          </a:stretch>
        </p:blipFill>
        <p:spPr>
          <a:xfrm>
            <a:off x="8750942" y="4598990"/>
            <a:ext cx="436910" cy="433387"/>
          </a:xfrm>
          <a:prstGeom prst="rect">
            <a:avLst/>
          </a:prstGeom>
        </p:spPr>
      </p:pic>
      <p:pic>
        <p:nvPicPr>
          <p:cNvPr id="26" name="Picture 25" descr="greencheck.jpg">
            <a:extLst>
              <a:ext uri="{FF2B5EF4-FFF2-40B4-BE49-F238E27FC236}">
                <a16:creationId xmlns:a16="http://schemas.microsoft.com/office/drawing/2014/main" id="{B7F5021F-D389-4F3A-BBB8-2DA2F2E9669A}"/>
              </a:ext>
            </a:extLst>
          </p:cNvPr>
          <p:cNvPicPr>
            <a:picLocks noChangeAspect="1"/>
          </p:cNvPicPr>
          <p:nvPr/>
        </p:nvPicPr>
        <p:blipFill>
          <a:blip r:embed="rId4" cstate="print"/>
          <a:stretch>
            <a:fillRect/>
          </a:stretch>
        </p:blipFill>
        <p:spPr>
          <a:xfrm>
            <a:off x="8069535" y="1825623"/>
            <a:ext cx="436910" cy="433387"/>
          </a:xfrm>
          <a:prstGeom prst="rect">
            <a:avLst/>
          </a:prstGeom>
        </p:spPr>
      </p:pic>
      <p:pic>
        <p:nvPicPr>
          <p:cNvPr id="25" name="Picture 24" descr="greencheck.jpg">
            <a:extLst>
              <a:ext uri="{FF2B5EF4-FFF2-40B4-BE49-F238E27FC236}">
                <a16:creationId xmlns:a16="http://schemas.microsoft.com/office/drawing/2014/main" id="{70148FD6-68D5-4651-87C9-16F5A2313A11}"/>
              </a:ext>
            </a:extLst>
          </p:cNvPr>
          <p:cNvPicPr>
            <a:picLocks noChangeAspect="1"/>
          </p:cNvPicPr>
          <p:nvPr/>
        </p:nvPicPr>
        <p:blipFill>
          <a:blip r:embed="rId4" cstate="print"/>
          <a:stretch>
            <a:fillRect/>
          </a:stretch>
        </p:blipFill>
        <p:spPr>
          <a:xfrm>
            <a:off x="2475538" y="2759545"/>
            <a:ext cx="436910" cy="433387"/>
          </a:xfrm>
          <a:prstGeom prst="rect">
            <a:avLst/>
          </a:prstGeom>
        </p:spPr>
      </p:pic>
      <p:pic>
        <p:nvPicPr>
          <p:cNvPr id="24" name="Picture 23" descr="greencheck.jpg">
            <a:extLst>
              <a:ext uri="{FF2B5EF4-FFF2-40B4-BE49-F238E27FC236}">
                <a16:creationId xmlns:a16="http://schemas.microsoft.com/office/drawing/2014/main" id="{687B440A-E959-4744-9A5C-885B1E22E629}"/>
              </a:ext>
            </a:extLst>
          </p:cNvPr>
          <p:cNvPicPr>
            <a:picLocks noChangeAspect="1"/>
          </p:cNvPicPr>
          <p:nvPr/>
        </p:nvPicPr>
        <p:blipFill>
          <a:blip r:embed="rId4" cstate="print"/>
          <a:stretch>
            <a:fillRect/>
          </a:stretch>
        </p:blipFill>
        <p:spPr>
          <a:xfrm>
            <a:off x="3845560" y="2259010"/>
            <a:ext cx="436910" cy="433387"/>
          </a:xfrm>
          <a:prstGeom prst="rect">
            <a:avLst/>
          </a:prstGeom>
        </p:spPr>
      </p:pic>
      <p:pic>
        <p:nvPicPr>
          <p:cNvPr id="23" name="Picture 22" descr="greencheck.jpg">
            <a:extLst>
              <a:ext uri="{FF2B5EF4-FFF2-40B4-BE49-F238E27FC236}">
                <a16:creationId xmlns:a16="http://schemas.microsoft.com/office/drawing/2014/main" id="{87F3CA53-B952-424B-9EB7-DE1D9FF79EBF}"/>
              </a:ext>
            </a:extLst>
          </p:cNvPr>
          <p:cNvPicPr>
            <a:picLocks noChangeAspect="1"/>
          </p:cNvPicPr>
          <p:nvPr/>
        </p:nvPicPr>
        <p:blipFill>
          <a:blip r:embed="rId4" cstate="print"/>
          <a:stretch>
            <a:fillRect/>
          </a:stretch>
        </p:blipFill>
        <p:spPr>
          <a:xfrm>
            <a:off x="1823720" y="2259011"/>
            <a:ext cx="436910" cy="433387"/>
          </a:xfrm>
          <a:prstGeom prst="rect">
            <a:avLst/>
          </a:prstGeom>
        </p:spPr>
      </p:pic>
      <p:pic>
        <p:nvPicPr>
          <p:cNvPr id="19" name="Picture 18" descr="greencheck.jpg">
            <a:extLst>
              <a:ext uri="{FF2B5EF4-FFF2-40B4-BE49-F238E27FC236}">
                <a16:creationId xmlns:a16="http://schemas.microsoft.com/office/drawing/2014/main" id="{33D4AAD4-5306-40B2-AA94-3E9ED32C95D8}"/>
              </a:ext>
            </a:extLst>
          </p:cNvPr>
          <p:cNvPicPr>
            <a:picLocks noChangeAspect="1"/>
          </p:cNvPicPr>
          <p:nvPr/>
        </p:nvPicPr>
        <p:blipFill>
          <a:blip r:embed="rId4" cstate="print"/>
          <a:stretch>
            <a:fillRect/>
          </a:stretch>
        </p:blipFill>
        <p:spPr>
          <a:xfrm>
            <a:off x="5659090" y="1825624"/>
            <a:ext cx="436910" cy="433387"/>
          </a:xfrm>
          <a:prstGeom prst="rect">
            <a:avLst/>
          </a:prstGeom>
        </p:spPr>
      </p:pic>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Smooth Functions</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4"/>
            <a:ext cx="10515600" cy="4595495"/>
          </a:xfrm>
        </p:spPr>
        <p:txBody>
          <a:bodyPr>
            <a:normAutofit fontScale="92500"/>
          </a:bodyPr>
          <a:lstStyle/>
          <a:p>
            <a:pPr>
              <a:buFont typeface="Wingdings" panose="05000000000000000000" pitchFamily="2" charset="2"/>
              <a:buChar char="v"/>
            </a:pPr>
            <a:r>
              <a:rPr lang="en-US" dirty="0"/>
              <a:t> Quantiles, heavy-hitters, norm estimation, distinct elements, sampling</a:t>
            </a:r>
          </a:p>
          <a:p>
            <a:pPr>
              <a:buFont typeface="Wingdings" panose="05000000000000000000" pitchFamily="2" charset="2"/>
              <a:buChar char="v"/>
            </a:pPr>
            <a:r>
              <a:rPr lang="en-US" dirty="0"/>
              <a:t> Matchings, triangle counting, spanners, </a:t>
            </a:r>
            <a:r>
              <a:rPr lang="en-US" dirty="0" err="1"/>
              <a:t>sparsifiers</a:t>
            </a:r>
            <a:r>
              <a:rPr lang="en-US" dirty="0"/>
              <a:t>, densest subgraph,…</a:t>
            </a:r>
          </a:p>
          <a:p>
            <a:pPr>
              <a:buFont typeface="Wingdings" panose="05000000000000000000" pitchFamily="2" charset="2"/>
              <a:buChar char="v"/>
            </a:pPr>
            <a:r>
              <a:rPr lang="en-US" dirty="0"/>
              <a:t> Minimum enclosing ball, clustering, facility location, volume maximization,…</a:t>
            </a:r>
            <a:endParaRPr lang="en-US" dirty="0">
              <a:solidFill>
                <a:srgbClr val="FF0000"/>
              </a:solidFill>
            </a:endParaRPr>
          </a:p>
          <a:p>
            <a:pPr>
              <a:buFont typeface="Wingdings" panose="05000000000000000000" pitchFamily="2" charset="2"/>
              <a:buChar char="v"/>
            </a:pPr>
            <a:r>
              <a:rPr lang="en-US" dirty="0">
                <a:solidFill>
                  <a:srgbClr val="FF0000"/>
                </a:solidFill>
              </a:rPr>
              <a:t> Numerical linear algebra (matrix multiplication, spectral approximation,…)</a:t>
            </a:r>
          </a:p>
          <a:p>
            <a:pPr>
              <a:buFont typeface="Wingdings" panose="05000000000000000000" pitchFamily="2" charset="2"/>
              <a:buChar char="v"/>
            </a:pPr>
            <a:r>
              <a:rPr lang="en-US" dirty="0"/>
              <a:t> Submodular optimization</a:t>
            </a:r>
          </a:p>
          <a:p>
            <a:pPr>
              <a:buFont typeface="Wingdings" panose="05000000000000000000" pitchFamily="2" charset="2"/>
              <a:buChar char="v"/>
            </a:pPr>
            <a:r>
              <a:rPr lang="en-US" dirty="0"/>
              <a:t> Strings (pattern matching, periodicity, distance, palindromic detection,…)</a:t>
            </a:r>
          </a:p>
          <a:p>
            <a:pPr>
              <a:buFont typeface="Wingdings" panose="05000000000000000000" pitchFamily="2" charset="2"/>
              <a:buChar char="v"/>
            </a:pPr>
            <a:r>
              <a:rPr lang="en-US" dirty="0"/>
              <a:t> Codeword testing</a:t>
            </a:r>
          </a:p>
        </p:txBody>
      </p:sp>
      <p:sp>
        <p:nvSpPr>
          <p:cNvPr id="36" name="TextBox 35">
            <a:extLst>
              <a:ext uri="{FF2B5EF4-FFF2-40B4-BE49-F238E27FC236}">
                <a16:creationId xmlns:a16="http://schemas.microsoft.com/office/drawing/2014/main" id="{7AF490B3-3CF0-44A7-888C-B2C5CFD3E83B}"/>
              </a:ext>
            </a:extLst>
          </p:cNvPr>
          <p:cNvSpPr txBox="1"/>
          <p:nvPr/>
        </p:nvSpPr>
        <p:spPr>
          <a:xfrm>
            <a:off x="2293775" y="1344775"/>
            <a:ext cx="3006079" cy="523220"/>
          </a:xfrm>
          <a:prstGeom prst="rect">
            <a:avLst/>
          </a:prstGeom>
          <a:noFill/>
        </p:spPr>
        <p:txBody>
          <a:bodyPr wrap="none" rtlCol="0">
            <a:spAutoFit/>
          </a:bodyPr>
          <a:lstStyle/>
          <a:p>
            <a:r>
              <a:rPr lang="en-US" sz="2800" dirty="0">
                <a:solidFill>
                  <a:srgbClr val="00B0F0"/>
                </a:solidFill>
              </a:rPr>
              <a:t>[BGO13, BGLWZ18]</a:t>
            </a:r>
          </a:p>
        </p:txBody>
      </p:sp>
      <p:sp>
        <p:nvSpPr>
          <p:cNvPr id="37" name="TextBox 36">
            <a:extLst>
              <a:ext uri="{FF2B5EF4-FFF2-40B4-BE49-F238E27FC236}">
                <a16:creationId xmlns:a16="http://schemas.microsoft.com/office/drawing/2014/main" id="{1C67696D-BB8E-41A3-AED4-57B018D17031}"/>
              </a:ext>
            </a:extLst>
          </p:cNvPr>
          <p:cNvSpPr txBox="1"/>
          <p:nvPr/>
        </p:nvSpPr>
        <p:spPr>
          <a:xfrm>
            <a:off x="9649490" y="1344775"/>
            <a:ext cx="1365823" cy="523220"/>
          </a:xfrm>
          <a:prstGeom prst="rect">
            <a:avLst/>
          </a:prstGeom>
          <a:noFill/>
        </p:spPr>
        <p:txBody>
          <a:bodyPr wrap="none" rtlCol="0">
            <a:spAutoFit/>
          </a:bodyPr>
          <a:lstStyle/>
          <a:p>
            <a:r>
              <a:rPr lang="en-US" sz="2800" dirty="0">
                <a:solidFill>
                  <a:srgbClr val="00B0F0"/>
                </a:solidFill>
              </a:rPr>
              <a:t>[BOZ09]</a:t>
            </a:r>
          </a:p>
        </p:txBody>
      </p:sp>
      <p:sp>
        <p:nvSpPr>
          <p:cNvPr id="38" name="TextBox 37">
            <a:extLst>
              <a:ext uri="{FF2B5EF4-FFF2-40B4-BE49-F238E27FC236}">
                <a16:creationId xmlns:a16="http://schemas.microsoft.com/office/drawing/2014/main" id="{9A173546-489B-4726-9820-9633311A766D}"/>
              </a:ext>
            </a:extLst>
          </p:cNvPr>
          <p:cNvSpPr txBox="1"/>
          <p:nvPr/>
        </p:nvSpPr>
        <p:spPr>
          <a:xfrm>
            <a:off x="4558525" y="3189903"/>
            <a:ext cx="1576072" cy="523220"/>
          </a:xfrm>
          <a:prstGeom prst="rect">
            <a:avLst/>
          </a:prstGeom>
          <a:noFill/>
        </p:spPr>
        <p:txBody>
          <a:bodyPr wrap="none" rtlCol="0">
            <a:spAutoFit/>
          </a:bodyPr>
          <a:lstStyle/>
          <a:p>
            <a:r>
              <a:rPr lang="en-US" sz="2800" dirty="0">
                <a:solidFill>
                  <a:srgbClr val="00B0F0"/>
                </a:solidFill>
              </a:rPr>
              <a:t>[BLLM16]</a:t>
            </a:r>
          </a:p>
        </p:txBody>
      </p:sp>
      <p:sp>
        <p:nvSpPr>
          <p:cNvPr id="39" name="TextBox 38">
            <a:extLst>
              <a:ext uri="{FF2B5EF4-FFF2-40B4-BE49-F238E27FC236}">
                <a16:creationId xmlns:a16="http://schemas.microsoft.com/office/drawing/2014/main" id="{FB248380-D97D-4822-9C85-1E00B8A3C53E}"/>
              </a:ext>
            </a:extLst>
          </p:cNvPr>
          <p:cNvSpPr txBox="1"/>
          <p:nvPr/>
        </p:nvSpPr>
        <p:spPr>
          <a:xfrm>
            <a:off x="4696247" y="4058565"/>
            <a:ext cx="2489656" cy="523220"/>
          </a:xfrm>
          <a:prstGeom prst="rect">
            <a:avLst/>
          </a:prstGeom>
          <a:noFill/>
        </p:spPr>
        <p:txBody>
          <a:bodyPr wrap="none" rtlCol="0">
            <a:spAutoFit/>
          </a:bodyPr>
          <a:lstStyle/>
          <a:p>
            <a:r>
              <a:rPr lang="en-US" sz="2800" dirty="0">
                <a:solidFill>
                  <a:srgbClr val="00B0F0"/>
                </a:solidFill>
              </a:rPr>
              <a:t>[CNZ16,ELVZ17]</a:t>
            </a:r>
          </a:p>
        </p:txBody>
      </p:sp>
      <p:pic>
        <p:nvPicPr>
          <p:cNvPr id="40" name="Picture 39" descr="redX.jpg">
            <a:extLst>
              <a:ext uri="{FF2B5EF4-FFF2-40B4-BE49-F238E27FC236}">
                <a16:creationId xmlns:a16="http://schemas.microsoft.com/office/drawing/2014/main" id="{D2F3D475-C24E-404A-AF0E-923000AD521D}"/>
              </a:ext>
            </a:extLst>
          </p:cNvPr>
          <p:cNvPicPr>
            <a:picLocks noChangeAspect="1"/>
          </p:cNvPicPr>
          <p:nvPr/>
        </p:nvPicPr>
        <p:blipFill>
          <a:blip r:embed="rId2" cstate="print"/>
          <a:stretch>
            <a:fillRect/>
          </a:stretch>
        </p:blipFill>
        <p:spPr>
          <a:xfrm>
            <a:off x="328706" y="3533186"/>
            <a:ext cx="399288" cy="525379"/>
          </a:xfrm>
          <a:prstGeom prst="rect">
            <a:avLst/>
          </a:prstGeom>
        </p:spPr>
      </p:pic>
      <p:pic>
        <p:nvPicPr>
          <p:cNvPr id="41" name="Picture 40" descr="redcheck.jpg">
            <a:extLst>
              <a:ext uri="{FF2B5EF4-FFF2-40B4-BE49-F238E27FC236}">
                <a16:creationId xmlns:a16="http://schemas.microsoft.com/office/drawing/2014/main" id="{545EC277-3BF0-4950-A916-39E8CEB8AD39}"/>
              </a:ext>
            </a:extLst>
          </p:cNvPr>
          <p:cNvPicPr>
            <a:picLocks noChangeAspect="1"/>
          </p:cNvPicPr>
          <p:nvPr/>
        </p:nvPicPr>
        <p:blipFill>
          <a:blip r:embed="rId3" cstate="print"/>
          <a:stretch>
            <a:fillRect/>
          </a:stretch>
        </p:blipFill>
        <p:spPr>
          <a:xfrm>
            <a:off x="11406094" y="3604883"/>
            <a:ext cx="457200" cy="453682"/>
          </a:xfrm>
          <a:prstGeom prst="rect">
            <a:avLst/>
          </a:prstGeom>
        </p:spPr>
      </p:pic>
    </p:spTree>
    <p:extLst>
      <p:ext uri="{BB962C8B-B14F-4D97-AF65-F5344CB8AC3E}">
        <p14:creationId xmlns:p14="http://schemas.microsoft.com/office/powerpoint/2010/main" val="33594619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Spectral Approximation</a:t>
            </a:r>
            <a:endParaRPr lang="en-US"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97251281-E2E9-410D-9DDA-112FC4F2414F}"/>
                  </a:ext>
                </a:extLst>
              </p:cNvPr>
              <p:cNvSpPr/>
              <p:nvPr/>
            </p:nvSpPr>
            <p:spPr>
              <a:xfrm>
                <a:off x="3986074" y="3333727"/>
                <a:ext cx="7751103"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𝜖</m:t>
                          </m:r>
                        </m:e>
                      </m:d>
                      <m:sSub>
                        <m:sSubPr>
                          <m:ctrlPr>
                            <a:rPr lang="en-US" sz="2800" b="0" i="1" smtClean="0">
                              <a:solidFill>
                                <a:srgbClr val="C00000"/>
                              </a:solidFill>
                              <a:latin typeface="Cambria Math" panose="02040503050406030204" pitchFamily="18" charset="0"/>
                            </a:rPr>
                          </m:ctrlPr>
                        </m:sSub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𝐴𝑥</m:t>
                              </m:r>
                            </m:e>
                          </m:d>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m:t>
                      </m:r>
                      <m:sSub>
                        <m:sSubPr>
                          <m:ctrlPr>
                            <a:rPr lang="en-US" sz="2800" b="0" i="1" smtClean="0">
                              <a:solidFill>
                                <a:srgbClr val="C00000"/>
                              </a:solidFill>
                              <a:latin typeface="Cambria Math" panose="02040503050406030204" pitchFamily="18" charset="0"/>
                            </a:rPr>
                          </m:ctrlPr>
                        </m:sSub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𝑀𝑥</m:t>
                              </m:r>
                            </m:e>
                          </m:d>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m:t>
                      </m:r>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𝜖</m:t>
                          </m:r>
                        </m:e>
                      </m:d>
                      <m:sSub>
                        <m:sSubPr>
                          <m:ctrlPr>
                            <a:rPr lang="en-US" sz="2800" b="0" i="1" smtClean="0">
                              <a:solidFill>
                                <a:srgbClr val="C00000"/>
                              </a:solidFill>
                              <a:latin typeface="Cambria Math" panose="02040503050406030204" pitchFamily="18" charset="0"/>
                            </a:rPr>
                          </m:ctrlPr>
                        </m:sSub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𝐴𝑥</m:t>
                              </m:r>
                            </m:e>
                          </m:d>
                        </m:e>
                        <m:sub>
                          <m:r>
                            <a:rPr lang="en-US" sz="2800" b="0" i="1" smtClean="0">
                              <a:solidFill>
                                <a:srgbClr val="C00000"/>
                              </a:solidFill>
                              <a:latin typeface="Cambria Math" panose="02040503050406030204" pitchFamily="18" charset="0"/>
                            </a:rPr>
                            <m:t>2</m:t>
                          </m:r>
                        </m:sub>
                      </m:sSub>
                    </m:oMath>
                  </m:oMathPara>
                </a14:m>
                <a:endParaRPr lang="en-US" sz="2800" dirty="0"/>
              </a:p>
            </p:txBody>
          </p:sp>
        </mc:Choice>
        <mc:Fallback xmlns="">
          <p:sp>
            <p:nvSpPr>
              <p:cNvPr id="6" name="Rectangle 5">
                <a:extLst>
                  <a:ext uri="{FF2B5EF4-FFF2-40B4-BE49-F238E27FC236}">
                    <a16:creationId xmlns:a16="http://schemas.microsoft.com/office/drawing/2014/main" id="{97251281-E2E9-410D-9DDA-112FC4F2414F}"/>
                  </a:ext>
                </a:extLst>
              </p:cNvPr>
              <p:cNvSpPr>
                <a:spLocks noRot="1" noChangeAspect="1" noMove="1" noResize="1" noEditPoints="1" noAdjustHandles="1" noChangeArrowheads="1" noChangeShapeType="1" noTextEdit="1"/>
              </p:cNvSpPr>
              <p:nvPr/>
            </p:nvSpPr>
            <p:spPr>
              <a:xfrm>
                <a:off x="3986074" y="3333727"/>
                <a:ext cx="7751103" cy="52322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7FAFF05D-9B00-4B1A-A888-E353C11CAA78}"/>
                  </a:ext>
                </a:extLst>
              </p:cNvPr>
              <p:cNvSpPr>
                <a:spLocks noGrp="1"/>
              </p:cNvSpPr>
              <p:nvPr>
                <p:ph idx="1"/>
              </p:nvPr>
            </p:nvSpPr>
            <p:spPr>
              <a:xfrm>
                <a:off x="3986074" y="1825625"/>
                <a:ext cx="7367726" cy="4667250"/>
              </a:xfrm>
            </p:spPr>
            <p:txBody>
              <a:bodyPr>
                <a:normAutofit/>
              </a:bodyPr>
              <a:lstStyle/>
              <a:p>
                <a:pPr marL="457200" indent="-457200">
                  <a:buFont typeface="Wingdings" panose="05000000000000000000" pitchFamily="2" charset="2"/>
                  <a:buChar char="v"/>
                </a:pPr>
                <a:r>
                  <a:rPr lang="en-US" dirty="0"/>
                  <a:t>Spectral approximation: Given </a:t>
                </a:r>
                <a14:m>
                  <m:oMath xmlns:m="http://schemas.openxmlformats.org/officeDocument/2006/math">
                    <m:r>
                      <a:rPr lang="en-US" b="0" i="1" smtClean="0">
                        <a:solidFill>
                          <a:srgbClr val="C00000"/>
                        </a:solidFill>
                        <a:latin typeface="Cambria Math" panose="02040503050406030204" pitchFamily="18" charset="0"/>
                      </a:rPr>
                      <m:t>𝜖</m:t>
                    </m:r>
                    <m:r>
                      <a:rPr lang="en-US" b="0" i="1" smtClean="0">
                        <a:solidFill>
                          <a:srgbClr val="C00000"/>
                        </a:solidFill>
                        <a:latin typeface="Cambria Math" panose="02040503050406030204" pitchFamily="18" charset="0"/>
                      </a:rPr>
                      <m:t>&gt;0</m:t>
                    </m:r>
                  </m:oMath>
                </a14:m>
                <a:r>
                  <a:rPr lang="en-US" dirty="0"/>
                  <a:t> and </a:t>
                </a:r>
                <a14:m>
                  <m:oMath xmlns:m="http://schemas.openxmlformats.org/officeDocument/2006/math">
                    <m:r>
                      <a:rPr lang="en-US" i="1" smtClean="0">
                        <a:solidFill>
                          <a:srgbClr val="C00000"/>
                        </a:solidFill>
                        <a:latin typeface="Cambria Math" panose="02040503050406030204" pitchFamily="18" charset="0"/>
                      </a:rPr>
                      <m:t>𝐴</m:t>
                    </m:r>
                    <m:r>
                      <a:rPr lang="en-US" i="1" smtClean="0">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𝑅</m:t>
                        </m:r>
                      </m:e>
                      <m:sup>
                        <m:r>
                          <a:rPr lang="en-US" b="0" i="1" smtClean="0">
                            <a:solidFill>
                              <a:srgbClr val="C00000"/>
                            </a:solidFill>
                            <a:latin typeface="Cambria Math" panose="02040503050406030204" pitchFamily="18" charset="0"/>
                          </a:rPr>
                          <m:t>𝑛</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𝑑</m:t>
                        </m:r>
                      </m:sup>
                    </m:sSup>
                  </m:oMath>
                </a14:m>
                <a:r>
                  <a:rPr lang="en-US" dirty="0"/>
                  <a:t>, find matrix </a:t>
                </a:r>
                <a14:m>
                  <m:oMath xmlns:m="http://schemas.openxmlformats.org/officeDocument/2006/math">
                    <m:r>
                      <a:rPr lang="en-US" b="0" i="1" smtClean="0">
                        <a:solidFill>
                          <a:srgbClr val="C00000"/>
                        </a:solidFill>
                        <a:latin typeface="Cambria Math" panose="02040503050406030204" pitchFamily="18" charset="0"/>
                      </a:rPr>
                      <m:t>𝑀</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𝑅</m:t>
                        </m:r>
                      </m:e>
                      <m:sup>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𝑑</m:t>
                        </m:r>
                      </m:sup>
                    </m:sSup>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oMath>
                </a14:m>
                <a:r>
                  <a:rPr lang="en-US" dirty="0"/>
                  <a:t>, such that for </a:t>
                </a:r>
                <a:r>
                  <a:rPr lang="en-US" i="1" dirty="0">
                    <a:solidFill>
                      <a:srgbClr val="7030A0"/>
                    </a:solidFill>
                  </a:rPr>
                  <a:t>every</a:t>
                </a:r>
                <a:r>
                  <a:rPr lang="en-US" i="1" dirty="0"/>
                  <a:t> </a:t>
                </a:r>
                <a14:m>
                  <m:oMath xmlns:m="http://schemas.openxmlformats.org/officeDocument/2006/math">
                    <m:r>
                      <a:rPr lang="en-US" b="0" i="1" smtClean="0">
                        <a:solidFill>
                          <a:srgbClr val="C00000"/>
                        </a:solidFill>
                        <a:latin typeface="Cambria Math" panose="02040503050406030204" pitchFamily="18" charset="0"/>
                      </a:rPr>
                      <m:t>𝑥</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𝑅</m:t>
                        </m:r>
                      </m:e>
                      <m:sup>
                        <m:r>
                          <a:rPr lang="en-US" b="0" i="1" smtClean="0">
                            <a:solidFill>
                              <a:srgbClr val="C00000"/>
                            </a:solidFill>
                            <a:latin typeface="Cambria Math" panose="02040503050406030204" pitchFamily="18" charset="0"/>
                          </a:rPr>
                          <m:t>𝑑</m:t>
                        </m:r>
                      </m:sup>
                    </m:sSup>
                    <m:r>
                      <a:rPr lang="en-US" b="0" i="1" smtClean="0">
                        <a:solidFill>
                          <a:srgbClr val="00B0F0"/>
                        </a:solidFill>
                        <a:latin typeface="Cambria Math" panose="02040503050406030204" pitchFamily="18" charset="0"/>
                      </a:rPr>
                      <m:t> </m:t>
                    </m:r>
                  </m:oMath>
                </a14:m>
                <a:r>
                  <a:rPr lang="en-US" dirty="0"/>
                  <a:t>,</a:t>
                </a:r>
              </a:p>
              <a:p>
                <a:pPr marL="457200" indent="-457200">
                  <a:buFont typeface="Wingdings" panose="05000000000000000000" pitchFamily="2" charset="2"/>
                  <a:buChar char="v"/>
                </a:pPr>
                <a:endParaRPr lang="en-US" dirty="0"/>
              </a:p>
              <a:p>
                <a:pPr marL="457200" indent="-457200">
                  <a:buFont typeface="Wingdings" panose="05000000000000000000" pitchFamily="2" charset="2"/>
                  <a:buChar char="v"/>
                </a:pPr>
                <a:endParaRPr lang="en-US" dirty="0"/>
              </a:p>
              <a:p>
                <a:pPr marL="457200" indent="-457200">
                  <a:buFont typeface="Wingdings" panose="05000000000000000000" pitchFamily="2" charset="2"/>
                  <a:buChar char="v"/>
                </a:pPr>
                <a:r>
                  <a:rPr lang="en-US" dirty="0"/>
                  <a:t>Equivalent to </a:t>
                </a:r>
                <a14:m>
                  <m:oMath xmlns:m="http://schemas.openxmlformats.org/officeDocument/2006/math">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𝜖</m:t>
                        </m:r>
                      </m:e>
                    </m:d>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𝐴</m:t>
                        </m:r>
                      </m:e>
                      <m:sup>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𝑀</m:t>
                        </m:r>
                      </m:e>
                      <m:sup>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𝑀</m:t>
                    </m:r>
                    <m:r>
                      <a:rPr lang="en-US" b="0" i="1" smtClean="0">
                        <a:solidFill>
                          <a:srgbClr val="C00000"/>
                        </a:solidFill>
                        <a:latin typeface="Cambria Math" panose="02040503050406030204" pitchFamily="18" charset="0"/>
                      </a:rPr>
                      <m:t>≼</m:t>
                    </m:r>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𝜖</m:t>
                        </m:r>
                      </m:e>
                    </m:d>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𝐴</m:t>
                        </m:r>
                      </m:e>
                      <m:sup>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𝐴</m:t>
                    </m:r>
                  </m:oMath>
                </a14:m>
                <a:endParaRPr lang="en-US" dirty="0"/>
              </a:p>
              <a:p>
                <a:pPr marL="457200" indent="-457200">
                  <a:buFont typeface="Wingdings" panose="05000000000000000000" pitchFamily="2" charset="2"/>
                  <a:buChar char="v"/>
                </a:pPr>
                <a:r>
                  <a:rPr lang="en-US" dirty="0"/>
                  <a:t>Approximates </a:t>
                </a:r>
                <a:r>
                  <a:rPr lang="en-US" i="1" dirty="0"/>
                  <a:t>all</a:t>
                </a:r>
                <a:r>
                  <a:rPr lang="en-US" dirty="0"/>
                  <a:t> cuts of a graph when </a:t>
                </a:r>
                <a14:m>
                  <m:oMath xmlns:m="http://schemas.openxmlformats.org/officeDocument/2006/math">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𝐴</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𝐴</m:t>
                    </m:r>
                  </m:oMath>
                </a14:m>
                <a:r>
                  <a:rPr lang="en-US" dirty="0"/>
                  <a:t> is graph Laplacian (although not an application in our setting)</a:t>
                </a:r>
              </a:p>
            </p:txBody>
          </p:sp>
        </mc:Choice>
        <mc:Fallback>
          <p:sp>
            <p:nvSpPr>
              <p:cNvPr id="8" name="Content Placeholder 2">
                <a:extLst>
                  <a:ext uri="{FF2B5EF4-FFF2-40B4-BE49-F238E27FC236}">
                    <a16:creationId xmlns:a16="http://schemas.microsoft.com/office/drawing/2014/main" id="{7FAFF05D-9B00-4B1A-A888-E353C11CAA78}"/>
                  </a:ext>
                </a:extLst>
              </p:cNvPr>
              <p:cNvSpPr>
                <a:spLocks noGrp="1" noRot="1" noChangeAspect="1" noMove="1" noResize="1" noEditPoints="1" noAdjustHandles="1" noChangeArrowheads="1" noChangeShapeType="1" noTextEdit="1"/>
              </p:cNvSpPr>
              <p:nvPr>
                <p:ph idx="1"/>
              </p:nvPr>
            </p:nvSpPr>
            <p:spPr>
              <a:xfrm>
                <a:off x="3986074" y="1825625"/>
                <a:ext cx="7367726" cy="4667250"/>
              </a:xfrm>
              <a:blipFill>
                <a:blip r:embed="rId3"/>
                <a:stretch>
                  <a:fillRect l="-1489" t="-2089" r="-331"/>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7EB5C823-3983-4C5C-83E7-D8CC0D6C92B7}"/>
              </a:ext>
            </a:extLst>
          </p:cNvPr>
          <p:cNvSpPr/>
          <p:nvPr/>
        </p:nvSpPr>
        <p:spPr>
          <a:xfrm>
            <a:off x="872024" y="1923279"/>
            <a:ext cx="2067907" cy="3572110"/>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14E514E6-5229-4F78-A599-0383CCCB4707}"/>
                  </a:ext>
                </a:extLst>
              </p:cNvPr>
              <p:cNvSpPr/>
              <p:nvPr/>
            </p:nvSpPr>
            <p:spPr>
              <a:xfrm>
                <a:off x="1813072" y="5697736"/>
                <a:ext cx="394210"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p:sp>
            <p:nvSpPr>
              <p:cNvPr id="7" name="Rectangle 6">
                <a:extLst>
                  <a:ext uri="{FF2B5EF4-FFF2-40B4-BE49-F238E27FC236}">
                    <a16:creationId xmlns:a16="http://schemas.microsoft.com/office/drawing/2014/main" id="{14E514E6-5229-4F78-A599-0383CCCB4707}"/>
                  </a:ext>
                </a:extLst>
              </p:cNvPr>
              <p:cNvSpPr>
                <a:spLocks noRot="1" noChangeAspect="1" noMove="1" noResize="1" noEditPoints="1" noAdjustHandles="1" noChangeArrowheads="1" noChangeShapeType="1" noTextEdit="1"/>
              </p:cNvSpPr>
              <p:nvPr/>
            </p:nvSpPr>
            <p:spPr>
              <a:xfrm>
                <a:off x="1813072" y="5697736"/>
                <a:ext cx="394210" cy="400110"/>
              </a:xfrm>
              <a:prstGeom prst="rect">
                <a:avLst/>
              </a:prstGeom>
              <a:blipFill>
                <a:blip r:embed="rId4"/>
                <a:stretch>
                  <a:fillRect/>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43A87E7B-2884-4F34-B0C4-46A53A4636B2}"/>
              </a:ext>
            </a:extLst>
          </p:cNvPr>
          <p:cNvSpPr/>
          <p:nvPr/>
        </p:nvSpPr>
        <p:spPr>
          <a:xfrm>
            <a:off x="3158299" y="1926823"/>
            <a:ext cx="398585" cy="2032729"/>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AC5F12C4-F816-4AA2-8782-D3DA88268FA1}"/>
                  </a:ext>
                </a:extLst>
              </p:cNvPr>
              <p:cNvSpPr/>
              <p:nvPr/>
            </p:nvSpPr>
            <p:spPr>
              <a:xfrm>
                <a:off x="1739494" y="275386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0" name="Rectangle 9">
                <a:extLst>
                  <a:ext uri="{FF2B5EF4-FFF2-40B4-BE49-F238E27FC236}">
                    <a16:creationId xmlns:a16="http://schemas.microsoft.com/office/drawing/2014/main" id="{AC5F12C4-F816-4AA2-8782-D3DA88268FA1}"/>
                  </a:ext>
                </a:extLst>
              </p:cNvPr>
              <p:cNvSpPr>
                <a:spLocks noRot="1" noChangeAspect="1" noMove="1" noResize="1" noEditPoints="1" noAdjustHandles="1" noChangeArrowheads="1" noChangeShapeType="1" noTextEdit="1"/>
              </p:cNvSpPr>
              <p:nvPr/>
            </p:nvSpPr>
            <p:spPr>
              <a:xfrm>
                <a:off x="1739494" y="2753865"/>
                <a:ext cx="541367"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1A32533-50D8-4742-900A-C968A0A10E0A}"/>
                  </a:ext>
                </a:extLst>
              </p:cNvPr>
              <p:cNvSpPr/>
              <p:nvPr/>
            </p:nvSpPr>
            <p:spPr>
              <a:xfrm>
                <a:off x="3148331" y="2748952"/>
                <a:ext cx="367985"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𝑥</m:t>
                      </m:r>
                    </m:oMath>
                  </m:oMathPara>
                </a14:m>
                <a:endParaRPr lang="en-US" sz="3200" dirty="0">
                  <a:solidFill>
                    <a:srgbClr val="C00000"/>
                  </a:solidFill>
                </a:endParaRPr>
              </a:p>
            </p:txBody>
          </p:sp>
        </mc:Choice>
        <mc:Fallback xmlns="">
          <p:sp>
            <p:nvSpPr>
              <p:cNvPr id="11" name="Rectangle 10">
                <a:extLst>
                  <a:ext uri="{FF2B5EF4-FFF2-40B4-BE49-F238E27FC236}">
                    <a16:creationId xmlns:a16="http://schemas.microsoft.com/office/drawing/2014/main" id="{31A32533-50D8-4742-900A-C968A0A10E0A}"/>
                  </a:ext>
                </a:extLst>
              </p:cNvPr>
              <p:cNvSpPr>
                <a:spLocks noRot="1" noChangeAspect="1" noMove="1" noResize="1" noEditPoints="1" noAdjustHandles="1" noChangeArrowheads="1" noChangeShapeType="1" noTextEdit="1"/>
              </p:cNvSpPr>
              <p:nvPr/>
            </p:nvSpPr>
            <p:spPr>
              <a:xfrm>
                <a:off x="3148331" y="2748952"/>
                <a:ext cx="367985"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E4964515-E984-474F-BDF9-110412973156}"/>
                  </a:ext>
                </a:extLst>
              </p:cNvPr>
              <p:cNvSpPr/>
              <p:nvPr/>
            </p:nvSpPr>
            <p:spPr>
              <a:xfrm>
                <a:off x="305260" y="3156778"/>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p:sp>
            <p:nvSpPr>
              <p:cNvPr id="12" name="Rectangle 11">
                <a:extLst>
                  <a:ext uri="{FF2B5EF4-FFF2-40B4-BE49-F238E27FC236}">
                    <a16:creationId xmlns:a16="http://schemas.microsoft.com/office/drawing/2014/main" id="{E4964515-E984-474F-BDF9-110412973156}"/>
                  </a:ext>
                </a:extLst>
              </p:cNvPr>
              <p:cNvSpPr>
                <a:spLocks noRot="1" noChangeAspect="1" noMove="1" noResize="1" noEditPoints="1" noAdjustHandles="1" noChangeArrowheads="1" noChangeShapeType="1" noTextEdit="1"/>
              </p:cNvSpPr>
              <p:nvPr/>
            </p:nvSpPr>
            <p:spPr>
              <a:xfrm>
                <a:off x="305260" y="3156778"/>
                <a:ext cx="374590" cy="36933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39566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Spectral Approximation</a:t>
            </a:r>
            <a:endParaRPr lang="en-US"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97251281-E2E9-410D-9DDA-112FC4F2414F}"/>
                  </a:ext>
                </a:extLst>
              </p:cNvPr>
              <p:cNvSpPr/>
              <p:nvPr/>
            </p:nvSpPr>
            <p:spPr>
              <a:xfrm>
                <a:off x="3986074" y="3333727"/>
                <a:ext cx="7751103"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𝜖</m:t>
                          </m:r>
                        </m:e>
                      </m:d>
                      <m:sSub>
                        <m:sSubPr>
                          <m:ctrlPr>
                            <a:rPr lang="en-US" sz="2800" b="0" i="1" smtClean="0">
                              <a:solidFill>
                                <a:srgbClr val="C00000"/>
                              </a:solidFill>
                              <a:latin typeface="Cambria Math" panose="02040503050406030204" pitchFamily="18" charset="0"/>
                            </a:rPr>
                          </m:ctrlPr>
                        </m:sSub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𝐴𝑥</m:t>
                              </m:r>
                            </m:e>
                          </m:d>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m:t>
                      </m:r>
                      <m:sSub>
                        <m:sSubPr>
                          <m:ctrlPr>
                            <a:rPr lang="en-US" sz="2800" b="0" i="1" smtClean="0">
                              <a:solidFill>
                                <a:srgbClr val="C00000"/>
                              </a:solidFill>
                              <a:latin typeface="Cambria Math" panose="02040503050406030204" pitchFamily="18" charset="0"/>
                            </a:rPr>
                          </m:ctrlPr>
                        </m:sSub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𝑀𝑥</m:t>
                              </m:r>
                            </m:e>
                          </m:d>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m:t>
                      </m:r>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𝜖</m:t>
                          </m:r>
                        </m:e>
                      </m:d>
                      <m:sSub>
                        <m:sSubPr>
                          <m:ctrlPr>
                            <a:rPr lang="en-US" sz="2800" b="0" i="1" smtClean="0">
                              <a:solidFill>
                                <a:srgbClr val="C00000"/>
                              </a:solidFill>
                              <a:latin typeface="Cambria Math" panose="02040503050406030204" pitchFamily="18" charset="0"/>
                            </a:rPr>
                          </m:ctrlPr>
                        </m:sSub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𝐴𝑥</m:t>
                              </m:r>
                            </m:e>
                          </m:d>
                        </m:e>
                        <m:sub>
                          <m:r>
                            <a:rPr lang="en-US" sz="2800" b="0" i="1" smtClean="0">
                              <a:solidFill>
                                <a:srgbClr val="C00000"/>
                              </a:solidFill>
                              <a:latin typeface="Cambria Math" panose="02040503050406030204" pitchFamily="18" charset="0"/>
                            </a:rPr>
                            <m:t>2</m:t>
                          </m:r>
                        </m:sub>
                      </m:sSub>
                    </m:oMath>
                  </m:oMathPara>
                </a14:m>
                <a:endParaRPr lang="en-US" sz="2800" dirty="0"/>
              </a:p>
            </p:txBody>
          </p:sp>
        </mc:Choice>
        <mc:Fallback xmlns="">
          <p:sp>
            <p:nvSpPr>
              <p:cNvPr id="6" name="Rectangle 5">
                <a:extLst>
                  <a:ext uri="{FF2B5EF4-FFF2-40B4-BE49-F238E27FC236}">
                    <a16:creationId xmlns:a16="http://schemas.microsoft.com/office/drawing/2014/main" id="{97251281-E2E9-410D-9DDA-112FC4F2414F}"/>
                  </a:ext>
                </a:extLst>
              </p:cNvPr>
              <p:cNvSpPr>
                <a:spLocks noRot="1" noChangeAspect="1" noMove="1" noResize="1" noEditPoints="1" noAdjustHandles="1" noChangeArrowheads="1" noChangeShapeType="1" noTextEdit="1"/>
              </p:cNvSpPr>
              <p:nvPr/>
            </p:nvSpPr>
            <p:spPr>
              <a:xfrm>
                <a:off x="3986074" y="3333727"/>
                <a:ext cx="7751103" cy="52322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7FAFF05D-9B00-4B1A-A888-E353C11CAA78}"/>
                  </a:ext>
                </a:extLst>
              </p:cNvPr>
              <p:cNvSpPr>
                <a:spLocks noGrp="1"/>
              </p:cNvSpPr>
              <p:nvPr>
                <p:ph idx="1"/>
              </p:nvPr>
            </p:nvSpPr>
            <p:spPr>
              <a:xfrm>
                <a:off x="3986074" y="1825625"/>
                <a:ext cx="7367726" cy="4667250"/>
              </a:xfrm>
            </p:spPr>
            <p:txBody>
              <a:bodyPr>
                <a:normAutofit/>
              </a:bodyPr>
              <a:lstStyle/>
              <a:p>
                <a:pPr marL="457200" indent="-457200">
                  <a:buFont typeface="Wingdings" panose="05000000000000000000" pitchFamily="2" charset="2"/>
                  <a:buChar char="v"/>
                </a:pPr>
                <a:r>
                  <a:rPr lang="en-US" dirty="0"/>
                  <a:t>Spectral approximation: Given </a:t>
                </a:r>
                <a14:m>
                  <m:oMath xmlns:m="http://schemas.openxmlformats.org/officeDocument/2006/math">
                    <m:r>
                      <a:rPr lang="en-US" b="0" i="1" smtClean="0">
                        <a:solidFill>
                          <a:srgbClr val="C00000"/>
                        </a:solidFill>
                        <a:latin typeface="Cambria Math" panose="02040503050406030204" pitchFamily="18" charset="0"/>
                      </a:rPr>
                      <m:t>𝜖</m:t>
                    </m:r>
                    <m:r>
                      <a:rPr lang="en-US" b="0" i="1" smtClean="0">
                        <a:solidFill>
                          <a:srgbClr val="C00000"/>
                        </a:solidFill>
                        <a:latin typeface="Cambria Math" panose="02040503050406030204" pitchFamily="18" charset="0"/>
                      </a:rPr>
                      <m:t>&gt;0</m:t>
                    </m:r>
                  </m:oMath>
                </a14:m>
                <a:r>
                  <a:rPr lang="en-US" dirty="0"/>
                  <a:t> and </a:t>
                </a:r>
                <a14:m>
                  <m:oMath xmlns:m="http://schemas.openxmlformats.org/officeDocument/2006/math">
                    <m:r>
                      <a:rPr lang="en-US" i="1" smtClean="0">
                        <a:solidFill>
                          <a:srgbClr val="C00000"/>
                        </a:solidFill>
                        <a:latin typeface="Cambria Math" panose="02040503050406030204" pitchFamily="18" charset="0"/>
                      </a:rPr>
                      <m:t>𝐴</m:t>
                    </m:r>
                    <m:r>
                      <a:rPr lang="en-US" i="1" smtClean="0">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𝑅</m:t>
                        </m:r>
                      </m:e>
                      <m:sup>
                        <m:r>
                          <a:rPr lang="en-US" b="0" i="1" smtClean="0">
                            <a:solidFill>
                              <a:srgbClr val="C00000"/>
                            </a:solidFill>
                            <a:latin typeface="Cambria Math" panose="02040503050406030204" pitchFamily="18" charset="0"/>
                          </a:rPr>
                          <m:t>𝑛</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𝑑</m:t>
                        </m:r>
                      </m:sup>
                    </m:sSup>
                  </m:oMath>
                </a14:m>
                <a:r>
                  <a:rPr lang="en-US" dirty="0"/>
                  <a:t>, find matrix </a:t>
                </a:r>
                <a14:m>
                  <m:oMath xmlns:m="http://schemas.openxmlformats.org/officeDocument/2006/math">
                    <m:r>
                      <a:rPr lang="en-US" b="0" i="1" smtClean="0">
                        <a:solidFill>
                          <a:srgbClr val="C00000"/>
                        </a:solidFill>
                        <a:latin typeface="Cambria Math" panose="02040503050406030204" pitchFamily="18" charset="0"/>
                      </a:rPr>
                      <m:t>𝑀</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𝑅</m:t>
                        </m:r>
                      </m:e>
                      <m:sup>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𝑑</m:t>
                        </m:r>
                      </m:sup>
                    </m:sSup>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oMath>
                </a14:m>
                <a:r>
                  <a:rPr lang="en-US" dirty="0"/>
                  <a:t>, such that for </a:t>
                </a:r>
                <a:r>
                  <a:rPr lang="en-US" i="1" dirty="0">
                    <a:solidFill>
                      <a:srgbClr val="7030A0"/>
                    </a:solidFill>
                  </a:rPr>
                  <a:t>every</a:t>
                </a:r>
                <a:r>
                  <a:rPr lang="en-US" i="1" dirty="0"/>
                  <a:t> </a:t>
                </a:r>
                <a14:m>
                  <m:oMath xmlns:m="http://schemas.openxmlformats.org/officeDocument/2006/math">
                    <m:r>
                      <a:rPr lang="en-US" b="0" i="1" smtClean="0">
                        <a:solidFill>
                          <a:srgbClr val="C00000"/>
                        </a:solidFill>
                        <a:latin typeface="Cambria Math" panose="02040503050406030204" pitchFamily="18" charset="0"/>
                      </a:rPr>
                      <m:t>𝑥</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𝑅</m:t>
                        </m:r>
                      </m:e>
                      <m:sup>
                        <m:r>
                          <a:rPr lang="en-US" b="0" i="1" smtClean="0">
                            <a:solidFill>
                              <a:srgbClr val="C00000"/>
                            </a:solidFill>
                            <a:latin typeface="Cambria Math" panose="02040503050406030204" pitchFamily="18" charset="0"/>
                          </a:rPr>
                          <m:t>𝑑</m:t>
                        </m:r>
                      </m:sup>
                    </m:sSup>
                    <m:r>
                      <a:rPr lang="en-US" b="0" i="1" smtClean="0">
                        <a:solidFill>
                          <a:srgbClr val="00B0F0"/>
                        </a:solidFill>
                        <a:latin typeface="Cambria Math" panose="02040503050406030204" pitchFamily="18" charset="0"/>
                      </a:rPr>
                      <m:t> </m:t>
                    </m:r>
                  </m:oMath>
                </a14:m>
                <a:r>
                  <a:rPr lang="en-US" dirty="0"/>
                  <a:t>,</a:t>
                </a:r>
              </a:p>
              <a:p>
                <a:pPr marL="457200" indent="-457200">
                  <a:buFont typeface="Wingdings" panose="05000000000000000000" pitchFamily="2" charset="2"/>
                  <a:buChar char="v"/>
                </a:pPr>
                <a:endParaRPr lang="en-US" dirty="0"/>
              </a:p>
              <a:p>
                <a:pPr marL="457200" indent="-457200">
                  <a:buFont typeface="Wingdings" panose="05000000000000000000" pitchFamily="2" charset="2"/>
                  <a:buChar char="v"/>
                </a:pPr>
                <a:endParaRPr lang="en-US" dirty="0"/>
              </a:p>
              <a:p>
                <a:pPr marL="457200" indent="-457200">
                  <a:buFont typeface="Wingdings" panose="05000000000000000000" pitchFamily="2" charset="2"/>
                  <a:buChar char="v"/>
                </a:pPr>
                <a:r>
                  <a:rPr lang="en-US" dirty="0"/>
                  <a:t>Equivalent to </a:t>
                </a:r>
                <a14:m>
                  <m:oMath xmlns:m="http://schemas.openxmlformats.org/officeDocument/2006/math">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𝜖</m:t>
                        </m:r>
                      </m:e>
                    </m:d>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𝐴</m:t>
                        </m:r>
                      </m:e>
                      <m:sup>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𝑀</m:t>
                        </m:r>
                      </m:e>
                      <m:sup>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𝑀</m:t>
                    </m:r>
                    <m:r>
                      <a:rPr lang="en-US" b="0" i="1" smtClean="0">
                        <a:solidFill>
                          <a:srgbClr val="C00000"/>
                        </a:solidFill>
                        <a:latin typeface="Cambria Math" panose="02040503050406030204" pitchFamily="18" charset="0"/>
                      </a:rPr>
                      <m:t>≼</m:t>
                    </m:r>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𝜖</m:t>
                        </m:r>
                      </m:e>
                    </m:d>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𝐴</m:t>
                        </m:r>
                      </m:e>
                      <m:sup>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𝐴</m:t>
                    </m:r>
                  </m:oMath>
                </a14:m>
                <a:endParaRPr lang="en-US" dirty="0"/>
              </a:p>
            </p:txBody>
          </p:sp>
        </mc:Choice>
        <mc:Fallback>
          <p:sp>
            <p:nvSpPr>
              <p:cNvPr id="8" name="Content Placeholder 2">
                <a:extLst>
                  <a:ext uri="{FF2B5EF4-FFF2-40B4-BE49-F238E27FC236}">
                    <a16:creationId xmlns:a16="http://schemas.microsoft.com/office/drawing/2014/main" id="{7FAFF05D-9B00-4B1A-A888-E353C11CAA78}"/>
                  </a:ext>
                </a:extLst>
              </p:cNvPr>
              <p:cNvSpPr>
                <a:spLocks noGrp="1" noRot="1" noChangeAspect="1" noMove="1" noResize="1" noEditPoints="1" noAdjustHandles="1" noChangeArrowheads="1" noChangeShapeType="1" noTextEdit="1"/>
              </p:cNvSpPr>
              <p:nvPr>
                <p:ph idx="1"/>
              </p:nvPr>
            </p:nvSpPr>
            <p:spPr>
              <a:xfrm>
                <a:off x="3986074" y="1825625"/>
                <a:ext cx="7367726" cy="4667250"/>
              </a:xfrm>
              <a:blipFill>
                <a:blip r:embed="rId3"/>
                <a:stretch>
                  <a:fillRect l="-1489" t="-2089"/>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7EB5C823-3983-4C5C-83E7-D8CC0D6C92B7}"/>
              </a:ext>
            </a:extLst>
          </p:cNvPr>
          <p:cNvSpPr/>
          <p:nvPr/>
        </p:nvSpPr>
        <p:spPr>
          <a:xfrm>
            <a:off x="872024" y="1923279"/>
            <a:ext cx="2067907" cy="3572110"/>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14E514E6-5229-4F78-A599-0383CCCB4707}"/>
                  </a:ext>
                </a:extLst>
              </p:cNvPr>
              <p:cNvSpPr/>
              <p:nvPr/>
            </p:nvSpPr>
            <p:spPr>
              <a:xfrm>
                <a:off x="1813072" y="5697736"/>
                <a:ext cx="394210"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p:sp>
            <p:nvSpPr>
              <p:cNvPr id="7" name="Rectangle 6">
                <a:extLst>
                  <a:ext uri="{FF2B5EF4-FFF2-40B4-BE49-F238E27FC236}">
                    <a16:creationId xmlns:a16="http://schemas.microsoft.com/office/drawing/2014/main" id="{14E514E6-5229-4F78-A599-0383CCCB4707}"/>
                  </a:ext>
                </a:extLst>
              </p:cNvPr>
              <p:cNvSpPr>
                <a:spLocks noRot="1" noChangeAspect="1" noMove="1" noResize="1" noEditPoints="1" noAdjustHandles="1" noChangeArrowheads="1" noChangeShapeType="1" noTextEdit="1"/>
              </p:cNvSpPr>
              <p:nvPr/>
            </p:nvSpPr>
            <p:spPr>
              <a:xfrm>
                <a:off x="1813072" y="5697736"/>
                <a:ext cx="394210" cy="400110"/>
              </a:xfrm>
              <a:prstGeom prst="rect">
                <a:avLst/>
              </a:prstGeom>
              <a:blipFill>
                <a:blip r:embed="rId4"/>
                <a:stretch>
                  <a:fillRect/>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43A87E7B-2884-4F34-B0C4-46A53A4636B2}"/>
              </a:ext>
            </a:extLst>
          </p:cNvPr>
          <p:cNvSpPr/>
          <p:nvPr/>
        </p:nvSpPr>
        <p:spPr>
          <a:xfrm>
            <a:off x="3158299" y="1926823"/>
            <a:ext cx="398585" cy="2032729"/>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AC5F12C4-F816-4AA2-8782-D3DA88268FA1}"/>
                  </a:ext>
                </a:extLst>
              </p:cNvPr>
              <p:cNvSpPr/>
              <p:nvPr/>
            </p:nvSpPr>
            <p:spPr>
              <a:xfrm>
                <a:off x="1739494" y="275386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0" name="Rectangle 9">
                <a:extLst>
                  <a:ext uri="{FF2B5EF4-FFF2-40B4-BE49-F238E27FC236}">
                    <a16:creationId xmlns:a16="http://schemas.microsoft.com/office/drawing/2014/main" id="{AC5F12C4-F816-4AA2-8782-D3DA88268FA1}"/>
                  </a:ext>
                </a:extLst>
              </p:cNvPr>
              <p:cNvSpPr>
                <a:spLocks noRot="1" noChangeAspect="1" noMove="1" noResize="1" noEditPoints="1" noAdjustHandles="1" noChangeArrowheads="1" noChangeShapeType="1" noTextEdit="1"/>
              </p:cNvSpPr>
              <p:nvPr/>
            </p:nvSpPr>
            <p:spPr>
              <a:xfrm>
                <a:off x="1739494" y="2753865"/>
                <a:ext cx="541367"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1A32533-50D8-4742-900A-C968A0A10E0A}"/>
                  </a:ext>
                </a:extLst>
              </p:cNvPr>
              <p:cNvSpPr/>
              <p:nvPr/>
            </p:nvSpPr>
            <p:spPr>
              <a:xfrm>
                <a:off x="3148331" y="2748952"/>
                <a:ext cx="367985"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𝑥</m:t>
                      </m:r>
                    </m:oMath>
                  </m:oMathPara>
                </a14:m>
                <a:endParaRPr lang="en-US" sz="3200" dirty="0">
                  <a:solidFill>
                    <a:srgbClr val="C00000"/>
                  </a:solidFill>
                </a:endParaRPr>
              </a:p>
            </p:txBody>
          </p:sp>
        </mc:Choice>
        <mc:Fallback xmlns="">
          <p:sp>
            <p:nvSpPr>
              <p:cNvPr id="11" name="Rectangle 10">
                <a:extLst>
                  <a:ext uri="{FF2B5EF4-FFF2-40B4-BE49-F238E27FC236}">
                    <a16:creationId xmlns:a16="http://schemas.microsoft.com/office/drawing/2014/main" id="{31A32533-50D8-4742-900A-C968A0A10E0A}"/>
                  </a:ext>
                </a:extLst>
              </p:cNvPr>
              <p:cNvSpPr>
                <a:spLocks noRot="1" noChangeAspect="1" noMove="1" noResize="1" noEditPoints="1" noAdjustHandles="1" noChangeArrowheads="1" noChangeShapeType="1" noTextEdit="1"/>
              </p:cNvSpPr>
              <p:nvPr/>
            </p:nvSpPr>
            <p:spPr>
              <a:xfrm>
                <a:off x="3148331" y="2748952"/>
                <a:ext cx="367985"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E4964515-E984-474F-BDF9-110412973156}"/>
                  </a:ext>
                </a:extLst>
              </p:cNvPr>
              <p:cNvSpPr/>
              <p:nvPr/>
            </p:nvSpPr>
            <p:spPr>
              <a:xfrm>
                <a:off x="305260" y="3156778"/>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p:sp>
            <p:nvSpPr>
              <p:cNvPr id="12" name="Rectangle 11">
                <a:extLst>
                  <a:ext uri="{FF2B5EF4-FFF2-40B4-BE49-F238E27FC236}">
                    <a16:creationId xmlns:a16="http://schemas.microsoft.com/office/drawing/2014/main" id="{E4964515-E984-474F-BDF9-110412973156}"/>
                  </a:ext>
                </a:extLst>
              </p:cNvPr>
              <p:cNvSpPr>
                <a:spLocks noRot="1" noChangeAspect="1" noMove="1" noResize="1" noEditPoints="1" noAdjustHandles="1" noChangeArrowheads="1" noChangeShapeType="1" noTextEdit="1"/>
              </p:cNvSpPr>
              <p:nvPr/>
            </p:nvSpPr>
            <p:spPr>
              <a:xfrm>
                <a:off x="305260" y="3156778"/>
                <a:ext cx="374590" cy="36933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912491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Regression</a:t>
            </a:r>
            <a:endParaRPr lang="en-US" dirty="0"/>
          </a:p>
        </p:txBody>
      </p:sp>
      <p:sp>
        <p:nvSpPr>
          <p:cNvPr id="4" name="Rectangle 3">
            <a:extLst>
              <a:ext uri="{FF2B5EF4-FFF2-40B4-BE49-F238E27FC236}">
                <a16:creationId xmlns:a16="http://schemas.microsoft.com/office/drawing/2014/main" id="{9AE4632A-DB15-4E1E-AF6A-9808F8A025F0}"/>
              </a:ext>
            </a:extLst>
          </p:cNvPr>
          <p:cNvSpPr/>
          <p:nvPr/>
        </p:nvSpPr>
        <p:spPr>
          <a:xfrm>
            <a:off x="838200" y="1825625"/>
            <a:ext cx="1298331"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DE29DC0-5F55-4C0F-9250-42464CEC0C31}"/>
                  </a:ext>
                </a:extLst>
              </p:cNvPr>
              <p:cNvSpPr/>
              <p:nvPr/>
            </p:nvSpPr>
            <p:spPr>
              <a:xfrm>
                <a:off x="5573737" y="1785332"/>
                <a:ext cx="5700815" cy="1569660"/>
              </a:xfrm>
              <a:prstGeom prst="rect">
                <a:avLst/>
              </a:prstGeom>
            </p:spPr>
            <p:txBody>
              <a:bodyPr wrap="square">
                <a:spAutoFit/>
              </a:bodyPr>
              <a:lstStyle/>
              <a:p>
                <a:pPr marL="457200" indent="-457200">
                  <a:buFont typeface="Wingdings" panose="05000000000000000000" pitchFamily="2" charset="2"/>
                  <a:buChar char="v"/>
                </a:pPr>
                <a:r>
                  <a:rPr lang="en-US" sz="3200" dirty="0"/>
                  <a:t>Find the vector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that minimizes </a:t>
                </a:r>
                <a14:m>
                  <m:oMath xmlns:m="http://schemas.openxmlformats.org/officeDocument/2006/math">
                    <m:sSub>
                      <m:sSubPr>
                        <m:ctrlPr>
                          <a:rPr lang="en-US" sz="3200" b="0" i="1" smtClean="0">
                            <a:solidFill>
                              <a:srgbClr val="C00000"/>
                            </a:solidFill>
                            <a:latin typeface="Cambria Math" panose="02040503050406030204" pitchFamily="18" charset="0"/>
                          </a:rPr>
                        </m:ctrlPr>
                      </m:sSubPr>
                      <m:e>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𝐴𝑥</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𝑏</m:t>
                            </m:r>
                          </m:e>
                        </m:d>
                      </m:e>
                      <m:sub>
                        <m:r>
                          <a:rPr lang="en-US" sz="3200" b="0" i="1" smtClean="0">
                            <a:solidFill>
                              <a:srgbClr val="C00000"/>
                            </a:solidFill>
                            <a:latin typeface="Cambria Math" panose="02040503050406030204" pitchFamily="18" charset="0"/>
                          </a:rPr>
                          <m:t>2</m:t>
                        </m:r>
                      </m:sub>
                    </m:sSub>
                  </m:oMath>
                </a14:m>
                <a:endParaRPr lang="en-US" sz="3200" b="0" dirty="0">
                  <a:solidFill>
                    <a:srgbClr val="C00000"/>
                  </a:solidFill>
                </a:endParaRPr>
              </a:p>
              <a:p>
                <a:pPr marL="457200" indent="-457200">
                  <a:buFont typeface="Wingdings" panose="05000000000000000000" pitchFamily="2" charset="2"/>
                  <a:buChar char="v"/>
                </a:pPr>
                <a:r>
                  <a:rPr lang="en-US" sz="3200" dirty="0"/>
                  <a:t>“Least squares” optimization</a:t>
                </a:r>
              </a:p>
            </p:txBody>
          </p:sp>
        </mc:Choice>
        <mc:Fallback xmlns="">
          <p:sp>
            <p:nvSpPr>
              <p:cNvPr id="6" name="Rectangle 5">
                <a:extLst>
                  <a:ext uri="{FF2B5EF4-FFF2-40B4-BE49-F238E27FC236}">
                    <a16:creationId xmlns:a16="http://schemas.microsoft.com/office/drawing/2014/main" id="{ADE29DC0-5F55-4C0F-9250-42464CEC0C31}"/>
                  </a:ext>
                </a:extLst>
              </p:cNvPr>
              <p:cNvSpPr>
                <a:spLocks noRot="1" noChangeAspect="1" noMove="1" noResize="1" noEditPoints="1" noAdjustHandles="1" noChangeArrowheads="1" noChangeShapeType="1" noTextEdit="1"/>
              </p:cNvSpPr>
              <p:nvPr/>
            </p:nvSpPr>
            <p:spPr>
              <a:xfrm>
                <a:off x="5573737" y="1785332"/>
                <a:ext cx="5700815" cy="1569660"/>
              </a:xfrm>
              <a:prstGeom prst="rect">
                <a:avLst/>
              </a:prstGeom>
              <a:blipFill>
                <a:blip r:embed="rId2"/>
                <a:stretch>
                  <a:fillRect l="-2350" t="-4669" b="-120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E34C0BD3-17FA-4C89-B440-C5B1EB2729FE}"/>
                  </a:ext>
                </a:extLst>
              </p:cNvPr>
              <p:cNvSpPr/>
              <p:nvPr/>
            </p:nvSpPr>
            <p:spPr>
              <a:xfrm>
                <a:off x="305260" y="3156778"/>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p:sp>
            <p:nvSpPr>
              <p:cNvPr id="7" name="Rectangle 6">
                <a:extLst>
                  <a:ext uri="{FF2B5EF4-FFF2-40B4-BE49-F238E27FC236}">
                    <a16:creationId xmlns:a16="http://schemas.microsoft.com/office/drawing/2014/main" id="{E34C0BD3-17FA-4C89-B440-C5B1EB2729FE}"/>
                  </a:ext>
                </a:extLst>
              </p:cNvPr>
              <p:cNvSpPr>
                <a:spLocks noRot="1" noChangeAspect="1" noMove="1" noResize="1" noEditPoints="1" noAdjustHandles="1" noChangeArrowheads="1" noChangeShapeType="1" noTextEdit="1"/>
              </p:cNvSpPr>
              <p:nvPr/>
            </p:nvSpPr>
            <p:spPr>
              <a:xfrm>
                <a:off x="305260" y="3156778"/>
                <a:ext cx="37459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1BE03EE9-5338-44CC-A0E3-C885075F2E77}"/>
                  </a:ext>
                </a:extLst>
              </p:cNvPr>
              <p:cNvSpPr/>
              <p:nvPr/>
            </p:nvSpPr>
            <p:spPr>
              <a:xfrm>
                <a:off x="1290260" y="4981577"/>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p:sp>
            <p:nvSpPr>
              <p:cNvPr id="8" name="Rectangle 7">
                <a:extLst>
                  <a:ext uri="{FF2B5EF4-FFF2-40B4-BE49-F238E27FC236}">
                    <a16:creationId xmlns:a16="http://schemas.microsoft.com/office/drawing/2014/main" id="{1BE03EE9-5338-44CC-A0E3-C885075F2E77}"/>
                  </a:ext>
                </a:extLst>
              </p:cNvPr>
              <p:cNvSpPr>
                <a:spLocks noRot="1" noChangeAspect="1" noMove="1" noResize="1" noEditPoints="1" noAdjustHandles="1" noChangeArrowheads="1" noChangeShapeType="1" noTextEdit="1"/>
              </p:cNvSpPr>
              <p:nvPr/>
            </p:nvSpPr>
            <p:spPr>
              <a:xfrm>
                <a:off x="1290260" y="4981577"/>
                <a:ext cx="399597" cy="400110"/>
              </a:xfrm>
              <a:prstGeom prst="rect">
                <a:avLst/>
              </a:prstGeom>
              <a:blipFill>
                <a:blip r:embed="rId4"/>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369E2A8B-A49E-4FA9-B2FB-F51DC002BD82}"/>
              </a:ext>
            </a:extLst>
          </p:cNvPr>
          <p:cNvSpPr/>
          <p:nvPr/>
        </p:nvSpPr>
        <p:spPr>
          <a:xfrm>
            <a:off x="2601116" y="1825625"/>
            <a:ext cx="398585" cy="1489075"/>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9853D185-B675-497D-BE00-CB16F72C7CBD}"/>
                  </a:ext>
                </a:extLst>
              </p:cNvPr>
              <p:cNvSpPr/>
              <p:nvPr/>
            </p:nvSpPr>
            <p:spPr>
              <a:xfrm>
                <a:off x="2171718" y="2410400"/>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p:sp>
            <p:nvSpPr>
              <p:cNvPr id="12" name="Rectangle 11">
                <a:extLst>
                  <a:ext uri="{FF2B5EF4-FFF2-40B4-BE49-F238E27FC236}">
                    <a16:creationId xmlns:a16="http://schemas.microsoft.com/office/drawing/2014/main" id="{9853D185-B675-497D-BE00-CB16F72C7CBD}"/>
                  </a:ext>
                </a:extLst>
              </p:cNvPr>
              <p:cNvSpPr>
                <a:spLocks noRot="1" noChangeAspect="1" noMove="1" noResize="1" noEditPoints="1" noAdjustHandles="1" noChangeArrowheads="1" noChangeShapeType="1" noTextEdit="1"/>
              </p:cNvSpPr>
              <p:nvPr/>
            </p:nvSpPr>
            <p:spPr>
              <a:xfrm>
                <a:off x="2171718" y="2410400"/>
                <a:ext cx="399597"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96109F9-E905-4D8E-A88E-B5A61C5E3DEB}"/>
                  </a:ext>
                </a:extLst>
              </p:cNvPr>
              <p:cNvSpPr/>
              <p:nvPr/>
            </p:nvSpPr>
            <p:spPr>
              <a:xfrm>
                <a:off x="2601116" y="3343246"/>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796109F9-E905-4D8E-A88E-B5A61C5E3DEB}"/>
                  </a:ext>
                </a:extLst>
              </p:cNvPr>
              <p:cNvSpPr>
                <a:spLocks noRot="1" noChangeAspect="1" noMove="1" noResize="1" noEditPoints="1" noAdjustHandles="1" noChangeArrowheads="1" noChangeShapeType="1" noTextEdit="1"/>
              </p:cNvSpPr>
              <p:nvPr/>
            </p:nvSpPr>
            <p:spPr>
              <a:xfrm>
                <a:off x="2601116" y="3343246"/>
                <a:ext cx="385041" cy="400110"/>
              </a:xfrm>
              <a:prstGeom prst="rect">
                <a:avLst/>
              </a:prstGeom>
              <a:blipFill>
                <a:blip r:embed="rId6"/>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CC35C082-1390-4713-91EF-C3B370952147}"/>
              </a:ext>
            </a:extLst>
          </p:cNvPr>
          <p:cNvSpPr/>
          <p:nvPr/>
        </p:nvSpPr>
        <p:spPr>
          <a:xfrm>
            <a:off x="3793298" y="1825624"/>
            <a:ext cx="398585"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881FFB1F-EF69-4C18-9B81-00543A9C6C1D}"/>
                  </a:ext>
                </a:extLst>
              </p:cNvPr>
              <p:cNvSpPr/>
              <p:nvPr/>
            </p:nvSpPr>
            <p:spPr>
              <a:xfrm>
                <a:off x="3327080" y="3156777"/>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p:sp>
            <p:nvSpPr>
              <p:cNvPr id="15" name="Rectangle 14">
                <a:extLst>
                  <a:ext uri="{FF2B5EF4-FFF2-40B4-BE49-F238E27FC236}">
                    <a16:creationId xmlns:a16="http://schemas.microsoft.com/office/drawing/2014/main" id="{881FFB1F-EF69-4C18-9B81-00543A9C6C1D}"/>
                  </a:ext>
                </a:extLst>
              </p:cNvPr>
              <p:cNvSpPr>
                <a:spLocks noRot="1" noChangeAspect="1" noMove="1" noResize="1" noEditPoints="1" noAdjustHandles="1" noChangeArrowheads="1" noChangeShapeType="1" noTextEdit="1"/>
              </p:cNvSpPr>
              <p:nvPr/>
            </p:nvSpPr>
            <p:spPr>
              <a:xfrm>
                <a:off x="3327080" y="3156777"/>
                <a:ext cx="37459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FBD636-81EC-499D-B6CF-392BC7E22A2E}"/>
                  </a:ext>
                </a:extLst>
              </p:cNvPr>
              <p:cNvSpPr/>
              <p:nvPr/>
            </p:nvSpPr>
            <p:spPr>
              <a:xfrm>
                <a:off x="3806842" y="4981577"/>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6" name="Rectangle 15">
                <a:extLst>
                  <a:ext uri="{FF2B5EF4-FFF2-40B4-BE49-F238E27FC236}">
                    <a16:creationId xmlns:a16="http://schemas.microsoft.com/office/drawing/2014/main" id="{A6FBD636-81EC-499D-B6CF-392BC7E22A2E}"/>
                  </a:ext>
                </a:extLst>
              </p:cNvPr>
              <p:cNvSpPr>
                <a:spLocks noRot="1" noChangeAspect="1" noMove="1" noResize="1" noEditPoints="1" noAdjustHandles="1" noChangeArrowheads="1" noChangeShapeType="1" noTextEdit="1"/>
              </p:cNvSpPr>
              <p:nvPr/>
            </p:nvSpPr>
            <p:spPr>
              <a:xfrm>
                <a:off x="3806842" y="4981577"/>
                <a:ext cx="385041"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EFE4164B-232C-4B6F-A24D-7F47CF6A505B}"/>
                  </a:ext>
                </a:extLst>
              </p:cNvPr>
              <p:cNvSpPr/>
              <p:nvPr/>
            </p:nvSpPr>
            <p:spPr>
              <a:xfrm>
                <a:off x="3111316" y="2410400"/>
                <a:ext cx="43152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7" name="Rectangle 16">
                <a:extLst>
                  <a:ext uri="{FF2B5EF4-FFF2-40B4-BE49-F238E27FC236}">
                    <a16:creationId xmlns:a16="http://schemas.microsoft.com/office/drawing/2014/main" id="{EFE4164B-232C-4B6F-A24D-7F47CF6A505B}"/>
                  </a:ext>
                </a:extLst>
              </p:cNvPr>
              <p:cNvSpPr>
                <a:spLocks noRot="1" noChangeAspect="1" noMove="1" noResize="1" noEditPoints="1" noAdjustHandles="1" noChangeArrowheads="1" noChangeShapeType="1" noTextEdit="1"/>
              </p:cNvSpPr>
              <p:nvPr/>
            </p:nvSpPr>
            <p:spPr>
              <a:xfrm>
                <a:off x="3111316" y="2410400"/>
                <a:ext cx="43152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21DA1A76-C9D7-4D3C-8686-2A55FD5DEB05}"/>
                  </a:ext>
                </a:extLst>
              </p:cNvPr>
              <p:cNvSpPr/>
              <p:nvPr/>
            </p:nvSpPr>
            <p:spPr>
              <a:xfrm>
                <a:off x="1216681" y="304374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0" name="Rectangle 19">
                <a:extLst>
                  <a:ext uri="{FF2B5EF4-FFF2-40B4-BE49-F238E27FC236}">
                    <a16:creationId xmlns:a16="http://schemas.microsoft.com/office/drawing/2014/main" id="{21DA1A76-C9D7-4D3C-8686-2A55FD5DEB05}"/>
                  </a:ext>
                </a:extLst>
              </p:cNvPr>
              <p:cNvSpPr>
                <a:spLocks noRot="1" noChangeAspect="1" noMove="1" noResize="1" noEditPoints="1" noAdjustHandles="1" noChangeArrowheads="1" noChangeShapeType="1" noTextEdit="1"/>
              </p:cNvSpPr>
              <p:nvPr/>
            </p:nvSpPr>
            <p:spPr>
              <a:xfrm>
                <a:off x="1216681" y="3043745"/>
                <a:ext cx="541367" cy="5847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6647609-DF3F-4297-B40D-B194368B791A}"/>
                  </a:ext>
                </a:extLst>
              </p:cNvPr>
              <p:cNvSpPr/>
              <p:nvPr/>
            </p:nvSpPr>
            <p:spPr>
              <a:xfrm>
                <a:off x="3738643" y="3050858"/>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21" name="Rectangle 20">
                <a:extLst>
                  <a:ext uri="{FF2B5EF4-FFF2-40B4-BE49-F238E27FC236}">
                    <a16:creationId xmlns:a16="http://schemas.microsoft.com/office/drawing/2014/main" id="{96647609-DF3F-4297-B40D-B194368B791A}"/>
                  </a:ext>
                </a:extLst>
              </p:cNvPr>
              <p:cNvSpPr>
                <a:spLocks noRot="1" noChangeAspect="1" noMove="1" noResize="1" noEditPoints="1" noAdjustHandles="1" noChangeArrowheads="1" noChangeShapeType="1" noTextEdit="1"/>
              </p:cNvSpPr>
              <p:nvPr/>
            </p:nvSpPr>
            <p:spPr>
              <a:xfrm>
                <a:off x="3738643" y="3050858"/>
                <a:ext cx="507896" cy="584775"/>
              </a:xfrm>
              <a:prstGeom prst="rect">
                <a:avLst/>
              </a:prstGeom>
              <a:blipFill>
                <a:blip r:embed="rId11"/>
                <a:stretch>
                  <a:fillRect/>
                </a:stretch>
              </a:blipFill>
            </p:spPr>
            <p:txBody>
              <a:bodyPr/>
              <a:lstStyle/>
              <a:p>
                <a:r>
                  <a:rPr lang="en-US">
                    <a:noFill/>
                  </a:rPr>
                  <a:t> </a:t>
                </a:r>
              </a:p>
            </p:txBody>
          </p:sp>
        </mc:Fallback>
      </mc:AlternateContent>
      <p:pic>
        <p:nvPicPr>
          <p:cNvPr id="18" name="Picture 4" descr="Image result for linear regression">
            <a:extLst>
              <a:ext uri="{FF2B5EF4-FFF2-40B4-BE49-F238E27FC236}">
                <a16:creationId xmlns:a16="http://schemas.microsoft.com/office/drawing/2014/main" id="{7303F1F4-2F73-4BE7-8C6B-0CE3273537E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80170" y="3612423"/>
            <a:ext cx="4008367" cy="265772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803A7F9-D485-42F0-8136-98003ED28E53}"/>
                  </a:ext>
                </a:extLst>
              </p:cNvPr>
              <p:cNvSpPr/>
              <p:nvPr/>
            </p:nvSpPr>
            <p:spPr>
              <a:xfrm>
                <a:off x="2579439" y="2427111"/>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C00000"/>
                          </a:solidFill>
                          <a:latin typeface="Cambria Math" panose="02040503050406030204" pitchFamily="18" charset="0"/>
                        </a:rPr>
                        <m:t>𝑥</m:t>
                      </m:r>
                    </m:oMath>
                  </m:oMathPara>
                </a14:m>
                <a:endParaRPr lang="en-US" sz="2800" dirty="0"/>
              </a:p>
            </p:txBody>
          </p:sp>
        </mc:Choice>
        <mc:Fallback xmlns="">
          <p:sp>
            <p:nvSpPr>
              <p:cNvPr id="3" name="Rectangle 2">
                <a:extLst>
                  <a:ext uri="{FF2B5EF4-FFF2-40B4-BE49-F238E27FC236}">
                    <a16:creationId xmlns:a16="http://schemas.microsoft.com/office/drawing/2014/main" id="{F803A7F9-D485-42F0-8136-98003ED28E53}"/>
                  </a:ext>
                </a:extLst>
              </p:cNvPr>
              <p:cNvSpPr>
                <a:spLocks noRot="1" noChangeAspect="1" noMove="1" noResize="1" noEditPoints="1" noAdjustHandles="1" noChangeArrowheads="1" noChangeShapeType="1" noTextEdit="1"/>
              </p:cNvSpPr>
              <p:nvPr/>
            </p:nvSpPr>
            <p:spPr>
              <a:xfrm>
                <a:off x="2579439" y="2427111"/>
                <a:ext cx="468077" cy="52322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652702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Schatten</a:t>
            </a:r>
            <a:r>
              <a:rPr lang="en-US" dirty="0">
                <a:solidFill>
                  <a:srgbClr val="C00000"/>
                </a:solidFill>
              </a:rPr>
              <a:t> Norms</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marL="457200" indent="-457200">
                  <a:buFont typeface="Wingdings" panose="05000000000000000000" pitchFamily="2" charset="2"/>
                  <a:buChar char="v"/>
                </a:pPr>
                <a:r>
                  <a:rPr lang="en-US" dirty="0"/>
                  <a:t>Spectral approximation: Given </a:t>
                </a:r>
                <a14:m>
                  <m:oMath xmlns:m="http://schemas.openxmlformats.org/officeDocument/2006/math">
                    <m:r>
                      <a:rPr lang="en-US" b="0" i="1" smtClean="0">
                        <a:solidFill>
                          <a:srgbClr val="C00000"/>
                        </a:solidFill>
                        <a:latin typeface="Cambria Math" panose="02040503050406030204" pitchFamily="18" charset="0"/>
                      </a:rPr>
                      <m:t>𝜖</m:t>
                    </m:r>
                    <m:r>
                      <a:rPr lang="en-US" b="0" i="1" smtClean="0">
                        <a:solidFill>
                          <a:srgbClr val="C00000"/>
                        </a:solidFill>
                        <a:latin typeface="Cambria Math" panose="02040503050406030204" pitchFamily="18" charset="0"/>
                      </a:rPr>
                      <m:t>&gt;0</m:t>
                    </m:r>
                  </m:oMath>
                </a14:m>
                <a:r>
                  <a:rPr lang="en-US" dirty="0"/>
                  <a:t> and </a:t>
                </a:r>
                <a14:m>
                  <m:oMath xmlns:m="http://schemas.openxmlformats.org/officeDocument/2006/math">
                    <m:r>
                      <a:rPr lang="en-US" i="1" smtClean="0">
                        <a:solidFill>
                          <a:srgbClr val="C00000"/>
                        </a:solidFill>
                        <a:latin typeface="Cambria Math" panose="02040503050406030204" pitchFamily="18" charset="0"/>
                      </a:rPr>
                      <m:t>𝐴</m:t>
                    </m:r>
                    <m:r>
                      <a:rPr lang="en-US" i="1" smtClean="0">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𝑅</m:t>
                        </m:r>
                      </m:e>
                      <m:sup>
                        <m:r>
                          <a:rPr lang="en-US" b="0" i="1" smtClean="0">
                            <a:solidFill>
                              <a:srgbClr val="C00000"/>
                            </a:solidFill>
                            <a:latin typeface="Cambria Math" panose="02040503050406030204" pitchFamily="18" charset="0"/>
                          </a:rPr>
                          <m:t>𝑛</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𝑑</m:t>
                        </m:r>
                      </m:sup>
                    </m:sSup>
                  </m:oMath>
                </a14:m>
                <a:r>
                  <a:rPr lang="en-US" dirty="0"/>
                  <a:t>, find matrix </a:t>
                </a:r>
                <a14:m>
                  <m:oMath xmlns:m="http://schemas.openxmlformats.org/officeDocument/2006/math">
                    <m:r>
                      <a:rPr lang="en-US" b="0" i="1" smtClean="0">
                        <a:solidFill>
                          <a:srgbClr val="C00000"/>
                        </a:solidFill>
                        <a:latin typeface="Cambria Math" panose="02040503050406030204" pitchFamily="18" charset="0"/>
                      </a:rPr>
                      <m:t>𝑀</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𝑅</m:t>
                        </m:r>
                      </m:e>
                      <m:sup>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𝑑</m:t>
                        </m:r>
                      </m:sup>
                    </m:sSup>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oMath>
                </a14:m>
                <a:r>
                  <a:rPr lang="en-US" dirty="0"/>
                  <a:t>, such that for </a:t>
                </a:r>
                <a:r>
                  <a:rPr lang="en-US" i="1" dirty="0">
                    <a:solidFill>
                      <a:srgbClr val="7030A0"/>
                    </a:solidFill>
                  </a:rPr>
                  <a:t>every</a:t>
                </a:r>
                <a:r>
                  <a:rPr lang="en-US" i="1" dirty="0"/>
                  <a:t> </a:t>
                </a:r>
                <a14:m>
                  <m:oMath xmlns:m="http://schemas.openxmlformats.org/officeDocument/2006/math">
                    <m:r>
                      <a:rPr lang="en-US" b="0" i="1" smtClean="0">
                        <a:solidFill>
                          <a:srgbClr val="C00000"/>
                        </a:solidFill>
                        <a:latin typeface="Cambria Math" panose="02040503050406030204" pitchFamily="18" charset="0"/>
                      </a:rPr>
                      <m:t>𝑥</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𝑅</m:t>
                        </m:r>
                      </m:e>
                      <m:sup>
                        <m:r>
                          <a:rPr lang="en-US" b="0" i="1" smtClean="0">
                            <a:solidFill>
                              <a:srgbClr val="C00000"/>
                            </a:solidFill>
                            <a:latin typeface="Cambria Math" panose="02040503050406030204" pitchFamily="18" charset="0"/>
                          </a:rPr>
                          <m:t>𝑑</m:t>
                        </m:r>
                      </m:sup>
                    </m:sSup>
                    <m:r>
                      <a:rPr lang="en-US" b="0" i="1" smtClean="0">
                        <a:solidFill>
                          <a:srgbClr val="00B0F0"/>
                        </a:solidFill>
                        <a:latin typeface="Cambria Math" panose="02040503050406030204" pitchFamily="18" charset="0"/>
                      </a:rPr>
                      <m:t> </m:t>
                    </m:r>
                  </m:oMath>
                </a14:m>
                <a:r>
                  <a:rPr lang="en-US" dirty="0"/>
                  <a:t>,</a:t>
                </a:r>
              </a:p>
              <a:p>
                <a:pPr marL="457200" indent="-457200">
                  <a:buFont typeface="Wingdings" panose="05000000000000000000" pitchFamily="2" charset="2"/>
                  <a:buChar char="v"/>
                </a:pPr>
                <a:endParaRPr lang="en-US" dirty="0"/>
              </a:p>
              <a:p>
                <a:pPr marL="457200" indent="-457200">
                  <a:buFont typeface="Wingdings" panose="05000000000000000000" pitchFamily="2" charset="2"/>
                  <a:buChar char="v"/>
                </a:pPr>
                <a:endParaRPr lang="en-US" dirty="0"/>
              </a:p>
              <a:p>
                <a:pPr marL="457200" indent="-457200">
                  <a:buFont typeface="Wingdings" panose="05000000000000000000" pitchFamily="2" charset="2"/>
                  <a:buChar char="v"/>
                </a:pPr>
                <a:r>
                  <a:rPr lang="en-US" dirty="0"/>
                  <a:t>Equivalent to </a:t>
                </a:r>
                <a14:m>
                  <m:oMath xmlns:m="http://schemas.openxmlformats.org/officeDocument/2006/math">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𝜖</m:t>
                        </m:r>
                      </m:e>
                    </m:d>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𝐴</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𝐴</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𝑀</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𝑀</m:t>
                    </m:r>
                    <m:r>
                      <a:rPr lang="en-US" i="1">
                        <a:solidFill>
                          <a:srgbClr val="C00000"/>
                        </a:solidFill>
                        <a:latin typeface="Cambria Math" panose="02040503050406030204" pitchFamily="18" charset="0"/>
                      </a:rPr>
                      <m:t>≼</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𝜖</m:t>
                        </m:r>
                      </m:e>
                    </m:d>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𝐴</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𝐴</m:t>
                    </m:r>
                  </m:oMath>
                </a14:m>
                <a:endParaRPr lang="en-US" dirty="0"/>
              </a:p>
              <a:p>
                <a:pPr marL="457200" indent="-457200">
                  <a:buFont typeface="Wingdings" panose="05000000000000000000" pitchFamily="2" charset="2"/>
                  <a:buChar char="v"/>
                </a:pPr>
                <a:r>
                  <a:rPr lang="en-US" dirty="0"/>
                  <a:t>Singular value: square root of eigenvalue of </a:t>
                </a:r>
                <a14:m>
                  <m:oMath xmlns:m="http://schemas.openxmlformats.org/officeDocument/2006/math">
                    <m:sSup>
                      <m:sSupPr>
                        <m:ctrlPr>
                          <a:rPr lang="en-US" b="0" i="1" dirty="0" smtClean="0">
                            <a:solidFill>
                              <a:srgbClr val="C00000"/>
                            </a:solidFill>
                            <a:latin typeface="Cambria Math" panose="02040503050406030204" pitchFamily="18" charset="0"/>
                          </a:rPr>
                        </m:ctrlPr>
                      </m:sSupPr>
                      <m:e>
                        <m:r>
                          <a:rPr lang="en-US" i="1" dirty="0" smtClean="0">
                            <a:solidFill>
                              <a:srgbClr val="C00000"/>
                            </a:solidFill>
                            <a:latin typeface="Cambria Math" panose="02040503050406030204" pitchFamily="18" charset="0"/>
                          </a:rPr>
                          <m:t>𝐴</m:t>
                        </m:r>
                      </m:e>
                      <m:sup>
                        <m:r>
                          <a:rPr lang="en-US" b="0" i="1" dirty="0" smtClean="0">
                            <a:solidFill>
                              <a:srgbClr val="C00000"/>
                            </a:solidFill>
                            <a:latin typeface="Cambria Math" panose="02040503050406030204" pitchFamily="18" charset="0"/>
                          </a:rPr>
                          <m:t>𝑇</m:t>
                        </m:r>
                      </m:sup>
                    </m:sSup>
                    <m:r>
                      <a:rPr lang="en-US" b="0" i="1" dirty="0" smtClean="0">
                        <a:solidFill>
                          <a:srgbClr val="C00000"/>
                        </a:solidFill>
                        <a:latin typeface="Cambria Math" panose="02040503050406030204" pitchFamily="18" charset="0"/>
                      </a:rPr>
                      <m:t>𝐴</m:t>
                    </m:r>
                  </m:oMath>
                </a14:m>
                <a:endParaRPr lang="en-US" dirty="0">
                  <a:solidFill>
                    <a:srgbClr val="C00000"/>
                  </a:solidFill>
                </a:endParaRPr>
              </a:p>
              <a:p>
                <a:pPr marL="914400" lvl="1" indent="-457200">
                  <a:buFont typeface="Wingdings" panose="05000000000000000000" pitchFamily="2" charset="2"/>
                  <a:buChar char="v"/>
                </a:pPr>
                <a:r>
                  <a:rPr lang="en-US" dirty="0"/>
                  <a: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𝜎</m:t>
                        </m:r>
                      </m:e>
                      <m:sub>
                        <m:r>
                          <a:rPr lang="en-US" b="0" i="1" smtClean="0">
                            <a:solidFill>
                              <a:srgbClr val="C00000"/>
                            </a:solidFill>
                            <a:latin typeface="Cambria Math" panose="02040503050406030204" pitchFamily="18" charset="0"/>
                          </a:rPr>
                          <m:t>1</m:t>
                        </m:r>
                      </m:sub>
                    </m:sSub>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𝐴</m:t>
                        </m:r>
                      </m:e>
                    </m:d>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𝜎</m:t>
                        </m:r>
                      </m:e>
                      <m:sub>
                        <m:r>
                          <a:rPr lang="en-US" b="0" i="1" smtClean="0">
                            <a:solidFill>
                              <a:srgbClr val="C00000"/>
                            </a:solidFill>
                            <a:latin typeface="Cambria Math" panose="02040503050406030204" pitchFamily="18" charset="0"/>
                          </a:rPr>
                          <m:t>2</m:t>
                        </m:r>
                      </m:sub>
                    </m:sSub>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𝐴</m:t>
                        </m:r>
                      </m:e>
                    </m:d>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𝜎</m:t>
                        </m:r>
                      </m:e>
                      <m:sub>
                        <m:r>
                          <a:rPr lang="en-US" b="0" i="1" smtClean="0">
                            <a:solidFill>
                              <a:srgbClr val="C00000"/>
                            </a:solidFill>
                            <a:latin typeface="Cambria Math" panose="02040503050406030204" pitchFamily="18" charset="0"/>
                          </a:rPr>
                          <m:t>𝑛</m:t>
                        </m:r>
                      </m:sub>
                    </m:sSub>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𝐴</m:t>
                        </m:r>
                      </m:e>
                    </m:d>
                  </m:oMath>
                </a14:m>
                <a:endParaRPr lang="en-US" b="0" dirty="0">
                  <a:solidFill>
                    <a:srgbClr val="C00000"/>
                  </a:solidFill>
                </a:endParaRPr>
              </a:p>
              <a:p>
                <a:pPr marL="457200" indent="-457200">
                  <a:buFont typeface="Wingdings" panose="05000000000000000000" pitchFamily="2" charset="2"/>
                  <a:buChar char="v"/>
                </a:pPr>
                <a:r>
                  <a:rPr lang="en-US" dirty="0" err="1"/>
                  <a:t>Schatten</a:t>
                </a:r>
                <a:r>
                  <a:rPr lang="en-US" dirty="0"/>
                  <a:t> </a:t>
                </a:r>
                <a14:m>
                  <m:oMath xmlns:m="http://schemas.openxmlformats.org/officeDocument/2006/math">
                    <m:r>
                      <a:rPr lang="en-US" i="1">
                        <a:solidFill>
                          <a:srgbClr val="C00000"/>
                        </a:solidFill>
                        <a:latin typeface="Cambria Math" panose="02040503050406030204" pitchFamily="18" charset="0"/>
                      </a:rPr>
                      <m:t>𝑝</m:t>
                    </m:r>
                  </m:oMath>
                </a14:m>
                <a:r>
                  <a:rPr lang="en-US" dirty="0"/>
                  <a:t> norm: </a:t>
                </a:r>
                <a14:m>
                  <m:oMath xmlns:m="http://schemas.openxmlformats.org/officeDocument/2006/math">
                    <m:sSub>
                      <m:sSubPr>
                        <m:ctrlPr>
                          <a:rPr lang="en-US" b="0" i="1" smtClean="0">
                            <a:solidFill>
                              <a:srgbClr val="C00000"/>
                            </a:solidFill>
                            <a:latin typeface="Cambria Math" panose="02040503050406030204" pitchFamily="18" charset="0"/>
                          </a:rPr>
                        </m:ctrlPr>
                      </m:sSubPr>
                      <m:e>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𝐴</m:t>
                            </m:r>
                          </m:e>
                        </m:d>
                      </m:e>
                      <m:sub>
                        <m:r>
                          <a:rPr lang="en-US" b="0" i="1" smtClean="0">
                            <a:solidFill>
                              <a:srgbClr val="C00000"/>
                            </a:solidFill>
                            <a:latin typeface="Cambria Math" panose="02040503050406030204" pitchFamily="18" charset="0"/>
                          </a:rPr>
                          <m:t>𝑝</m:t>
                        </m:r>
                      </m:sub>
                    </m:sSub>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d>
                          <m:dPr>
                            <m:ctrlPr>
                              <a:rPr lang="en-US" i="1">
                                <a:solidFill>
                                  <a:srgbClr val="C00000"/>
                                </a:solidFill>
                                <a:latin typeface="Cambria Math" panose="02040503050406030204" pitchFamily="18" charset="0"/>
                              </a:rPr>
                            </m:ctrlPr>
                          </m:dPr>
                          <m:e>
                            <m:sSubSup>
                              <m:sSubSupPr>
                                <m:ctrlPr>
                                  <a:rPr lang="en-US" i="1">
                                    <a:solidFill>
                                      <a:srgbClr val="C00000"/>
                                    </a:solidFill>
                                    <a:latin typeface="Cambria Math" panose="02040503050406030204" pitchFamily="18" charset="0"/>
                                  </a:rPr>
                                </m:ctrlPr>
                              </m:sSubSupPr>
                              <m:e>
                                <m:r>
                                  <a:rPr lang="en-US" i="1">
                                    <a:solidFill>
                                      <a:srgbClr val="C00000"/>
                                    </a:solidFill>
                                    <a:latin typeface="Cambria Math" panose="02040503050406030204" pitchFamily="18" charset="0"/>
                                  </a:rPr>
                                  <m:t>𝜎</m:t>
                                </m:r>
                              </m:e>
                              <m:sub>
                                <m:r>
                                  <a:rPr lang="en-US" i="1">
                                    <a:solidFill>
                                      <a:srgbClr val="C00000"/>
                                    </a:solidFill>
                                    <a:latin typeface="Cambria Math" panose="02040503050406030204" pitchFamily="18" charset="0"/>
                                  </a:rPr>
                                  <m:t>1</m:t>
                                </m:r>
                              </m:sub>
                              <m:sup>
                                <m:r>
                                  <a:rPr lang="en-US" i="1">
                                    <a:solidFill>
                                      <a:srgbClr val="C00000"/>
                                    </a:solidFill>
                                    <a:latin typeface="Cambria Math" panose="02040503050406030204" pitchFamily="18" charset="0"/>
                                  </a:rPr>
                                  <m:t>𝑝</m:t>
                                </m:r>
                              </m:sup>
                            </m:sSubSup>
                            <m:r>
                              <a:rPr lang="en-US" i="1">
                                <a:solidFill>
                                  <a:srgbClr val="C00000"/>
                                </a:solidFill>
                                <a:latin typeface="Cambria Math" panose="02040503050406030204" pitchFamily="18" charset="0"/>
                              </a:rPr>
                              <m:t>+</m:t>
                            </m:r>
                            <m:sSubSup>
                              <m:sSubSupPr>
                                <m:ctrlPr>
                                  <a:rPr lang="en-US" i="1">
                                    <a:solidFill>
                                      <a:srgbClr val="C00000"/>
                                    </a:solidFill>
                                    <a:latin typeface="Cambria Math" panose="02040503050406030204" pitchFamily="18" charset="0"/>
                                  </a:rPr>
                                </m:ctrlPr>
                              </m:sSubSupPr>
                              <m:e>
                                <m:r>
                                  <a:rPr lang="en-US" i="1">
                                    <a:solidFill>
                                      <a:srgbClr val="C00000"/>
                                    </a:solidFill>
                                    <a:latin typeface="Cambria Math" panose="02040503050406030204" pitchFamily="18" charset="0"/>
                                  </a:rPr>
                                  <m:t>𝜎</m:t>
                                </m:r>
                              </m:e>
                              <m:sub>
                                <m:r>
                                  <a:rPr lang="en-US" i="1">
                                    <a:solidFill>
                                      <a:srgbClr val="C00000"/>
                                    </a:solidFill>
                                    <a:latin typeface="Cambria Math" panose="02040503050406030204" pitchFamily="18" charset="0"/>
                                  </a:rPr>
                                  <m:t>2</m:t>
                                </m:r>
                              </m:sub>
                              <m:sup>
                                <m:r>
                                  <a:rPr lang="en-US" i="1">
                                    <a:solidFill>
                                      <a:srgbClr val="C00000"/>
                                    </a:solidFill>
                                    <a:latin typeface="Cambria Math" panose="02040503050406030204" pitchFamily="18" charset="0"/>
                                  </a:rPr>
                                  <m:t>𝑝</m:t>
                                </m:r>
                              </m:sup>
                            </m:sSubSup>
                            <m:r>
                              <a:rPr lang="en-US" i="1">
                                <a:solidFill>
                                  <a:srgbClr val="C00000"/>
                                </a:solidFill>
                                <a:latin typeface="Cambria Math" panose="02040503050406030204" pitchFamily="18" charset="0"/>
                              </a:rPr>
                              <m:t>+…</m:t>
                            </m:r>
                            <m:sSubSup>
                              <m:sSubSupPr>
                                <m:ctrlPr>
                                  <a:rPr lang="en-US" i="1">
                                    <a:solidFill>
                                      <a:srgbClr val="C00000"/>
                                    </a:solidFill>
                                    <a:latin typeface="Cambria Math" panose="02040503050406030204" pitchFamily="18" charset="0"/>
                                  </a:rPr>
                                </m:ctrlPr>
                              </m:sSubSupPr>
                              <m:e>
                                <m:r>
                                  <a:rPr lang="en-US" i="1">
                                    <a:solidFill>
                                      <a:srgbClr val="C00000"/>
                                    </a:solidFill>
                                    <a:latin typeface="Cambria Math" panose="02040503050406030204" pitchFamily="18" charset="0"/>
                                  </a:rPr>
                                  <m:t>𝜎</m:t>
                                </m:r>
                              </m:e>
                              <m:sub>
                                <m:r>
                                  <a:rPr lang="en-US" i="1">
                                    <a:solidFill>
                                      <a:srgbClr val="C00000"/>
                                    </a:solidFill>
                                    <a:latin typeface="Cambria Math" panose="02040503050406030204" pitchFamily="18" charset="0"/>
                                  </a:rPr>
                                  <m:t>𝑛</m:t>
                                </m:r>
                              </m:sub>
                              <m:sup>
                                <m:r>
                                  <a:rPr lang="en-US" i="1">
                                    <a:solidFill>
                                      <a:srgbClr val="C00000"/>
                                    </a:solidFill>
                                    <a:latin typeface="Cambria Math" panose="02040503050406030204" pitchFamily="18" charset="0"/>
                                  </a:rPr>
                                  <m:t>𝑝</m:t>
                                </m:r>
                              </m:sup>
                            </m:sSubSup>
                          </m:e>
                        </m:d>
                      </m:e>
                      <m:sup>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r>
                              <a:rPr lang="en-US" i="1">
                                <a:solidFill>
                                  <a:srgbClr val="C00000"/>
                                </a:solidFill>
                                <a:latin typeface="Cambria Math" panose="02040503050406030204" pitchFamily="18" charset="0"/>
                              </a:rPr>
                              <m:t>𝑝</m:t>
                            </m:r>
                          </m:den>
                        </m:f>
                      </m:sup>
                    </m:sSup>
                  </m:oMath>
                </a14:m>
                <a:endParaRPr lang="en-US" b="0" dirty="0">
                  <a:solidFill>
                    <a:srgbClr val="C00000"/>
                  </a:solidFill>
                </a:endParaRPr>
              </a:p>
            </p:txBody>
          </p:sp>
        </mc:Choice>
        <mc:Fallback>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2"/>
                <a:stretch>
                  <a:fillRect l="-1043" t="-21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32AE2BD1-3D1C-4AAF-B9ED-7A5FA4681B1D}"/>
                  </a:ext>
                </a:extLst>
              </p:cNvPr>
              <p:cNvSpPr/>
              <p:nvPr/>
            </p:nvSpPr>
            <p:spPr>
              <a:xfrm>
                <a:off x="2365209" y="2740437"/>
                <a:ext cx="7751103"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𝜖</m:t>
                          </m:r>
                        </m:e>
                      </m:d>
                      <m:sSub>
                        <m:sSubPr>
                          <m:ctrlPr>
                            <a:rPr lang="en-US" sz="2800" b="0" i="1" smtClean="0">
                              <a:solidFill>
                                <a:srgbClr val="C00000"/>
                              </a:solidFill>
                              <a:latin typeface="Cambria Math" panose="02040503050406030204" pitchFamily="18" charset="0"/>
                            </a:rPr>
                          </m:ctrlPr>
                        </m:sSub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𝐴𝑥</m:t>
                              </m:r>
                            </m:e>
                          </m:d>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m:t>
                      </m:r>
                      <m:sSub>
                        <m:sSubPr>
                          <m:ctrlPr>
                            <a:rPr lang="en-US" sz="2800" b="0" i="1" smtClean="0">
                              <a:solidFill>
                                <a:srgbClr val="C00000"/>
                              </a:solidFill>
                              <a:latin typeface="Cambria Math" panose="02040503050406030204" pitchFamily="18" charset="0"/>
                            </a:rPr>
                          </m:ctrlPr>
                        </m:sSub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𝑀𝑥</m:t>
                              </m:r>
                            </m:e>
                          </m:d>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m:t>
                      </m:r>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𝜖</m:t>
                          </m:r>
                        </m:e>
                      </m:d>
                      <m:sSub>
                        <m:sSubPr>
                          <m:ctrlPr>
                            <a:rPr lang="en-US" sz="2800" b="0" i="1" smtClean="0">
                              <a:solidFill>
                                <a:srgbClr val="C00000"/>
                              </a:solidFill>
                              <a:latin typeface="Cambria Math" panose="02040503050406030204" pitchFamily="18" charset="0"/>
                            </a:rPr>
                          </m:ctrlPr>
                        </m:sSub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𝐴𝑥</m:t>
                              </m:r>
                            </m:e>
                          </m:d>
                        </m:e>
                        <m:sub>
                          <m:r>
                            <a:rPr lang="en-US" sz="2800" b="0" i="1" smtClean="0">
                              <a:solidFill>
                                <a:srgbClr val="C00000"/>
                              </a:solidFill>
                              <a:latin typeface="Cambria Math" panose="02040503050406030204" pitchFamily="18" charset="0"/>
                            </a:rPr>
                            <m:t>2</m:t>
                          </m:r>
                        </m:sub>
                      </m:sSub>
                    </m:oMath>
                  </m:oMathPara>
                </a14:m>
                <a:endParaRPr lang="en-US" sz="2800" dirty="0"/>
              </a:p>
            </p:txBody>
          </p:sp>
        </mc:Choice>
        <mc:Fallback xmlns="">
          <p:sp>
            <p:nvSpPr>
              <p:cNvPr id="4" name="Rectangle 3">
                <a:extLst>
                  <a:ext uri="{FF2B5EF4-FFF2-40B4-BE49-F238E27FC236}">
                    <a16:creationId xmlns:a16="http://schemas.microsoft.com/office/drawing/2014/main" id="{32AE2BD1-3D1C-4AAF-B9ED-7A5FA4681B1D}"/>
                  </a:ext>
                </a:extLst>
              </p:cNvPr>
              <p:cNvSpPr>
                <a:spLocks noRot="1" noChangeAspect="1" noMove="1" noResize="1" noEditPoints="1" noAdjustHandles="1" noChangeArrowheads="1" noChangeShapeType="1" noTextEdit="1"/>
              </p:cNvSpPr>
              <p:nvPr/>
            </p:nvSpPr>
            <p:spPr>
              <a:xfrm>
                <a:off x="2365209" y="2740437"/>
                <a:ext cx="7751103" cy="52322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7027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Model #1: Streaming / Sliding Window Model</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pPr>
                  <a:buFont typeface="Wingdings" panose="05000000000000000000" pitchFamily="2" charset="2"/>
                  <a:buChar char="v"/>
                </a:pPr>
                <a:r>
                  <a:rPr lang="en-US" dirty="0"/>
                  <a:t> </a:t>
                </a: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a:t>
                </a:r>
              </a:p>
              <a:p>
                <a:pPr>
                  <a:buFont typeface="Wingdings" panose="05000000000000000000" pitchFamily="2" charset="2"/>
                  <a:buChar char="v"/>
                </a:pPr>
                <a:r>
                  <a:rPr lang="en-US" dirty="0"/>
                  <a:t> </a:t>
                </a:r>
                <a:r>
                  <a:rPr lang="en-US" dirty="0">
                    <a:solidFill>
                      <a:srgbClr val="00B050"/>
                    </a:solidFill>
                  </a:rPr>
                  <a:t>Output</a:t>
                </a:r>
                <a:r>
                  <a:rPr lang="en-US" dirty="0"/>
                  <a:t>: Evaluation (or approximation) of a given function</a:t>
                </a:r>
              </a:p>
              <a:p>
                <a:pPr>
                  <a:buFont typeface="Wingdings" panose="05000000000000000000" pitchFamily="2" charset="2"/>
                  <a:buChar char="v"/>
                </a:pPr>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a:p>
                <a:pPr>
                  <a:buFont typeface="Wingdings" panose="05000000000000000000" pitchFamily="2" charset="2"/>
                  <a:buChar char="v"/>
                </a:pPr>
                <a:endParaRPr lang="en-US" dirty="0"/>
              </a:p>
              <a:p>
                <a:pPr>
                  <a:buFont typeface="Wingdings" panose="05000000000000000000" pitchFamily="2" charset="2"/>
                  <a:buChar char="v"/>
                </a:pPr>
                <a:r>
                  <a:rPr lang="en-US" dirty="0"/>
                  <a:t> </a:t>
                </a:r>
                <a:r>
                  <a:rPr lang="en-US" dirty="0">
                    <a:solidFill>
                      <a:srgbClr val="00B050"/>
                    </a:solidFill>
                  </a:rPr>
                  <a:t>Sliding Window</a:t>
                </a:r>
                <a:r>
                  <a:rPr lang="en-US" dirty="0"/>
                  <a:t>: “Only the </a:t>
                </a:r>
                <a14:m>
                  <m:oMath xmlns:m="http://schemas.openxmlformats.org/officeDocument/2006/math">
                    <m:r>
                      <a:rPr lang="en-US" b="0" i="1" smtClean="0">
                        <a:solidFill>
                          <a:srgbClr val="C00000"/>
                        </a:solidFill>
                        <a:latin typeface="Cambria Math" panose="02040503050406030204" pitchFamily="18" charset="0"/>
                      </a:rPr>
                      <m:t>𝑛</m:t>
                    </m:r>
                  </m:oMath>
                </a14:m>
                <a:r>
                  <a:rPr lang="en-US" dirty="0"/>
                  <a:t> most recent updates form the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a:t>
                </a:r>
              </a:p>
            </p:txBody>
          </p:sp>
        </mc:Choice>
        <mc:Fallback>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2655531-097D-4E45-B6D5-0E29302327E4}"/>
              </a:ext>
            </a:extLst>
          </p:cNvPr>
          <p:cNvSpPr txBox="1"/>
          <p:nvPr/>
        </p:nvSpPr>
        <p:spPr>
          <a:xfrm>
            <a:off x="6024880" y="5469077"/>
            <a:ext cx="3070071" cy="707886"/>
          </a:xfrm>
          <a:prstGeom prst="rect">
            <a:avLst/>
          </a:prstGeom>
          <a:noFill/>
        </p:spPr>
        <p:txBody>
          <a:bodyPr wrap="none" rtlCol="0">
            <a:spAutoFit/>
          </a:bodyPr>
          <a:lstStyle/>
          <a:p>
            <a:r>
              <a:rPr lang="en-US" sz="4000" dirty="0"/>
              <a:t>1 0 1 1 1 0 0 1</a:t>
            </a:r>
          </a:p>
        </p:txBody>
      </p:sp>
      <p:sp>
        <p:nvSpPr>
          <p:cNvPr id="5" name="Rectangle 4">
            <a:extLst>
              <a:ext uri="{FF2B5EF4-FFF2-40B4-BE49-F238E27FC236}">
                <a16:creationId xmlns:a16="http://schemas.microsoft.com/office/drawing/2014/main" id="{AA712B9F-5391-4129-91C2-1ED5D2EC8033}"/>
              </a:ext>
            </a:extLst>
          </p:cNvPr>
          <p:cNvSpPr/>
          <p:nvPr/>
        </p:nvSpPr>
        <p:spPr>
          <a:xfrm>
            <a:off x="6096000" y="5469077"/>
            <a:ext cx="2926374" cy="71892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385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1000"/>
                                  </p:iterate>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Algebra Background</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marL="457200" indent="-457200">
                  <a:buFont typeface="Wingdings" panose="05000000000000000000" pitchFamily="2" charset="2"/>
                  <a:buChar char="v"/>
                </a:pPr>
                <a:r>
                  <a:rPr lang="en-US" dirty="0"/>
                  <a:t>A symmetric matrix </a:t>
                </a:r>
                <a14:m>
                  <m:oMath xmlns:m="http://schemas.openxmlformats.org/officeDocument/2006/math">
                    <m:r>
                      <a:rPr lang="en-US" i="1">
                        <a:solidFill>
                          <a:srgbClr val="C00000"/>
                        </a:solidFill>
                        <a:latin typeface="Cambria Math" panose="02040503050406030204" pitchFamily="18" charset="0"/>
                      </a:rPr>
                      <m:t>𝑀</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𝑅</m:t>
                        </m:r>
                      </m:e>
                      <m:sup>
                        <m:r>
                          <a:rPr lang="en-US" b="0" i="1" smtClean="0">
                            <a:solidFill>
                              <a:srgbClr val="C00000"/>
                            </a:solidFill>
                            <a:latin typeface="Cambria Math" panose="02040503050406030204" pitchFamily="18" charset="0"/>
                          </a:rPr>
                          <m:t>𝑑</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𝑑</m:t>
                        </m:r>
                      </m:sup>
                    </m:sSup>
                  </m:oMath>
                </a14:m>
                <a:r>
                  <a:rPr lang="en-US" dirty="0"/>
                  <a:t> is positive semi-definite (PSD) if </a:t>
                </a:r>
                <a14:m>
                  <m:oMath xmlns:m="http://schemas.openxmlformats.org/officeDocument/2006/math">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𝑥</m:t>
                        </m:r>
                      </m:e>
                      <m:sup>
                        <m:r>
                          <a:rPr lang="en-US" b="0" i="1" smtClean="0">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𝑀</m:t>
                    </m:r>
                    <m:r>
                      <a:rPr lang="en-US" b="0" i="1" smtClean="0">
                        <a:solidFill>
                          <a:srgbClr val="C00000"/>
                        </a:solidFill>
                        <a:latin typeface="Cambria Math" panose="02040503050406030204" pitchFamily="18" charset="0"/>
                      </a:rPr>
                      <m:t>𝑥</m:t>
                    </m:r>
                    <m:r>
                      <a:rPr lang="en-US" b="0" i="1" smtClean="0">
                        <a:solidFill>
                          <a:srgbClr val="C00000"/>
                        </a:solidFill>
                        <a:latin typeface="Cambria Math" panose="02040503050406030204" pitchFamily="18" charset="0"/>
                      </a:rPr>
                      <m:t>≥0</m:t>
                    </m:r>
                  </m:oMath>
                </a14:m>
                <a:r>
                  <a:rPr lang="en-US" dirty="0"/>
                  <a:t> for all column vectors </a:t>
                </a:r>
                <a14:m>
                  <m:oMath xmlns:m="http://schemas.openxmlformats.org/officeDocument/2006/math">
                    <m:r>
                      <a:rPr lang="en-US" b="0" i="1" smtClean="0">
                        <a:solidFill>
                          <a:srgbClr val="C00000"/>
                        </a:solidFill>
                        <a:latin typeface="Cambria Math" panose="02040503050406030204" pitchFamily="18" charset="0"/>
                      </a:rPr>
                      <m:t>𝑥</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𝑅</m:t>
                        </m:r>
                      </m:e>
                      <m:sup>
                        <m:r>
                          <a:rPr lang="en-US" b="0" i="1" smtClean="0">
                            <a:solidFill>
                              <a:srgbClr val="C00000"/>
                            </a:solidFill>
                            <a:latin typeface="Cambria Math" panose="02040503050406030204" pitchFamily="18" charset="0"/>
                          </a:rPr>
                          <m:t>𝑑</m:t>
                        </m:r>
                      </m:sup>
                    </m:sSup>
                  </m:oMath>
                </a14:m>
                <a:endParaRPr lang="en-US" dirty="0"/>
              </a:p>
              <a:p>
                <a:pPr marL="457200" indent="-457200">
                  <a:buFont typeface="Wingdings" panose="05000000000000000000" pitchFamily="2" charset="2"/>
                  <a:buChar char="v"/>
                </a:pPr>
                <a:r>
                  <a:rPr lang="en-US" dirty="0"/>
                  <a:t>All eigenvalues of PSD matrix </a:t>
                </a:r>
                <a14:m>
                  <m:oMath xmlns:m="http://schemas.openxmlformats.org/officeDocument/2006/math">
                    <m:r>
                      <a:rPr lang="en-US" i="1">
                        <a:solidFill>
                          <a:srgbClr val="C00000"/>
                        </a:solidFill>
                        <a:latin typeface="Cambria Math" panose="02040503050406030204" pitchFamily="18" charset="0"/>
                      </a:rPr>
                      <m:t>𝑀</m:t>
                    </m:r>
                  </m:oMath>
                </a14:m>
                <a:r>
                  <a:rPr lang="en-US" dirty="0"/>
                  <a:t> are non-negative </a:t>
                </a:r>
              </a:p>
              <a:p>
                <a:pPr marL="457200" indent="-457200">
                  <a:buFont typeface="Wingdings" panose="05000000000000000000" pitchFamily="2" charset="2"/>
                  <a:buChar char="v"/>
                </a:pPr>
                <a:endParaRPr lang="en-US" dirty="0"/>
              </a:p>
              <a:p>
                <a:pPr marL="457200" indent="-457200">
                  <a:buFont typeface="Wingdings" panose="05000000000000000000" pitchFamily="2" charset="2"/>
                  <a:buChar char="v"/>
                </a:pPr>
                <a:r>
                  <a:rPr lang="en-US" dirty="0"/>
                  <a:t>If </a:t>
                </a:r>
                <a14:m>
                  <m:oMath xmlns:m="http://schemas.openxmlformats.org/officeDocument/2006/math">
                    <m:r>
                      <a:rPr lang="en-US" i="1">
                        <a:solidFill>
                          <a:srgbClr val="C00000"/>
                        </a:solidFill>
                        <a:latin typeface="Cambria Math" panose="02040503050406030204" pitchFamily="18" charset="0"/>
                      </a:rPr>
                      <m:t>𝐴</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𝐵</m:t>
                    </m:r>
                  </m:oMath>
                </a14:m>
                <a:r>
                  <a:rPr lang="en-US" dirty="0"/>
                  <a:t> is PSD, we write </a:t>
                </a:r>
                <a14:m>
                  <m:oMath xmlns:m="http://schemas.openxmlformats.org/officeDocument/2006/math">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𝐴</m:t>
                    </m:r>
                  </m:oMath>
                </a14:m>
                <a:endParaRPr lang="en-US" dirty="0"/>
              </a:p>
              <a:p>
                <a:pPr marL="457200" indent="-457200">
                  <a:buFont typeface="Wingdings" panose="05000000000000000000" pitchFamily="2" charset="2"/>
                  <a:buChar char="v"/>
                </a:pPr>
                <a:endParaRPr lang="en-US" dirty="0"/>
              </a:p>
              <a:p>
                <a:pPr marL="457200" indent="-457200">
                  <a:buFont typeface="Wingdings" panose="05000000000000000000" pitchFamily="2" charset="2"/>
                  <a:buChar char="v"/>
                </a:pPr>
                <a:r>
                  <a:rPr lang="en-US" dirty="0"/>
                  <a:t>For any row vector </a:t>
                </a:r>
                <a14:m>
                  <m:oMath xmlns:m="http://schemas.openxmlformats.org/officeDocument/2006/math">
                    <m:r>
                      <a:rPr lang="en-US" i="1">
                        <a:solidFill>
                          <a:srgbClr val="C00000"/>
                        </a:solidFill>
                        <a:latin typeface="Cambria Math" panose="02040503050406030204" pitchFamily="18" charset="0"/>
                      </a:rPr>
                      <m:t>𝑣</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𝑅</m:t>
                        </m:r>
                      </m:e>
                      <m:sup>
                        <m:r>
                          <a:rPr lang="en-US" b="0" i="1" smtClean="0">
                            <a:solidFill>
                              <a:srgbClr val="C00000"/>
                            </a:solidFill>
                            <a:latin typeface="Cambria Math" panose="02040503050406030204" pitchFamily="18" charset="0"/>
                          </a:rPr>
                          <m:t>𝑑</m:t>
                        </m:r>
                      </m:sup>
                    </m:sSup>
                  </m:oMath>
                </a14:m>
                <a:r>
                  <a:rPr lang="en-US" dirty="0"/>
                  <a:t>, </a:t>
                </a:r>
                <a14:m>
                  <m:oMath xmlns:m="http://schemas.openxmlformats.org/officeDocument/2006/math">
                    <m:sSup>
                      <m:sSupPr>
                        <m:ctrlPr>
                          <a:rPr lang="en-US" b="0" i="1" smtClean="0">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𝑣</m:t>
                        </m:r>
                      </m:e>
                      <m:sup>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𝑣</m:t>
                    </m:r>
                  </m:oMath>
                </a14:m>
                <a:r>
                  <a:rPr lang="en-US" dirty="0"/>
                  <a:t> is a PSD matrix</a:t>
                </a:r>
              </a:p>
              <a:p>
                <a:pPr marL="457200" indent="-457200">
                  <a:buFont typeface="Wingdings" panose="05000000000000000000" pitchFamily="2" charset="2"/>
                  <a:buChar char="v"/>
                </a:pPr>
                <a:r>
                  <a:rPr lang="en-US" dirty="0"/>
                  <a:t>Sum of two PSD matrices is a PSD matrix</a:t>
                </a:r>
              </a:p>
              <a:p>
                <a:pPr marL="457200" indent="-457200">
                  <a:buFont typeface="Wingdings" panose="05000000000000000000" pitchFamily="2" charset="2"/>
                  <a:buChar char="v"/>
                </a:pPr>
                <a:endParaRPr lang="en-US" dirty="0"/>
              </a:p>
            </p:txBody>
          </p:sp>
        </mc:Choice>
        <mc:Fallback>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2"/>
                <a:stretch>
                  <a:fillRect l="-1043" t="-2101"/>
                </a:stretch>
              </a:blipFill>
            </p:spPr>
            <p:txBody>
              <a:bodyPr/>
              <a:lstStyle/>
              <a:p>
                <a:r>
                  <a:rPr lang="en-US">
                    <a:noFill/>
                  </a:rPr>
                  <a:t> </a:t>
                </a:r>
              </a:p>
            </p:txBody>
          </p:sp>
        </mc:Fallback>
      </mc:AlternateContent>
    </p:spTree>
    <p:extLst>
      <p:ext uri="{BB962C8B-B14F-4D97-AF65-F5344CB8AC3E}">
        <p14:creationId xmlns:p14="http://schemas.microsoft.com/office/powerpoint/2010/main" val="6241794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Initial Approach (Smooth PSD Histogram)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10515600" cy="2749426"/>
              </a:xfrm>
            </p:spPr>
            <p:txBody>
              <a:bodyPr>
                <a:normAutofit/>
              </a:bodyPr>
              <a:lstStyle/>
              <a:p>
                <a:pPr>
                  <a:buFont typeface="Wingdings" panose="05000000000000000000" pitchFamily="2" charset="2"/>
                  <a:buChar char="v"/>
                </a:pPr>
                <a:r>
                  <a:rPr lang="en-US" dirty="0"/>
                  <a:t> If </a:t>
                </a:r>
                <a14:m>
                  <m:oMath xmlns:m="http://schemas.openxmlformats.org/officeDocument/2006/math">
                    <m:sSup>
                      <m:sSupPr>
                        <m:ctrlPr>
                          <a:rPr lang="en-US" i="1">
                            <a:solidFill>
                              <a:srgbClr val="C00000"/>
                            </a:solidFill>
                            <a:latin typeface="Cambria Math" panose="02040503050406030204" pitchFamily="18" charset="0"/>
                          </a:rPr>
                        </m:ctrlPr>
                      </m:sSupPr>
                      <m:e>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𝜖</m:t>
                            </m:r>
                          </m:e>
                        </m:d>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𝐵</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𝐵</m:t>
                        </m:r>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𝐴</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𝐴</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𝜖</m:t>
                        </m:r>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𝐵</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𝐵</m:t>
                    </m:r>
                  </m:oMath>
                </a14:m>
                <a:r>
                  <a:rPr lang="en-US" dirty="0"/>
                  <a:t>, then for any matrix </a:t>
                </a:r>
                <a14:m>
                  <m:oMath xmlns:m="http://schemas.openxmlformats.org/officeDocument/2006/math">
                    <m:r>
                      <a:rPr lang="en-US" b="0" i="1" smtClean="0">
                        <a:solidFill>
                          <a:srgbClr val="C00000"/>
                        </a:solidFill>
                        <a:latin typeface="Cambria Math" panose="02040503050406030204" pitchFamily="18" charset="0"/>
                      </a:rPr>
                      <m:t>𝐶</m:t>
                    </m:r>
                  </m:oMath>
                </a14:m>
                <a:r>
                  <a:rPr lang="en-US" dirty="0"/>
                  <a:t>,</a:t>
                </a:r>
                <a:endParaRPr lang="en-US" dirty="0">
                  <a:solidFill>
                    <a:srgbClr val="C00000"/>
                  </a:solidFill>
                </a:endParaRPr>
              </a:p>
              <a:p>
                <a:pPr marL="0" indent="0">
                  <a:buNone/>
                </a:pPr>
                <a:endParaRPr lang="en-US" dirty="0"/>
              </a:p>
              <a:p>
                <a:pPr>
                  <a:buFont typeface="Wingdings" panose="05000000000000000000" pitchFamily="2" charset="2"/>
                  <a:buChar char="v"/>
                </a:pPr>
                <a:endParaRPr lang="en-US" dirty="0"/>
              </a:p>
              <a:p>
                <a:pPr>
                  <a:buFont typeface="Wingdings" panose="05000000000000000000" pitchFamily="2" charset="2"/>
                  <a:buChar char="v"/>
                </a:pPr>
                <a:r>
                  <a:rPr lang="en-US" dirty="0"/>
                  <a:t> The singular values of the matrices behave “smoothly”</a:t>
                </a:r>
              </a:p>
              <a:p>
                <a:pPr>
                  <a:buFont typeface="Wingdings" panose="05000000000000000000" pitchFamily="2" charset="2"/>
                  <a:buChar char="v"/>
                </a:pPr>
                <a:r>
                  <a:rPr lang="en-US" dirty="0"/>
                  <a:t> Maintain histogram based on the singular values</a:t>
                </a:r>
              </a:p>
              <a:p>
                <a:pPr marL="457200" indent="-457200">
                  <a:buFont typeface="Wingdings" panose="05000000000000000000" pitchFamily="2" charset="2"/>
                  <a:buChar char="v"/>
                </a:pPr>
                <a:endParaRPr lang="en-US"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10515600" cy="2749426"/>
              </a:xfrm>
              <a:blipFill>
                <a:blip r:embed="rId2"/>
                <a:stretch>
                  <a:fillRect l="-1043" t="-3540"/>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ADE29DC0-5F55-4C0F-9250-42464CEC0C31}"/>
              </a:ext>
            </a:extLst>
          </p:cNvPr>
          <p:cNvSpPr/>
          <p:nvPr/>
        </p:nvSpPr>
        <p:spPr>
          <a:xfrm>
            <a:off x="4842217" y="1825625"/>
            <a:ext cx="5700815" cy="584775"/>
          </a:xfrm>
          <a:prstGeom prst="rect">
            <a:avLst/>
          </a:prstGeom>
        </p:spPr>
        <p:txBody>
          <a:bodyPr wrap="square">
            <a:spAutoFit/>
          </a:bodyPr>
          <a:lstStyle/>
          <a:p>
            <a:pPr marL="457200" indent="-457200">
              <a:buFont typeface="Wingdings" panose="05000000000000000000" pitchFamily="2" charset="2"/>
              <a:buChar char="v"/>
            </a:pPr>
            <a:endParaRPr lang="en-US" sz="3200"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9EE3921E-D6B5-434B-A02F-8BBAB643BCC4}"/>
                  </a:ext>
                </a:extLst>
              </p:cNvPr>
              <p:cNvSpPr/>
              <p:nvPr/>
            </p:nvSpPr>
            <p:spPr>
              <a:xfrm>
                <a:off x="1327250" y="2545337"/>
                <a:ext cx="930466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800" i="1" smtClean="0">
                              <a:solidFill>
                                <a:srgbClr val="C00000"/>
                              </a:solidFill>
                              <a:latin typeface="Cambria Math" panose="02040503050406030204" pitchFamily="18" charset="0"/>
                            </a:rPr>
                          </m:ctrlPr>
                        </m:sSupPr>
                        <m:e>
                          <m:d>
                            <m:dPr>
                              <m:ctrlPr>
                                <a:rPr lang="en-US" sz="2800" i="1">
                                  <a:solidFill>
                                    <a:srgbClr val="C00000"/>
                                  </a:solidFill>
                                  <a:latin typeface="Cambria Math" panose="02040503050406030204" pitchFamily="18" charset="0"/>
                                </a:rPr>
                              </m:ctrlPr>
                            </m:dPr>
                            <m:e>
                              <m:r>
                                <a:rPr lang="en-US" sz="2800" i="1">
                                  <a:solidFill>
                                    <a:srgbClr val="C00000"/>
                                  </a:solidFill>
                                  <a:latin typeface="Cambria Math" panose="02040503050406030204" pitchFamily="18" charset="0"/>
                                </a:rPr>
                                <m:t>1−</m:t>
                              </m:r>
                              <m:r>
                                <a:rPr lang="en-US" sz="2800" i="1">
                                  <a:solidFill>
                                    <a:srgbClr val="C00000"/>
                                  </a:solidFill>
                                  <a:latin typeface="Cambria Math" panose="02040503050406030204" pitchFamily="18" charset="0"/>
                                </a:rPr>
                                <m:t>𝜖</m:t>
                              </m:r>
                            </m:e>
                          </m:d>
                          <m:sSup>
                            <m:sSupPr>
                              <m:ctrlPr>
                                <a:rPr lang="en-US" sz="2800" i="1">
                                  <a:solidFill>
                                    <a:srgbClr val="C00000"/>
                                  </a:solidFill>
                                  <a:latin typeface="Cambria Math" panose="02040503050406030204" pitchFamily="18" charset="0"/>
                                </a:rPr>
                              </m:ctrlPr>
                            </m:sSupPr>
                            <m:e>
                              <m:r>
                                <a:rPr lang="en-US" sz="2800" b="0" i="1" smtClean="0">
                                  <a:solidFill>
                                    <a:srgbClr val="C00000"/>
                                  </a:solidFill>
                                  <a:latin typeface="Cambria Math" panose="02040503050406030204" pitchFamily="18" charset="0"/>
                                </a:rPr>
                                <m:t>(</m:t>
                              </m:r>
                              <m:r>
                                <a:rPr lang="en-US" sz="2800" i="1">
                                  <a:solidFill>
                                    <a:srgbClr val="C00000"/>
                                  </a:solidFill>
                                  <a:latin typeface="Cambria Math" panose="02040503050406030204" pitchFamily="18" charset="0"/>
                                </a:rPr>
                                <m:t>𝐵</m:t>
                              </m:r>
                            </m:e>
                            <m:sup>
                              <m:r>
                                <a:rPr lang="en-US" sz="2800" i="1">
                                  <a:solidFill>
                                    <a:srgbClr val="C00000"/>
                                  </a:solidFill>
                                  <a:latin typeface="Cambria Math" panose="02040503050406030204" pitchFamily="18" charset="0"/>
                                </a:rPr>
                                <m:t>⊤</m:t>
                              </m:r>
                            </m:sup>
                          </m:sSup>
                          <m:r>
                            <a:rPr lang="en-US" sz="2800" i="1">
                              <a:solidFill>
                                <a:srgbClr val="C00000"/>
                              </a:solidFill>
                              <a:latin typeface="Cambria Math" panose="02040503050406030204" pitchFamily="18" charset="0"/>
                            </a:rPr>
                            <m:t>𝐵</m:t>
                          </m:r>
                          <m:r>
                            <a:rPr lang="en-US" sz="2800" b="0" i="1" smtClean="0">
                              <a:solidFill>
                                <a:srgbClr val="C00000"/>
                              </a:solidFill>
                              <a:latin typeface="Cambria Math" panose="02040503050406030204" pitchFamily="18" charset="0"/>
                            </a:rPr>
                            <m:t>+</m:t>
                          </m:r>
                          <m:sSup>
                            <m:sSupPr>
                              <m:ctrlPr>
                                <a:rPr lang="en-US" sz="2800" b="0" i="1" smtClean="0">
                                  <a:solidFill>
                                    <a:srgbClr val="C00000"/>
                                  </a:solidFill>
                                  <a:latin typeface="Cambria Math" panose="02040503050406030204" pitchFamily="18" charset="0"/>
                                </a:rPr>
                              </m:ctrlPr>
                            </m:sSupPr>
                            <m:e>
                              <m:r>
                                <a:rPr lang="en-US" sz="2800" b="0" i="1" smtClean="0">
                                  <a:solidFill>
                                    <a:srgbClr val="C00000"/>
                                  </a:solidFill>
                                  <a:latin typeface="Cambria Math" panose="02040503050406030204" pitchFamily="18" charset="0"/>
                                </a:rPr>
                                <m:t>𝐶</m:t>
                              </m:r>
                            </m:e>
                            <m:sup>
                              <m:r>
                                <a:rPr lang="en-US" sz="2800" i="1">
                                  <a:solidFill>
                                    <a:srgbClr val="C00000"/>
                                  </a:solidFill>
                                  <a:latin typeface="Cambria Math" panose="02040503050406030204" pitchFamily="18" charset="0"/>
                                </a:rPr>
                                <m:t>⊤</m:t>
                              </m:r>
                            </m:sup>
                          </m:sSup>
                          <m:r>
                            <a:rPr lang="en-US" sz="2800" b="0" i="1" smtClean="0">
                              <a:solidFill>
                                <a:srgbClr val="C00000"/>
                              </a:solidFill>
                              <a:latin typeface="Cambria Math" panose="02040503050406030204" pitchFamily="18" charset="0"/>
                            </a:rPr>
                            <m:t>𝐶</m:t>
                          </m:r>
                          <m:r>
                            <a:rPr lang="en-US" sz="2800" b="0" i="1" smtClean="0">
                              <a:solidFill>
                                <a:srgbClr val="C00000"/>
                              </a:solidFill>
                              <a:latin typeface="Cambria Math" panose="02040503050406030204" pitchFamily="18" charset="0"/>
                            </a:rPr>
                            <m:t>)≼</m:t>
                          </m:r>
                          <m:r>
                            <a:rPr lang="en-US" sz="2800" i="1">
                              <a:solidFill>
                                <a:srgbClr val="C00000"/>
                              </a:solidFill>
                              <a:latin typeface="Cambria Math" panose="02040503050406030204" pitchFamily="18" charset="0"/>
                            </a:rPr>
                            <m:t>𝐴</m:t>
                          </m:r>
                        </m:e>
                        <m:sup>
                          <m:r>
                            <a:rPr lang="en-US" sz="2800" i="1">
                              <a:solidFill>
                                <a:srgbClr val="C00000"/>
                              </a:solidFill>
                              <a:latin typeface="Cambria Math" panose="02040503050406030204" pitchFamily="18" charset="0"/>
                            </a:rPr>
                            <m:t>⊤</m:t>
                          </m:r>
                        </m:sup>
                      </m:sSup>
                      <m:r>
                        <a:rPr lang="en-US" sz="2800" i="1">
                          <a:solidFill>
                            <a:srgbClr val="C00000"/>
                          </a:solidFill>
                          <a:latin typeface="Cambria Math" panose="02040503050406030204" pitchFamily="18" charset="0"/>
                        </a:rPr>
                        <m:t>𝐴</m:t>
                      </m:r>
                      <m:r>
                        <a:rPr lang="en-US" sz="2800" b="0" i="1" smtClean="0">
                          <a:solidFill>
                            <a:srgbClr val="C00000"/>
                          </a:solidFill>
                          <a:latin typeface="Cambria Math" panose="02040503050406030204" pitchFamily="18" charset="0"/>
                        </a:rPr>
                        <m:t>+</m:t>
                      </m:r>
                      <m:sSup>
                        <m:sSupPr>
                          <m:ctrlPr>
                            <a:rPr lang="en-US" sz="2800" b="0" i="1" smtClean="0">
                              <a:solidFill>
                                <a:srgbClr val="C00000"/>
                              </a:solidFill>
                              <a:latin typeface="Cambria Math" panose="02040503050406030204" pitchFamily="18" charset="0"/>
                            </a:rPr>
                          </m:ctrlPr>
                        </m:sSupPr>
                        <m:e>
                          <m:r>
                            <a:rPr lang="en-US" sz="2800" b="0" i="1" smtClean="0">
                              <a:solidFill>
                                <a:srgbClr val="C00000"/>
                              </a:solidFill>
                              <a:latin typeface="Cambria Math" panose="02040503050406030204" pitchFamily="18" charset="0"/>
                            </a:rPr>
                            <m:t>𝐶</m:t>
                          </m:r>
                        </m:e>
                        <m:sup>
                          <m:r>
                            <a:rPr lang="en-US" sz="2800" b="0" i="1" smtClean="0">
                              <a:solidFill>
                                <a:srgbClr val="C00000"/>
                              </a:solidFill>
                              <a:latin typeface="Cambria Math" panose="02040503050406030204" pitchFamily="18" charset="0"/>
                            </a:rPr>
                            <m:t>⊤</m:t>
                          </m:r>
                        </m:sup>
                      </m:sSup>
                      <m:r>
                        <a:rPr lang="en-US" sz="2800" b="0" i="1" smtClean="0">
                          <a:solidFill>
                            <a:srgbClr val="C00000"/>
                          </a:solidFill>
                          <a:latin typeface="Cambria Math" panose="02040503050406030204" pitchFamily="18" charset="0"/>
                        </a:rPr>
                        <m:t>𝐶</m:t>
                      </m:r>
                      <m:r>
                        <a:rPr lang="en-US" sz="2800" i="1">
                          <a:solidFill>
                            <a:srgbClr val="C00000"/>
                          </a:solidFill>
                          <a:latin typeface="Cambria Math" panose="02040503050406030204" pitchFamily="18" charset="0"/>
                        </a:rPr>
                        <m:t>≼</m:t>
                      </m:r>
                      <m:sSup>
                        <m:sSupPr>
                          <m:ctrlPr>
                            <a:rPr lang="en-US" sz="2800" i="1">
                              <a:solidFill>
                                <a:srgbClr val="C00000"/>
                              </a:solidFill>
                              <a:latin typeface="Cambria Math" panose="02040503050406030204" pitchFamily="18" charset="0"/>
                            </a:rPr>
                          </m:ctrlPr>
                        </m:sSupPr>
                        <m:e>
                          <m:r>
                            <a:rPr lang="en-US" sz="2800" i="1">
                              <a:solidFill>
                                <a:srgbClr val="C00000"/>
                              </a:solidFill>
                              <a:latin typeface="Cambria Math" panose="02040503050406030204" pitchFamily="18" charset="0"/>
                            </a:rPr>
                            <m:t>(1+</m:t>
                          </m:r>
                          <m:r>
                            <a:rPr lang="en-US" sz="2800" i="1">
                              <a:solidFill>
                                <a:srgbClr val="C00000"/>
                              </a:solidFill>
                              <a:latin typeface="Cambria Math" panose="02040503050406030204" pitchFamily="18" charset="0"/>
                            </a:rPr>
                            <m:t>𝜖</m:t>
                          </m:r>
                          <m:r>
                            <a:rPr lang="en-US" sz="2800" i="1">
                              <a:solidFill>
                                <a:srgbClr val="C00000"/>
                              </a:solidFill>
                              <a:latin typeface="Cambria Math" panose="02040503050406030204" pitchFamily="18" charset="0"/>
                            </a:rPr>
                            <m:t>)(</m:t>
                          </m:r>
                          <m:r>
                            <a:rPr lang="en-US" sz="2800" i="1">
                              <a:solidFill>
                                <a:srgbClr val="C00000"/>
                              </a:solidFill>
                              <a:latin typeface="Cambria Math" panose="02040503050406030204" pitchFamily="18" charset="0"/>
                            </a:rPr>
                            <m:t>𝐵</m:t>
                          </m:r>
                        </m:e>
                        <m:sup>
                          <m:r>
                            <a:rPr lang="en-US" sz="2800" i="1">
                              <a:solidFill>
                                <a:srgbClr val="C00000"/>
                              </a:solidFill>
                              <a:latin typeface="Cambria Math" panose="02040503050406030204" pitchFamily="18" charset="0"/>
                            </a:rPr>
                            <m:t>⊤</m:t>
                          </m:r>
                        </m:sup>
                      </m:sSup>
                      <m:r>
                        <a:rPr lang="en-US" sz="2800" i="1">
                          <a:solidFill>
                            <a:srgbClr val="C00000"/>
                          </a:solidFill>
                          <a:latin typeface="Cambria Math" panose="02040503050406030204" pitchFamily="18" charset="0"/>
                        </a:rPr>
                        <m:t>𝐵</m:t>
                      </m:r>
                      <m:r>
                        <a:rPr lang="en-US" sz="2800" b="0" i="1" smtClean="0">
                          <a:solidFill>
                            <a:srgbClr val="C00000"/>
                          </a:solidFill>
                          <a:latin typeface="Cambria Math" panose="02040503050406030204" pitchFamily="18" charset="0"/>
                        </a:rPr>
                        <m:t>+</m:t>
                      </m:r>
                      <m:sSup>
                        <m:sSupPr>
                          <m:ctrlPr>
                            <a:rPr lang="en-US" sz="2800" b="0" i="1" smtClean="0">
                              <a:solidFill>
                                <a:srgbClr val="C00000"/>
                              </a:solidFill>
                              <a:latin typeface="Cambria Math" panose="02040503050406030204" pitchFamily="18" charset="0"/>
                            </a:rPr>
                          </m:ctrlPr>
                        </m:sSupPr>
                        <m:e>
                          <m:r>
                            <a:rPr lang="en-US" sz="2800" b="0" i="1" smtClean="0">
                              <a:solidFill>
                                <a:srgbClr val="C00000"/>
                              </a:solidFill>
                              <a:latin typeface="Cambria Math" panose="02040503050406030204" pitchFamily="18" charset="0"/>
                            </a:rPr>
                            <m:t>𝐶</m:t>
                          </m:r>
                        </m:e>
                        <m:sup>
                          <m:r>
                            <a:rPr lang="en-US" sz="2800" b="0" i="1" smtClean="0">
                              <a:solidFill>
                                <a:srgbClr val="C00000"/>
                              </a:solidFill>
                              <a:latin typeface="Cambria Math" panose="02040503050406030204" pitchFamily="18" charset="0"/>
                            </a:rPr>
                            <m:t>⊤</m:t>
                          </m:r>
                        </m:sup>
                      </m:sSup>
                      <m:r>
                        <a:rPr lang="en-US" sz="2800" b="0" i="1" smtClean="0">
                          <a:solidFill>
                            <a:srgbClr val="C00000"/>
                          </a:solidFill>
                          <a:latin typeface="Cambria Math" panose="02040503050406030204" pitchFamily="18" charset="0"/>
                        </a:rPr>
                        <m:t>𝐶</m:t>
                      </m:r>
                      <m:r>
                        <a:rPr lang="en-US" sz="2800" b="0" i="1" smtClean="0">
                          <a:solidFill>
                            <a:srgbClr val="C00000"/>
                          </a:solidFill>
                          <a:latin typeface="Cambria Math" panose="02040503050406030204" pitchFamily="18" charset="0"/>
                        </a:rPr>
                        <m:t>)</m:t>
                      </m:r>
                    </m:oMath>
                  </m:oMathPara>
                </a14:m>
                <a:endParaRPr lang="en-US" sz="2800" dirty="0"/>
              </a:p>
            </p:txBody>
          </p:sp>
        </mc:Choice>
        <mc:Fallback xmlns="">
          <p:sp>
            <p:nvSpPr>
              <p:cNvPr id="4" name="Rectangle 3">
                <a:extLst>
                  <a:ext uri="{FF2B5EF4-FFF2-40B4-BE49-F238E27FC236}">
                    <a16:creationId xmlns:a16="http://schemas.microsoft.com/office/drawing/2014/main" id="{9EE3921E-D6B5-434B-A02F-8BBAB643BCC4}"/>
                  </a:ext>
                </a:extLst>
              </p:cNvPr>
              <p:cNvSpPr>
                <a:spLocks noRot="1" noChangeAspect="1" noMove="1" noResize="1" noEditPoints="1" noAdjustHandles="1" noChangeArrowheads="1" noChangeShapeType="1" noTextEdit="1"/>
              </p:cNvSpPr>
              <p:nvPr/>
            </p:nvSpPr>
            <p:spPr>
              <a:xfrm>
                <a:off x="1327250" y="2545337"/>
                <a:ext cx="9304663" cy="523220"/>
              </a:xfrm>
              <a:prstGeom prst="rect">
                <a:avLst/>
              </a:prstGeom>
              <a:blipFill>
                <a:blip r:embed="rId3"/>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5803FF6C-5B9B-41E6-9509-C41290D3E399}"/>
              </a:ext>
            </a:extLst>
          </p:cNvPr>
          <p:cNvSpPr txBox="1"/>
          <p:nvPr/>
        </p:nvSpPr>
        <p:spPr>
          <a:xfrm>
            <a:off x="702773" y="4559662"/>
            <a:ext cx="3969861"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8" name="TextBox 7">
            <a:extLst>
              <a:ext uri="{FF2B5EF4-FFF2-40B4-BE49-F238E27FC236}">
                <a16:creationId xmlns:a16="http://schemas.microsoft.com/office/drawing/2014/main" id="{5A208489-D336-4D73-B56E-502877234E29}"/>
              </a:ext>
            </a:extLst>
          </p:cNvPr>
          <p:cNvSpPr txBox="1"/>
          <p:nvPr/>
        </p:nvSpPr>
        <p:spPr>
          <a:xfrm>
            <a:off x="2055823" y="4928994"/>
            <a:ext cx="2616811" cy="369332"/>
          </a:xfrm>
          <a:prstGeom prst="rect">
            <a:avLst/>
          </a:prstGeom>
          <a:solidFill>
            <a:srgbClr val="FFC000"/>
          </a:solidFill>
        </p:spPr>
        <p:txBody>
          <a:bodyPr wrap="square" rtlCol="0">
            <a:spAutoFit/>
          </a:bodyPr>
          <a:lstStyle/>
          <a:p>
            <a:r>
              <a:rPr lang="en-US" dirty="0">
                <a:highlight>
                  <a:srgbClr val="FF0000"/>
                </a:highlight>
              </a:rPr>
              <a:t> </a:t>
            </a:r>
          </a:p>
        </p:txBody>
      </p:sp>
      <p:sp>
        <p:nvSpPr>
          <p:cNvPr id="9" name="TextBox 8">
            <a:extLst>
              <a:ext uri="{FF2B5EF4-FFF2-40B4-BE49-F238E27FC236}">
                <a16:creationId xmlns:a16="http://schemas.microsoft.com/office/drawing/2014/main" id="{DD212BB6-AD5E-4D3A-852C-6F72779E16E3}"/>
              </a:ext>
            </a:extLst>
          </p:cNvPr>
          <p:cNvSpPr txBox="1"/>
          <p:nvPr/>
        </p:nvSpPr>
        <p:spPr>
          <a:xfrm>
            <a:off x="3773072" y="5282937"/>
            <a:ext cx="899562" cy="369332"/>
          </a:xfrm>
          <a:prstGeom prst="rect">
            <a:avLst/>
          </a:prstGeom>
          <a:solidFill>
            <a:srgbClr val="7030A0"/>
          </a:solidFill>
        </p:spPr>
        <p:txBody>
          <a:bodyPr wrap="square" rtlCol="0">
            <a:spAutoFit/>
          </a:bodyPr>
          <a:lstStyle/>
          <a:p>
            <a:r>
              <a:rPr lang="en-US" dirty="0">
                <a:highlight>
                  <a:srgbClr val="FF0000"/>
                </a:highlight>
              </a:rPr>
              <a:t> </a:t>
            </a:r>
          </a:p>
        </p:txBody>
      </p:sp>
      <p:sp>
        <p:nvSpPr>
          <p:cNvPr id="10" name="TextBox 9">
            <a:extLst>
              <a:ext uri="{FF2B5EF4-FFF2-40B4-BE49-F238E27FC236}">
                <a16:creationId xmlns:a16="http://schemas.microsoft.com/office/drawing/2014/main" id="{70B78013-9699-46D1-AA0E-52423AFA8800}"/>
              </a:ext>
            </a:extLst>
          </p:cNvPr>
          <p:cNvSpPr txBox="1"/>
          <p:nvPr/>
        </p:nvSpPr>
        <p:spPr>
          <a:xfrm>
            <a:off x="4370948" y="5652269"/>
            <a:ext cx="301686"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EE1C3DD-5A47-41B2-805D-E80EF1A6D238}"/>
                  </a:ext>
                </a:extLst>
              </p:cNvPr>
              <p:cNvSpPr/>
              <p:nvPr/>
            </p:nvSpPr>
            <p:spPr>
              <a:xfrm>
                <a:off x="5425440" y="4500562"/>
                <a:ext cx="6268720" cy="1815882"/>
              </a:xfrm>
              <a:prstGeom prst="rect">
                <a:avLst/>
              </a:prstGeom>
            </p:spPr>
            <p:txBody>
              <a:bodyPr wrap="square">
                <a:spAutoFit/>
              </a:bodyPr>
              <a:lstStyle/>
              <a:p>
                <a:pPr>
                  <a:buFont typeface="Wingdings" panose="05000000000000000000" pitchFamily="2" charset="2"/>
                  <a:buChar char="v"/>
                </a:pPr>
                <a:r>
                  <a:rPr lang="en-US" sz="2800" dirty="0"/>
                  <a:t> Each </a:t>
                </a:r>
                <a:r>
                  <a:rPr lang="en-US" sz="2800" dirty="0" err="1"/>
                  <a:t>substream</a:t>
                </a:r>
                <a:r>
                  <a:rPr lang="en-US" sz="2800" dirty="0"/>
                  <a:t> represents a matrix </a:t>
                </a:r>
                <a14:m>
                  <m:oMath xmlns:m="http://schemas.openxmlformats.org/officeDocument/2006/math">
                    <m:r>
                      <a:rPr lang="en-US" sz="2800" b="0" i="1" smtClean="0">
                        <a:solidFill>
                          <a:srgbClr val="C00000"/>
                        </a:solidFill>
                        <a:latin typeface="Cambria Math" panose="02040503050406030204" pitchFamily="18" charset="0"/>
                      </a:rPr>
                      <m:t>𝐴</m:t>
                    </m:r>
                  </m:oMath>
                </a14:m>
                <a:endParaRPr lang="en-US" sz="2800" dirty="0"/>
              </a:p>
              <a:p>
                <a:pPr>
                  <a:buFont typeface="Wingdings" panose="05000000000000000000" pitchFamily="2" charset="2"/>
                  <a:buChar char="v"/>
                </a:pPr>
                <a:r>
                  <a:rPr lang="en-US" sz="2800" dirty="0"/>
                  <a:t> Keep </a:t>
                </a:r>
                <a14:m>
                  <m:oMath xmlns:m="http://schemas.openxmlformats.org/officeDocument/2006/math">
                    <m:sSup>
                      <m:sSupPr>
                        <m:ctrlPr>
                          <a:rPr lang="en-US" sz="2800" i="1">
                            <a:solidFill>
                              <a:srgbClr val="C00000"/>
                            </a:solidFill>
                            <a:latin typeface="Cambria Math" panose="02040503050406030204" pitchFamily="18" charset="0"/>
                          </a:rPr>
                        </m:ctrlPr>
                      </m:sSupPr>
                      <m:e>
                        <m:r>
                          <a:rPr lang="en-US" sz="2800" b="0" i="1" smtClean="0">
                            <a:solidFill>
                              <a:srgbClr val="C00000"/>
                            </a:solidFill>
                            <a:latin typeface="Cambria Math" panose="02040503050406030204" pitchFamily="18" charset="0"/>
                          </a:rPr>
                          <m:t>𝐴</m:t>
                        </m:r>
                      </m:e>
                      <m:sup>
                        <m:r>
                          <a:rPr lang="en-US" sz="2800" i="1" smtClean="0">
                            <a:solidFill>
                              <a:srgbClr val="C00000"/>
                            </a:solidFill>
                            <a:latin typeface="Cambria Math" panose="02040503050406030204" pitchFamily="18" charset="0"/>
                          </a:rPr>
                          <m:t>⊤</m:t>
                        </m:r>
                      </m:sup>
                    </m:sSup>
                    <m:r>
                      <a:rPr lang="en-US" sz="2800" b="0" i="1" smtClean="0">
                        <a:solidFill>
                          <a:srgbClr val="C00000"/>
                        </a:solidFill>
                        <a:latin typeface="Cambria Math" panose="02040503050406030204" pitchFamily="18" charset="0"/>
                      </a:rPr>
                      <m:t>𝐴</m:t>
                    </m:r>
                  </m:oMath>
                </a14:m>
                <a:r>
                  <a:rPr lang="en-US" sz="2800" dirty="0"/>
                  <a:t> and merge whenever there are three matrices within </a:t>
                </a:r>
                <a14:m>
                  <m:oMath xmlns:m="http://schemas.openxmlformats.org/officeDocument/2006/math">
                    <m:r>
                      <a:rPr lang="en-US" sz="2800" i="1">
                        <a:solidFill>
                          <a:srgbClr val="C00000"/>
                        </a:solidFill>
                        <a:latin typeface="Cambria Math" panose="02040503050406030204" pitchFamily="18" charset="0"/>
                      </a:rPr>
                      <m:t>(1+</m:t>
                    </m:r>
                    <m:r>
                      <a:rPr lang="en-US" sz="2800" i="1">
                        <a:solidFill>
                          <a:srgbClr val="C00000"/>
                        </a:solidFill>
                        <a:latin typeface="Cambria Math" panose="02040503050406030204" pitchFamily="18" charset="0"/>
                      </a:rPr>
                      <m:t>𝜖</m:t>
                    </m:r>
                    <m:r>
                      <a:rPr lang="en-US" sz="2800" i="1">
                        <a:solidFill>
                          <a:srgbClr val="C00000"/>
                        </a:solidFill>
                        <a:latin typeface="Cambria Math" panose="02040503050406030204" pitchFamily="18" charset="0"/>
                      </a:rPr>
                      <m:t>)</m:t>
                    </m:r>
                  </m:oMath>
                </a14:m>
                <a:r>
                  <a:rPr lang="en-US" sz="2800" dirty="0"/>
                  <a:t> in </a:t>
                </a:r>
                <a:r>
                  <a:rPr lang="en-US" sz="2800" dirty="0" err="1"/>
                  <a:t>Loewner</a:t>
                </a:r>
                <a:r>
                  <a:rPr lang="en-US" sz="2800" dirty="0"/>
                  <a:t> ordering</a:t>
                </a:r>
              </a:p>
            </p:txBody>
          </p:sp>
        </mc:Choice>
        <mc:Fallback xmlns="">
          <p:sp>
            <p:nvSpPr>
              <p:cNvPr id="5" name="Rectangle 4">
                <a:extLst>
                  <a:ext uri="{FF2B5EF4-FFF2-40B4-BE49-F238E27FC236}">
                    <a16:creationId xmlns:a16="http://schemas.microsoft.com/office/drawing/2014/main" id="{2EE1C3DD-5A47-41B2-805D-E80EF1A6D238}"/>
                  </a:ext>
                </a:extLst>
              </p:cNvPr>
              <p:cNvSpPr>
                <a:spLocks noRot="1" noChangeAspect="1" noMove="1" noResize="1" noEditPoints="1" noAdjustHandles="1" noChangeArrowheads="1" noChangeShapeType="1" noTextEdit="1"/>
              </p:cNvSpPr>
              <p:nvPr/>
            </p:nvSpPr>
            <p:spPr>
              <a:xfrm>
                <a:off x="5425440" y="4500562"/>
                <a:ext cx="6268720" cy="1815882"/>
              </a:xfrm>
              <a:prstGeom prst="rect">
                <a:avLst/>
              </a:prstGeom>
              <a:blipFill>
                <a:blip r:embed="rId4"/>
                <a:stretch>
                  <a:fillRect l="-1946" t="-3020" b="-8725"/>
                </a:stretch>
              </a:blipFill>
            </p:spPr>
            <p:txBody>
              <a:bodyPr/>
              <a:lstStyle/>
              <a:p>
                <a:r>
                  <a:rPr lang="en-US">
                    <a:noFill/>
                  </a:rPr>
                  <a:t> </a:t>
                </a:r>
              </a:p>
            </p:txBody>
          </p:sp>
        </mc:Fallback>
      </mc:AlternateContent>
    </p:spTree>
    <p:extLst>
      <p:ext uri="{BB962C8B-B14F-4D97-AF65-F5344CB8AC3E}">
        <p14:creationId xmlns:p14="http://schemas.microsoft.com/office/powerpoint/2010/main" val="2858704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Initial Approach (Smooth PSD Histogram)</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marL="457200" indent="-457200">
                  <a:buFont typeface="Wingdings" panose="05000000000000000000" pitchFamily="2" charset="2"/>
                  <a:buChar char="v"/>
                </a:pPr>
                <a:r>
                  <a:rPr lang="en-US" dirty="0"/>
                  <a:t>Space? Each instance stores a matrix </a:t>
                </a:r>
                <a14:m>
                  <m:oMath xmlns:m="http://schemas.openxmlformats.org/officeDocument/2006/math">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𝐴</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𝐴</m:t>
                    </m:r>
                  </m:oMath>
                </a14:m>
                <a:endParaRPr lang="en-US" dirty="0">
                  <a:solidFill>
                    <a:srgbClr val="C00000"/>
                  </a:solidFill>
                </a:endParaRPr>
              </a:p>
              <a:p>
                <a:pPr marL="457200" indent="-457200">
                  <a:buClr>
                    <a:schemeClr val="tx1"/>
                  </a:buClr>
                  <a:buFont typeface="Wingdings" panose="05000000000000000000" pitchFamily="2" charset="2"/>
                  <a:buChar char="v"/>
                </a:pPr>
                <a14:m>
                  <m:oMath xmlns:m="http://schemas.openxmlformats.org/officeDocument/2006/math">
                    <m:r>
                      <a:rPr lang="en-US" i="1">
                        <a:solidFill>
                          <a:srgbClr val="C00000"/>
                        </a:solidFill>
                        <a:latin typeface="Cambria Math" panose="02040503050406030204" pitchFamily="18" charset="0"/>
                      </a:rPr>
                      <m:t>𝐴</m:t>
                    </m:r>
                  </m:oMath>
                </a14:m>
                <a:r>
                  <a:rPr lang="en-US" dirty="0"/>
                  <a:t> has at most </a:t>
                </a:r>
                <a14:m>
                  <m:oMath xmlns:m="http://schemas.openxmlformats.org/officeDocument/2006/math">
                    <m:r>
                      <a:rPr lang="en-US" b="0" i="1" smtClean="0">
                        <a:solidFill>
                          <a:srgbClr val="C00000"/>
                        </a:solidFill>
                        <a:latin typeface="Cambria Math" panose="02040503050406030204" pitchFamily="18" charset="0"/>
                      </a:rPr>
                      <m:t>𝑛</m:t>
                    </m:r>
                  </m:oMath>
                </a14:m>
                <a:r>
                  <a:rPr lang="en-US" dirty="0"/>
                  <a:t> rows but </a:t>
                </a:r>
                <a14:m>
                  <m:oMath xmlns:m="http://schemas.openxmlformats.org/officeDocument/2006/math">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𝐴</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𝑅</m:t>
                        </m:r>
                      </m:e>
                      <m:sup>
                        <m:r>
                          <a:rPr lang="en-US" b="0" i="1" smtClean="0">
                            <a:solidFill>
                              <a:srgbClr val="C00000"/>
                            </a:solidFill>
                            <a:latin typeface="Cambria Math" panose="02040503050406030204" pitchFamily="18" charset="0"/>
                          </a:rPr>
                          <m:t>𝑑</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𝑑</m:t>
                        </m:r>
                      </m:sup>
                    </m:sSup>
                  </m:oMath>
                </a14:m>
                <a:endParaRPr lang="en-US" dirty="0">
                  <a:solidFill>
                    <a:srgbClr val="C00000"/>
                  </a:solidFill>
                </a:endParaRPr>
              </a:p>
              <a:p>
                <a:pPr marL="457200" indent="-457200">
                  <a:buClr>
                    <a:schemeClr val="tx1"/>
                  </a:buClr>
                  <a:buFont typeface="Wingdings" panose="05000000000000000000" pitchFamily="2" charset="2"/>
                  <a:buChar char="v"/>
                </a:pPr>
                <a:r>
                  <a:rPr lang="en-US" dirty="0"/>
                  <a:t>How many instances? </a:t>
                </a:r>
                <a14:m>
                  <m:oMath xmlns:m="http://schemas.openxmlformats.org/officeDocument/2006/math">
                    <m:r>
                      <a:rPr lang="en-US" b="0" i="1" smtClean="0">
                        <a:solidFill>
                          <a:srgbClr val="C00000"/>
                        </a:solidFill>
                        <a:latin typeface="Cambria Math" panose="02040503050406030204" pitchFamily="18" charset="0"/>
                      </a:rPr>
                      <m:t>𝑑</m:t>
                    </m:r>
                  </m:oMath>
                </a14:m>
                <a:r>
                  <a:rPr lang="en-US" dirty="0">
                    <a:solidFill>
                      <a:srgbClr val="C00000"/>
                    </a:solidFill>
                  </a:rPr>
                  <a:t> </a:t>
                </a:r>
                <a:r>
                  <a:rPr lang="en-US" dirty="0"/>
                  <a:t>singular values, each of them </a:t>
                </a:r>
                <a:r>
                  <a:rPr lang="en-US" dirty="0" err="1"/>
                  <a:t>polynomially</a:t>
                </a:r>
                <a:r>
                  <a:rPr lang="en-US" dirty="0"/>
                  <a:t> bounded</a:t>
                </a:r>
                <a:endParaRPr lang="en-US" dirty="0">
                  <a:solidFill>
                    <a:srgbClr val="C00000"/>
                  </a:solidFill>
                </a:endParaRPr>
              </a:p>
              <a:p>
                <a:pPr marL="457200" indent="-457200">
                  <a:buClr>
                    <a:schemeClr val="tx1"/>
                  </a:buClr>
                  <a:buFont typeface="Wingdings" panose="05000000000000000000" pitchFamily="2" charset="2"/>
                  <a:buChar char="v"/>
                </a:pPr>
                <a14:m>
                  <m:oMath xmlns:m="http://schemas.openxmlformats.org/officeDocument/2006/math">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1</m:t>
                            </m:r>
                          </m:num>
                          <m:den>
                            <m:r>
                              <a:rPr lang="en-US" b="0" i="1" smtClean="0">
                                <a:solidFill>
                                  <a:srgbClr val="C00000"/>
                                </a:solidFill>
                                <a:latin typeface="Cambria Math" panose="02040503050406030204" pitchFamily="18" charset="0"/>
                              </a:rPr>
                              <m:t>𝜖</m:t>
                            </m:r>
                          </m:den>
                        </m:f>
                        <m:r>
                          <a:rPr lang="en-US" b="0" i="1" smtClean="0">
                            <a:solidFill>
                              <a:srgbClr val="C00000"/>
                            </a:solidFill>
                            <a:latin typeface="Cambria Math" panose="02040503050406030204" pitchFamily="18" charset="0"/>
                          </a:rPr>
                          <m:t>𝑑</m:t>
                        </m:r>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log</m:t>
                            </m:r>
                          </m:fName>
                          <m:e>
                            <m:r>
                              <a:rPr lang="en-US" b="0" i="1" smtClean="0">
                                <a:solidFill>
                                  <a:srgbClr val="C00000"/>
                                </a:solidFill>
                                <a:latin typeface="Cambria Math" panose="02040503050406030204" pitchFamily="18" charset="0"/>
                              </a:rPr>
                              <m:t>𝑛</m:t>
                            </m:r>
                          </m:e>
                        </m:func>
                      </m:e>
                    </m:d>
                  </m:oMath>
                </a14:m>
                <a:r>
                  <a:rPr lang="en-US" dirty="0">
                    <a:solidFill>
                      <a:srgbClr val="C00000"/>
                    </a:solidFill>
                  </a:rPr>
                  <a:t> </a:t>
                </a:r>
                <a:r>
                  <a:rPr lang="en-US" dirty="0"/>
                  <a:t>instances</a:t>
                </a:r>
                <a:endParaRPr lang="en-US" dirty="0">
                  <a:solidFill>
                    <a:srgbClr val="C00000"/>
                  </a:solidFill>
                </a:endParaRPr>
              </a:p>
              <a:p>
                <a:pPr marL="457200" indent="-457200">
                  <a:buClr>
                    <a:schemeClr val="tx1"/>
                  </a:buClr>
                  <a:buFont typeface="Wingdings" panose="05000000000000000000" pitchFamily="2" charset="2"/>
                  <a:buChar char="v"/>
                </a:pPr>
                <a:endParaRPr lang="en-US" dirty="0"/>
              </a:p>
              <a:p>
                <a:pPr marL="457200" indent="-457200">
                  <a:buFont typeface="Wingdings" panose="05000000000000000000" pitchFamily="2" charset="2"/>
                  <a:buChar char="v"/>
                </a:pPr>
                <a:r>
                  <a:rPr lang="en-US" dirty="0"/>
                  <a:t>Total space: </a:t>
                </a:r>
                <a14:m>
                  <m:oMath xmlns:m="http://schemas.openxmlformats.org/officeDocument/2006/math">
                    <m:r>
                      <a:rPr lang="en-US" i="1">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r>
                              <a:rPr lang="en-US" i="1">
                                <a:solidFill>
                                  <a:srgbClr val="C00000"/>
                                </a:solidFill>
                                <a:latin typeface="Cambria Math" panose="02040503050406030204" pitchFamily="18" charset="0"/>
                              </a:rPr>
                              <m:t>𝜖</m:t>
                            </m:r>
                          </m:den>
                        </m:f>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𝑑</m:t>
                            </m:r>
                          </m:e>
                          <m:sup>
                            <m:r>
                              <a:rPr lang="en-US" b="0" i="1" smtClean="0">
                                <a:solidFill>
                                  <a:srgbClr val="C00000"/>
                                </a:solidFill>
                                <a:latin typeface="Cambria Math" panose="02040503050406030204" pitchFamily="18" charset="0"/>
                              </a:rPr>
                              <m:t>3</m:t>
                            </m:r>
                          </m:sup>
                        </m:sSup>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𝑛</m:t>
                            </m:r>
                          </m:e>
                        </m:func>
                      </m:e>
                    </m:d>
                  </m:oMath>
                </a14:m>
                <a:r>
                  <a:rPr lang="en-US" dirty="0"/>
                  <a:t> (in words)</a:t>
                </a:r>
              </a:p>
            </p:txBody>
          </p:sp>
        </mc:Choice>
        <mc:Fallback>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ADE29DC0-5F55-4C0F-9250-42464CEC0C31}"/>
              </a:ext>
            </a:extLst>
          </p:cNvPr>
          <p:cNvSpPr/>
          <p:nvPr/>
        </p:nvSpPr>
        <p:spPr>
          <a:xfrm>
            <a:off x="4567010" y="1690688"/>
            <a:ext cx="5700815" cy="584775"/>
          </a:xfrm>
          <a:prstGeom prst="rect">
            <a:avLst/>
          </a:prstGeom>
        </p:spPr>
        <p:txBody>
          <a:bodyPr wrap="square">
            <a:spAutoFit/>
          </a:bodyPr>
          <a:lstStyle/>
          <a:p>
            <a:pPr marL="457200" indent="-457200">
              <a:buFont typeface="Wingdings" panose="05000000000000000000" pitchFamily="2" charset="2"/>
              <a:buChar char="v"/>
            </a:pPr>
            <a:endParaRPr lang="en-US" sz="3200" dirty="0"/>
          </a:p>
        </p:txBody>
      </p:sp>
    </p:spTree>
    <p:extLst>
      <p:ext uri="{BB962C8B-B14F-4D97-AF65-F5344CB8AC3E}">
        <p14:creationId xmlns:p14="http://schemas.microsoft.com/office/powerpoint/2010/main" val="42647578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11126" y="365125"/>
            <a:ext cx="3642674" cy="1325563"/>
          </a:xfrm>
        </p:spPr>
        <p:txBody>
          <a:bodyPr/>
          <a:lstStyle/>
          <a:p>
            <a:r>
              <a:rPr lang="en-US" dirty="0">
                <a:solidFill>
                  <a:srgbClr val="C00000"/>
                </a:solidFill>
              </a:rPr>
              <a:t>Questions?</a:t>
            </a:r>
          </a:p>
        </p:txBody>
      </p:sp>
      <p:pic>
        <p:nvPicPr>
          <p:cNvPr id="6" name="Content Placeholder 5" descr="conan.jpg"/>
          <p:cNvPicPr>
            <a:picLocks noGrp="1" noChangeAspect="1"/>
          </p:cNvPicPr>
          <p:nvPr>
            <p:ph idx="1"/>
          </p:nvPr>
        </p:nvPicPr>
        <p:blipFill>
          <a:blip r:embed="rId2" cstate="print"/>
          <a:stretch>
            <a:fillRect/>
          </a:stretch>
        </p:blipFill>
        <p:spPr>
          <a:xfrm>
            <a:off x="7752761" y="1825625"/>
            <a:ext cx="2502210" cy="2150659"/>
          </a:xfrm>
        </p:spPr>
      </p:pic>
      <p:sp>
        <p:nvSpPr>
          <p:cNvPr id="5" name="Slide Number Placeholder 4"/>
          <p:cNvSpPr>
            <a:spLocks noGrp="1"/>
          </p:cNvSpPr>
          <p:nvPr>
            <p:ph type="sldNum" sz="quarter" idx="12"/>
          </p:nvPr>
        </p:nvSpPr>
        <p:spPr/>
        <p:txBody>
          <a:bodyPr/>
          <a:lstStyle/>
          <a:p>
            <a:fld id="{B10ECC8A-EAFA-4BFB-9B14-354EC746CD03}" type="slidenum">
              <a:rPr lang="en-US" smtClean="0"/>
              <a:pPr/>
              <a:t>43</a:t>
            </a:fld>
            <a:endParaRPr lang="en-US"/>
          </a:p>
        </p:txBody>
      </p:sp>
      <p:sp>
        <p:nvSpPr>
          <p:cNvPr id="7" name="Title 1">
            <a:extLst>
              <a:ext uri="{FF2B5EF4-FFF2-40B4-BE49-F238E27FC236}">
                <a16:creationId xmlns:a16="http://schemas.microsoft.com/office/drawing/2014/main" id="{70B03FB5-EC2A-4E69-8171-BD44A3FEBFCA}"/>
              </a:ext>
            </a:extLst>
          </p:cNvPr>
          <p:cNvSpPr txBox="1">
            <a:spLocks/>
          </p:cNvSpPr>
          <p:nvPr/>
        </p:nvSpPr>
        <p:spPr>
          <a:xfrm>
            <a:off x="838200" y="365125"/>
            <a:ext cx="393176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C00000"/>
                </a:solidFill>
              </a:rPr>
              <a:t>Summary</a:t>
            </a:r>
          </a:p>
        </p:txBody>
      </p:sp>
      <p:cxnSp>
        <p:nvCxnSpPr>
          <p:cNvPr id="4" name="Straight Connector 3">
            <a:extLst>
              <a:ext uri="{FF2B5EF4-FFF2-40B4-BE49-F238E27FC236}">
                <a16:creationId xmlns:a16="http://schemas.microsoft.com/office/drawing/2014/main" id="{60C584AE-C04C-4EC9-8B62-B1CC3A1D9C20}"/>
              </a:ext>
            </a:extLst>
          </p:cNvPr>
          <p:cNvCxnSpPr>
            <a:cxnSpLocks/>
          </p:cNvCxnSpPr>
          <p:nvPr/>
        </p:nvCxnSpPr>
        <p:spPr>
          <a:xfrm>
            <a:off x="6138420" y="307468"/>
            <a:ext cx="0" cy="6243064"/>
          </a:xfrm>
          <a:prstGeom prst="line">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27D32BCC-9E94-4BED-A0AA-3B7239E70958}"/>
                  </a:ext>
                </a:extLst>
              </p:cNvPr>
              <p:cNvSpPr txBox="1">
                <a:spLocks/>
              </p:cNvSpPr>
              <p:nvPr/>
            </p:nvSpPr>
            <p:spPr>
              <a:xfrm>
                <a:off x="838200" y="1825625"/>
                <a:ext cx="4836734" cy="45345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Clr>
                    <a:schemeClr val="tx1"/>
                  </a:buClr>
                  <a:buFont typeface="Wingdings" panose="05000000000000000000" pitchFamily="2" charset="2"/>
                  <a:buChar char="v"/>
                </a:pPr>
                <a:r>
                  <a:rPr lang="en-US" dirty="0">
                    <a:solidFill>
                      <a:srgbClr val="00B050"/>
                    </a:solidFill>
                  </a:rPr>
                  <a:t>Algorithm</a:t>
                </a:r>
                <a:r>
                  <a:rPr lang="en-US" dirty="0"/>
                  <a:t>: Mimic smooth histogram by keeping checkpoints whenever singular values “jump” and storing </a:t>
                </a:r>
                <a14:m>
                  <m:oMath xmlns:m="http://schemas.openxmlformats.org/officeDocument/2006/math">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𝐴</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𝐴</m:t>
                    </m:r>
                  </m:oMath>
                </a14:m>
                <a:endParaRPr lang="en-US" dirty="0"/>
              </a:p>
              <a:p>
                <a:pPr marL="457200" indent="-457200">
                  <a:buClr>
                    <a:schemeClr val="tx1"/>
                  </a:buClr>
                  <a:buFont typeface="Wingdings" panose="05000000000000000000" pitchFamily="2" charset="2"/>
                  <a:buChar char="v"/>
                </a:pPr>
                <a:r>
                  <a:rPr lang="en-US" dirty="0">
                    <a:solidFill>
                      <a:srgbClr val="00B050"/>
                    </a:solidFill>
                  </a:rPr>
                  <a:t>Correctness</a:t>
                </a:r>
                <a:r>
                  <a:rPr lang="en-US" dirty="0"/>
                  <a:t>: smoothness of </a:t>
                </a:r>
                <a:r>
                  <a:rPr lang="en-US" dirty="0" err="1"/>
                  <a:t>Loewner</a:t>
                </a:r>
                <a:r>
                  <a:rPr lang="en-US" dirty="0"/>
                  <a:t> ordering</a:t>
                </a:r>
              </a:p>
              <a:p>
                <a:pPr marL="457200" indent="-457200">
                  <a:buClr>
                    <a:schemeClr val="tx1"/>
                  </a:buClr>
                  <a:buFont typeface="Wingdings" panose="05000000000000000000" pitchFamily="2" charset="2"/>
                  <a:buChar char="v"/>
                </a:pPr>
                <a:r>
                  <a:rPr lang="en-US" dirty="0">
                    <a:solidFill>
                      <a:srgbClr val="00B050"/>
                    </a:solidFill>
                  </a:rPr>
                  <a:t>Space</a:t>
                </a:r>
                <a:r>
                  <a:rPr lang="en-US" dirty="0"/>
                  <a:t>:</a:t>
                </a:r>
                <a14:m>
                  <m:oMath xmlns:m="http://schemas.openxmlformats.org/officeDocument/2006/math">
                    <m:r>
                      <a:rPr lang="en-US" b="0" i="0" smtClean="0">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r>
                              <a:rPr lang="en-US" i="1">
                                <a:solidFill>
                                  <a:srgbClr val="C00000"/>
                                </a:solidFill>
                                <a:latin typeface="Cambria Math" panose="02040503050406030204" pitchFamily="18" charset="0"/>
                              </a:rPr>
                              <m:t>𝜖</m:t>
                            </m:r>
                          </m:den>
                        </m:f>
                        <m:sSup>
                          <m:sSupPr>
                            <m:ctrlPr>
                              <a:rPr lang="en-US" i="1">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𝑑</m:t>
                            </m:r>
                          </m:e>
                          <m:sup>
                            <m:r>
                              <a:rPr lang="en-US" i="1">
                                <a:solidFill>
                                  <a:srgbClr val="C00000"/>
                                </a:solidFill>
                                <a:latin typeface="Cambria Math" panose="02040503050406030204" pitchFamily="18" charset="0"/>
                              </a:rPr>
                              <m:t>3</m:t>
                            </m:r>
                          </m:sup>
                        </m:sSup>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fName>
                          <m:e>
                            <m:r>
                              <a:rPr lang="en-US" b="0" i="1" smtClean="0">
                                <a:solidFill>
                                  <a:srgbClr val="C00000"/>
                                </a:solidFill>
                                <a:latin typeface="Cambria Math" panose="02040503050406030204" pitchFamily="18" charset="0"/>
                              </a:rPr>
                              <m:t>𝑑</m:t>
                            </m:r>
                          </m:e>
                        </m:func>
                      </m:e>
                    </m:d>
                  </m:oMath>
                </a14:m>
                <a:endParaRPr lang="en-US" dirty="0"/>
              </a:p>
            </p:txBody>
          </p:sp>
        </mc:Choice>
        <mc:Fallback>
          <p:sp>
            <p:nvSpPr>
              <p:cNvPr id="11" name="Content Placeholder 2">
                <a:extLst>
                  <a:ext uri="{FF2B5EF4-FFF2-40B4-BE49-F238E27FC236}">
                    <a16:creationId xmlns:a16="http://schemas.microsoft.com/office/drawing/2014/main" id="{27D32BCC-9E94-4BED-A0AA-3B7239E70958}"/>
                  </a:ext>
                </a:extLst>
              </p:cNvPr>
              <p:cNvSpPr txBox="1">
                <a:spLocks noRot="1" noChangeAspect="1" noMove="1" noResize="1" noEditPoints="1" noAdjustHandles="1" noChangeArrowheads="1" noChangeShapeType="1" noTextEdit="1"/>
              </p:cNvSpPr>
              <p:nvPr/>
            </p:nvSpPr>
            <p:spPr>
              <a:xfrm>
                <a:off x="838200" y="1825625"/>
                <a:ext cx="4836734" cy="4534535"/>
              </a:xfrm>
              <a:prstGeom prst="rect">
                <a:avLst/>
              </a:prstGeom>
              <a:blipFill>
                <a:blip r:embed="rId3"/>
                <a:stretch>
                  <a:fillRect l="-2270" t="-2151" r="-378"/>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1549DC8-D453-4CA3-B143-7561FF6F10EC}"/>
              </a:ext>
            </a:extLst>
          </p:cNvPr>
          <p:cNvSpPr txBox="1"/>
          <p:nvPr/>
        </p:nvSpPr>
        <p:spPr>
          <a:xfrm>
            <a:off x="7188414" y="4435347"/>
            <a:ext cx="3969861"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9" name="TextBox 8">
            <a:extLst>
              <a:ext uri="{FF2B5EF4-FFF2-40B4-BE49-F238E27FC236}">
                <a16:creationId xmlns:a16="http://schemas.microsoft.com/office/drawing/2014/main" id="{4DF1EEC3-599C-4A8C-9C33-930C4F638E8E}"/>
              </a:ext>
            </a:extLst>
          </p:cNvPr>
          <p:cNvSpPr txBox="1"/>
          <p:nvPr/>
        </p:nvSpPr>
        <p:spPr>
          <a:xfrm>
            <a:off x="8541464" y="4804679"/>
            <a:ext cx="2616811" cy="369332"/>
          </a:xfrm>
          <a:prstGeom prst="rect">
            <a:avLst/>
          </a:prstGeom>
          <a:solidFill>
            <a:srgbClr val="FFC000"/>
          </a:solidFill>
        </p:spPr>
        <p:txBody>
          <a:bodyPr wrap="square" rtlCol="0">
            <a:spAutoFit/>
          </a:bodyPr>
          <a:lstStyle/>
          <a:p>
            <a:r>
              <a:rPr lang="en-US" dirty="0">
                <a:highlight>
                  <a:srgbClr val="FF0000"/>
                </a:highlight>
              </a:rPr>
              <a:t> </a:t>
            </a:r>
          </a:p>
        </p:txBody>
      </p:sp>
      <p:sp>
        <p:nvSpPr>
          <p:cNvPr id="10" name="TextBox 9">
            <a:extLst>
              <a:ext uri="{FF2B5EF4-FFF2-40B4-BE49-F238E27FC236}">
                <a16:creationId xmlns:a16="http://schemas.microsoft.com/office/drawing/2014/main" id="{C6EE5517-77C1-4444-9A7E-B353507E3964}"/>
              </a:ext>
            </a:extLst>
          </p:cNvPr>
          <p:cNvSpPr txBox="1"/>
          <p:nvPr/>
        </p:nvSpPr>
        <p:spPr>
          <a:xfrm>
            <a:off x="10258713" y="5158622"/>
            <a:ext cx="899562" cy="369332"/>
          </a:xfrm>
          <a:prstGeom prst="rect">
            <a:avLst/>
          </a:prstGeom>
          <a:solidFill>
            <a:srgbClr val="7030A0"/>
          </a:solidFill>
        </p:spPr>
        <p:txBody>
          <a:bodyPr wrap="square" rtlCol="0">
            <a:spAutoFit/>
          </a:bodyPr>
          <a:lstStyle/>
          <a:p>
            <a:r>
              <a:rPr lang="en-US" dirty="0">
                <a:highlight>
                  <a:srgbClr val="FF0000"/>
                </a:highlight>
              </a:rPr>
              <a:t> </a:t>
            </a:r>
          </a:p>
        </p:txBody>
      </p:sp>
      <p:sp>
        <p:nvSpPr>
          <p:cNvPr id="12" name="TextBox 11">
            <a:extLst>
              <a:ext uri="{FF2B5EF4-FFF2-40B4-BE49-F238E27FC236}">
                <a16:creationId xmlns:a16="http://schemas.microsoft.com/office/drawing/2014/main" id="{F497028A-537C-49D8-BFEB-349CB7D3E1FE}"/>
              </a:ext>
            </a:extLst>
          </p:cNvPr>
          <p:cNvSpPr txBox="1"/>
          <p:nvPr/>
        </p:nvSpPr>
        <p:spPr>
          <a:xfrm>
            <a:off x="10856589" y="5527954"/>
            <a:ext cx="301686"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Tree>
    <p:extLst>
      <p:ext uri="{BB962C8B-B14F-4D97-AF65-F5344CB8AC3E}">
        <p14:creationId xmlns:p14="http://schemas.microsoft.com/office/powerpoint/2010/main" val="14974406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Initial Approach (Smooth PSD Histogram)</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7702485" cy="4351338"/>
              </a:xfrm>
            </p:spPr>
            <p:txBody>
              <a:bodyPr>
                <a:normAutofit/>
              </a:bodyPr>
              <a:lstStyle/>
              <a:p>
                <a:pPr marL="457200" indent="-457200">
                  <a:buFont typeface="Wingdings" panose="05000000000000000000" pitchFamily="2" charset="2"/>
                  <a:buChar char="v"/>
                </a:pPr>
                <a:r>
                  <a:rPr lang="en-US" dirty="0"/>
                  <a:t>Deterministic algorithm: </a:t>
                </a:r>
                <a14:m>
                  <m:oMath xmlns:m="http://schemas.openxmlformats.org/officeDocument/2006/math">
                    <m:r>
                      <a:rPr lang="en-US" i="1">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r>
                              <a:rPr lang="en-US" i="1">
                                <a:solidFill>
                                  <a:srgbClr val="C00000"/>
                                </a:solidFill>
                                <a:latin typeface="Cambria Math" panose="02040503050406030204" pitchFamily="18" charset="0"/>
                              </a:rPr>
                              <m:t>𝜖</m:t>
                            </m:r>
                          </m:den>
                        </m:f>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𝑑</m:t>
                            </m:r>
                          </m:e>
                          <m:sup>
                            <m:r>
                              <a:rPr lang="en-US" b="0" i="1" smtClean="0">
                                <a:solidFill>
                                  <a:srgbClr val="C00000"/>
                                </a:solidFill>
                                <a:latin typeface="Cambria Math" panose="02040503050406030204" pitchFamily="18" charset="0"/>
                              </a:rPr>
                              <m:t>3</m:t>
                            </m:r>
                          </m:sup>
                        </m:sSup>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fName>
                          <m:e>
                            <m:r>
                              <a:rPr lang="en-US" b="0" i="1" smtClean="0">
                                <a:solidFill>
                                  <a:srgbClr val="C00000"/>
                                </a:solidFill>
                                <a:latin typeface="Cambria Math" panose="02040503050406030204" pitchFamily="18" charset="0"/>
                              </a:rPr>
                              <m:t>𝑛</m:t>
                            </m:r>
                          </m:e>
                        </m:func>
                      </m:e>
                    </m:d>
                  </m:oMath>
                </a14:m>
                <a:r>
                  <a:rPr lang="en-US" dirty="0"/>
                  <a:t> space (in words)</a:t>
                </a:r>
              </a:p>
              <a:p>
                <a:pPr marL="0" indent="0">
                  <a:buNone/>
                </a:pPr>
                <a:endParaRPr lang="en-US" dirty="0"/>
              </a:p>
              <a:p>
                <a:pPr marL="457200" indent="-457200">
                  <a:buFont typeface="Wingdings" panose="05000000000000000000" pitchFamily="2" charset="2"/>
                  <a:buChar char="v"/>
                </a:pPr>
                <a:r>
                  <a:rPr lang="en-US" dirty="0"/>
                  <a:t>Outputs spectral approximation of </a:t>
                </a:r>
                <a14:m>
                  <m:oMath xmlns:m="http://schemas.openxmlformats.org/officeDocument/2006/math">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𝐴</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𝐴</m:t>
                    </m:r>
                  </m:oMath>
                </a14:m>
                <a:r>
                  <a:rPr lang="en-US" dirty="0"/>
                  <a:t> rather than </a:t>
                </a:r>
                <a14:m>
                  <m:oMath xmlns:m="http://schemas.openxmlformats.org/officeDocument/2006/math">
                    <m:r>
                      <a:rPr lang="en-US" i="1">
                        <a:solidFill>
                          <a:srgbClr val="C00000"/>
                        </a:solidFill>
                        <a:latin typeface="Cambria Math" panose="02040503050406030204" pitchFamily="18" charset="0"/>
                      </a:rPr>
                      <m:t>𝐴</m:t>
                    </m:r>
                  </m:oMath>
                </a14:m>
                <a:r>
                  <a:rPr lang="en-US" dirty="0"/>
                  <a:t> (does not generalize to other norms)</a:t>
                </a:r>
              </a:p>
              <a:p>
                <a:pPr marL="457200" indent="-457200">
                  <a:buFont typeface="Wingdings" panose="05000000000000000000" pitchFamily="2" charset="2"/>
                  <a:buChar char="v"/>
                </a:pPr>
                <a:r>
                  <a:rPr lang="en-US" dirty="0"/>
                  <a:t>Update time can be </a:t>
                </a:r>
                <a14:m>
                  <m:oMath xmlns:m="http://schemas.openxmlformats.org/officeDocument/2006/math">
                    <m:r>
                      <a:rPr lang="en-US" i="1">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r>
                              <a:rPr lang="en-US" i="1">
                                <a:solidFill>
                                  <a:srgbClr val="C00000"/>
                                </a:solidFill>
                                <a:latin typeface="Cambria Math" panose="02040503050406030204" pitchFamily="18" charset="0"/>
                              </a:rPr>
                              <m:t>𝜖</m:t>
                            </m:r>
                          </m:den>
                        </m:f>
                        <m:sSup>
                          <m:sSupPr>
                            <m:ctrlPr>
                              <a:rPr lang="en-US" i="1">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𝑑</m:t>
                            </m:r>
                          </m:e>
                          <m:sup>
                            <m:r>
                              <a:rPr lang="en-US" b="0" i="1" smtClean="0">
                                <a:solidFill>
                                  <a:srgbClr val="C00000"/>
                                </a:solidFill>
                                <a:latin typeface="Cambria Math" panose="02040503050406030204" pitchFamily="18" charset="0"/>
                              </a:rPr>
                              <m:t>4</m:t>
                            </m:r>
                          </m:sup>
                        </m:sSup>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𝑛</m:t>
                            </m:r>
                          </m:e>
                        </m:func>
                      </m:e>
                    </m:d>
                  </m:oMath>
                </a14:m>
                <a:r>
                  <a:rPr lang="en-US" dirty="0"/>
                  <a:t> </a:t>
                </a:r>
              </a:p>
              <a:p>
                <a:pPr marL="457200" indent="-457200">
                  <a:buFont typeface="Wingdings" panose="05000000000000000000" pitchFamily="2" charset="2"/>
                  <a:buChar char="v"/>
                </a:pPr>
                <a:r>
                  <a:rPr lang="en-US" dirty="0"/>
                  <a:t>Can be done in </a:t>
                </a:r>
                <a14:m>
                  <m:oMath xmlns:m="http://schemas.openxmlformats.org/officeDocument/2006/math">
                    <m:acc>
                      <m:accPr>
                        <m:chr m:val="̃"/>
                        <m:ctrlPr>
                          <a:rPr lang="en-US" b="0" i="1" dirty="0" smtClean="0">
                            <a:solidFill>
                              <a:srgbClr val="C00000"/>
                            </a:solidFill>
                            <a:latin typeface="Cambria Math" panose="02040503050406030204" pitchFamily="18" charset="0"/>
                          </a:rPr>
                        </m:ctrlPr>
                      </m:accPr>
                      <m:e>
                        <m:r>
                          <a:rPr lang="en-US" b="0" i="1" dirty="0"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b="0" i="1" smtClean="0">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𝜖</m:t>
                                </m:r>
                              </m:e>
                              <m:sup>
                                <m:r>
                                  <a:rPr lang="en-US" b="0" i="1" smtClean="0">
                                    <a:solidFill>
                                      <a:srgbClr val="C00000"/>
                                    </a:solidFill>
                                    <a:latin typeface="Cambria Math" panose="02040503050406030204" pitchFamily="18" charset="0"/>
                                  </a:rPr>
                                  <m:t>2</m:t>
                                </m:r>
                              </m:sup>
                            </m:sSup>
                          </m:den>
                        </m:f>
                        <m:sSup>
                          <m:sSupPr>
                            <m:ctrlPr>
                              <a:rPr lang="en-US" i="1">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𝑑</m:t>
                            </m:r>
                          </m:e>
                          <m:sup>
                            <m:r>
                              <a:rPr lang="en-US" b="0" i="1" smtClean="0">
                                <a:solidFill>
                                  <a:srgbClr val="C00000"/>
                                </a:solidFill>
                                <a:latin typeface="Cambria Math" panose="02040503050406030204" pitchFamily="18" charset="0"/>
                              </a:rPr>
                              <m:t>2</m:t>
                            </m:r>
                          </m:sup>
                        </m:sSup>
                      </m:e>
                    </m:d>
                  </m:oMath>
                </a14:m>
                <a:r>
                  <a:rPr lang="en-US" dirty="0"/>
                  <a:t> space in streaming</a:t>
                </a:r>
              </a:p>
            </p:txBody>
          </p:sp>
        </mc:Choice>
        <mc:Fallback>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7702485" cy="4351338"/>
              </a:xfrm>
              <a:blipFill>
                <a:blip r:embed="rId2"/>
                <a:stretch>
                  <a:fillRect l="-1425" r="-1742"/>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ADE29DC0-5F55-4C0F-9250-42464CEC0C31}"/>
              </a:ext>
            </a:extLst>
          </p:cNvPr>
          <p:cNvSpPr/>
          <p:nvPr/>
        </p:nvSpPr>
        <p:spPr>
          <a:xfrm>
            <a:off x="4567010" y="1690688"/>
            <a:ext cx="5700815" cy="584775"/>
          </a:xfrm>
          <a:prstGeom prst="rect">
            <a:avLst/>
          </a:prstGeom>
        </p:spPr>
        <p:txBody>
          <a:bodyPr wrap="square">
            <a:spAutoFit/>
          </a:bodyPr>
          <a:lstStyle/>
          <a:p>
            <a:pPr marL="457200" indent="-457200">
              <a:buFont typeface="Wingdings" panose="05000000000000000000" pitchFamily="2" charset="2"/>
              <a:buChar char="v"/>
            </a:pPr>
            <a:endParaRPr lang="en-US" sz="3200" dirty="0"/>
          </a:p>
        </p:txBody>
      </p:sp>
      <p:pic>
        <p:nvPicPr>
          <p:cNvPr id="1026" name="Picture 2" descr="Image result for smiley clipart">
            <a:extLst>
              <a:ext uri="{FF2B5EF4-FFF2-40B4-BE49-F238E27FC236}">
                <a16:creationId xmlns:a16="http://schemas.microsoft.com/office/drawing/2014/main" id="{62DCEC0E-F218-44C6-B2A8-970CBE13ED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6768" y="1825625"/>
            <a:ext cx="1102270" cy="11022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frownie clipart">
            <a:extLst>
              <a:ext uri="{FF2B5EF4-FFF2-40B4-BE49-F238E27FC236}">
                <a16:creationId xmlns:a16="http://schemas.microsoft.com/office/drawing/2014/main" id="{A144A122-07AC-495B-8433-D725559139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6767" y="4196516"/>
            <a:ext cx="1102271" cy="1102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74549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Intuition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7259425" cy="4351338"/>
              </a:xfrm>
            </p:spPr>
            <p:txBody>
              <a:bodyPr>
                <a:normAutofit/>
              </a:bodyPr>
              <a:lstStyle/>
              <a:p>
                <a:pPr marL="457200" indent="-457200">
                  <a:buFont typeface="Wingdings" panose="05000000000000000000" pitchFamily="2" charset="2"/>
                  <a:buChar char="v"/>
                </a:pPr>
                <a:r>
                  <a:rPr lang="en-US" dirty="0"/>
                  <a:t>To decrease the space, we first observe there is a lot of similar structure between instances </a:t>
                </a:r>
                <a14:m>
                  <m:oMath xmlns:m="http://schemas.openxmlformats.org/officeDocument/2006/math">
                    <m:r>
                      <a:rPr lang="en-US"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𝐵</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𝐶</m:t>
                    </m:r>
                  </m:oMath>
                </a14:m>
                <a:r>
                  <a:rPr lang="en-US" dirty="0"/>
                  <a:t>: most rows are shared!</a:t>
                </a:r>
              </a:p>
              <a:p>
                <a:pPr marL="457200" indent="-457200">
                  <a:buFont typeface="Wingdings" panose="05000000000000000000" pitchFamily="2" charset="2"/>
                  <a:buChar char="v"/>
                </a:pPr>
                <a:r>
                  <a:rPr lang="en-US" dirty="0"/>
                  <a:t>Try subsampling approach?</a:t>
                </a:r>
              </a:p>
              <a:p>
                <a:pPr marL="457200" indent="-457200">
                  <a:buFont typeface="Wingdings" panose="05000000000000000000" pitchFamily="2" charset="2"/>
                  <a:buChar char="v"/>
                </a:pPr>
                <a:r>
                  <a:rPr lang="en-US" dirty="0"/>
                  <a:t>Uniform sampling of rows is generally poor</a:t>
                </a:r>
              </a:p>
              <a:p>
                <a:pPr marL="457200" indent="-457200">
                  <a:buFont typeface="Wingdings" panose="05000000000000000000" pitchFamily="2" charset="2"/>
                  <a:buChar char="v"/>
                </a:pPr>
                <a:r>
                  <a:rPr lang="en-US" dirty="0"/>
                  <a:t> </a:t>
                </a:r>
                <a:r>
                  <a:rPr lang="en-US" dirty="0">
                    <a:solidFill>
                      <a:srgbClr val="00B050"/>
                    </a:solidFill>
                  </a:rPr>
                  <a:t>Importance sampling</a:t>
                </a:r>
                <a:r>
                  <a:rPr lang="en-US" dirty="0"/>
                  <a:t>: Matrix multiplication uses squared row norm, but it doesn’t work here…</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7259425" cy="4351338"/>
              </a:xfrm>
              <a:blipFill>
                <a:blip r:embed="rId2"/>
                <a:stretch>
                  <a:fillRect l="-1513" t="-2241" r="-1681"/>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ADE29DC0-5F55-4C0F-9250-42464CEC0C31}"/>
              </a:ext>
            </a:extLst>
          </p:cNvPr>
          <p:cNvSpPr/>
          <p:nvPr/>
        </p:nvSpPr>
        <p:spPr>
          <a:xfrm>
            <a:off x="4567010" y="1690688"/>
            <a:ext cx="5700815" cy="584775"/>
          </a:xfrm>
          <a:prstGeom prst="rect">
            <a:avLst/>
          </a:prstGeom>
        </p:spPr>
        <p:txBody>
          <a:bodyPr wrap="square">
            <a:spAutoFit/>
          </a:bodyPr>
          <a:lstStyle/>
          <a:p>
            <a:pPr marL="457200" indent="-457200">
              <a:buFont typeface="Wingdings" panose="05000000000000000000" pitchFamily="2" charset="2"/>
              <a:buChar char="v"/>
            </a:pPr>
            <a:endParaRPr lang="en-US" sz="3200" dirty="0"/>
          </a:p>
        </p:txBody>
      </p:sp>
      <p:sp>
        <p:nvSpPr>
          <p:cNvPr id="7" name="Rectangle 6">
            <a:extLst>
              <a:ext uri="{FF2B5EF4-FFF2-40B4-BE49-F238E27FC236}">
                <a16:creationId xmlns:a16="http://schemas.microsoft.com/office/drawing/2014/main" id="{56B53CFD-F3FB-460A-BB8B-55A1AF2452C0}"/>
              </a:ext>
            </a:extLst>
          </p:cNvPr>
          <p:cNvSpPr/>
          <p:nvPr/>
        </p:nvSpPr>
        <p:spPr>
          <a:xfrm>
            <a:off x="8631010" y="3166739"/>
            <a:ext cx="2067907" cy="221920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C5D9D739-F512-4AEF-AC9C-F7546B0CCB9D}"/>
                  </a:ext>
                </a:extLst>
              </p:cNvPr>
              <p:cNvSpPr/>
              <p:nvPr/>
            </p:nvSpPr>
            <p:spPr>
              <a:xfrm>
                <a:off x="9476603" y="3570070"/>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8" name="Rectangle 7">
                <a:extLst>
                  <a:ext uri="{FF2B5EF4-FFF2-40B4-BE49-F238E27FC236}">
                    <a16:creationId xmlns:a16="http://schemas.microsoft.com/office/drawing/2014/main" id="{C5D9D739-F512-4AEF-AC9C-F7546B0CCB9D}"/>
                  </a:ext>
                </a:extLst>
              </p:cNvPr>
              <p:cNvSpPr>
                <a:spLocks noRot="1" noChangeAspect="1" noMove="1" noResize="1" noEditPoints="1" noAdjustHandles="1" noChangeArrowheads="1" noChangeShapeType="1" noTextEdit="1"/>
              </p:cNvSpPr>
              <p:nvPr/>
            </p:nvSpPr>
            <p:spPr>
              <a:xfrm>
                <a:off x="9476603" y="3570070"/>
                <a:ext cx="541367" cy="584775"/>
              </a:xfrm>
              <a:prstGeom prst="rect">
                <a:avLst/>
              </a:prstGeom>
              <a:blipFill>
                <a:blip r:embed="rId3"/>
                <a:stretch>
                  <a:fillRect/>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69AED94F-C0D0-4D91-87EE-7C9132D1168C}"/>
              </a:ext>
            </a:extLst>
          </p:cNvPr>
          <p:cNvSpPr/>
          <p:nvPr/>
        </p:nvSpPr>
        <p:spPr>
          <a:xfrm>
            <a:off x="8631010" y="4473370"/>
            <a:ext cx="2067907" cy="912573"/>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5093289A-44C8-4AFB-A018-8DADA0123C74}"/>
                  </a:ext>
                </a:extLst>
              </p:cNvPr>
              <p:cNvSpPr/>
              <p:nvPr/>
            </p:nvSpPr>
            <p:spPr>
              <a:xfrm>
                <a:off x="9476603" y="4562086"/>
                <a:ext cx="55797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𝐵</m:t>
                      </m:r>
                    </m:oMath>
                  </m:oMathPara>
                </a14:m>
                <a:endParaRPr lang="en-US" dirty="0">
                  <a:solidFill>
                    <a:srgbClr val="C00000"/>
                  </a:solidFill>
                </a:endParaRPr>
              </a:p>
            </p:txBody>
          </p:sp>
        </mc:Choice>
        <mc:Fallback xmlns="">
          <p:sp>
            <p:nvSpPr>
              <p:cNvPr id="11" name="Rectangle 10">
                <a:extLst>
                  <a:ext uri="{FF2B5EF4-FFF2-40B4-BE49-F238E27FC236}">
                    <a16:creationId xmlns:a16="http://schemas.microsoft.com/office/drawing/2014/main" id="{5093289A-44C8-4AFB-A018-8DADA0123C74}"/>
                  </a:ext>
                </a:extLst>
              </p:cNvPr>
              <p:cNvSpPr>
                <a:spLocks noRot="1" noChangeAspect="1" noMove="1" noResize="1" noEditPoints="1" noAdjustHandles="1" noChangeArrowheads="1" noChangeShapeType="1" noTextEdit="1"/>
              </p:cNvSpPr>
              <p:nvPr/>
            </p:nvSpPr>
            <p:spPr>
              <a:xfrm>
                <a:off x="9476603" y="4562086"/>
                <a:ext cx="557973" cy="584775"/>
              </a:xfrm>
              <a:prstGeom prst="rect">
                <a:avLst/>
              </a:prstGeom>
              <a:blipFill>
                <a:blip r:embed="rId4"/>
                <a:stretch>
                  <a:fillRect/>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61CC544E-0655-4340-B130-3D1F0CC748A3}"/>
              </a:ext>
            </a:extLst>
          </p:cNvPr>
          <p:cNvSpPr/>
          <p:nvPr/>
        </p:nvSpPr>
        <p:spPr>
          <a:xfrm>
            <a:off x="8631010" y="5385943"/>
            <a:ext cx="2067907" cy="699897"/>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C8A93557-B65F-4003-9CF9-C144FCA40D75}"/>
                  </a:ext>
                </a:extLst>
              </p:cNvPr>
              <p:cNvSpPr/>
              <p:nvPr/>
            </p:nvSpPr>
            <p:spPr>
              <a:xfrm>
                <a:off x="9476602" y="5437254"/>
                <a:ext cx="54091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𝐶</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C8A93557-B65F-4003-9CF9-C144FCA40D75}"/>
                  </a:ext>
                </a:extLst>
              </p:cNvPr>
              <p:cNvSpPr>
                <a:spLocks noRot="1" noChangeAspect="1" noMove="1" noResize="1" noEditPoints="1" noAdjustHandles="1" noChangeArrowheads="1" noChangeShapeType="1" noTextEdit="1"/>
              </p:cNvSpPr>
              <p:nvPr/>
            </p:nvSpPr>
            <p:spPr>
              <a:xfrm>
                <a:off x="9476602" y="5437254"/>
                <a:ext cx="540917" cy="58477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865459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Leverage Scores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10515600" cy="1454637"/>
              </a:xfrm>
            </p:spPr>
            <p:txBody>
              <a:bodyPr>
                <a:normAutofit/>
              </a:bodyPr>
              <a:lstStyle/>
              <a:p>
                <a:pPr marL="457200" indent="-457200">
                  <a:buFont typeface="Wingdings" panose="05000000000000000000" pitchFamily="2" charset="2"/>
                  <a:buChar char="v"/>
                </a:pPr>
                <a:r>
                  <a:rPr lang="en-US" dirty="0"/>
                  <a:t>Intuition: how </a:t>
                </a:r>
                <a:r>
                  <a:rPr lang="en-US" dirty="0">
                    <a:solidFill>
                      <a:srgbClr val="00B050"/>
                    </a:solidFill>
                  </a:rPr>
                  <a:t>unique</a:t>
                </a:r>
                <a:r>
                  <a:rPr lang="en-US" dirty="0"/>
                  <a:t> a row is (importance sampling)</a:t>
                </a:r>
              </a:p>
              <a:p>
                <a:pPr marL="457200" indent="-457200">
                  <a:buFont typeface="Wingdings" panose="05000000000000000000" pitchFamily="2" charset="2"/>
                  <a:buChar char="v"/>
                </a:pPr>
                <a14:m>
                  <m:oMath xmlns:m="http://schemas.openxmlformats.org/officeDocument/2006/math">
                    <m:r>
                      <a:rPr lang="en-US" b="0" i="1" smtClean="0">
                        <a:solidFill>
                          <a:schemeClr val="tx1"/>
                        </a:solidFill>
                        <a:latin typeface="Cambria Math" panose="02040503050406030204" pitchFamily="18" charset="0"/>
                      </a:rPr>
                      <m:t> </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m:t>
                    </m:r>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max</m:t>
                        </m:r>
                      </m:fName>
                      <m:e>
                        <m:f>
                          <m:fPr>
                            <m:ctrlPr>
                              <a:rPr lang="en-US" i="1">
                                <a:solidFill>
                                  <a:srgbClr val="C00000"/>
                                </a:solidFill>
                                <a:latin typeface="Cambria Math" panose="02040503050406030204" pitchFamily="18" charset="0"/>
                              </a:rPr>
                            </m:ctrlPr>
                          </m:fPr>
                          <m:num>
                            <m:sSup>
                              <m:sSupPr>
                                <m:ctrlPr>
                                  <a:rPr lang="en-US" i="1">
                                    <a:solidFill>
                                      <a:srgbClr val="C00000"/>
                                    </a:solidFill>
                                    <a:latin typeface="Cambria Math" panose="02040503050406030204" pitchFamily="18" charset="0"/>
                                  </a:rPr>
                                </m:ctrlPr>
                              </m:sSupPr>
                              <m:e>
                                <m:d>
                                  <m:dPr>
                                    <m:begChr m:val="⟨"/>
                                    <m:endChr m:val="⟩"/>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𝑥</m:t>
                                    </m:r>
                                  </m:e>
                                </m:d>
                              </m:e>
                              <m:sup>
                                <m:r>
                                  <a:rPr lang="en-US" i="1">
                                    <a:solidFill>
                                      <a:srgbClr val="C00000"/>
                                    </a:solidFill>
                                    <a:latin typeface="Cambria Math" panose="02040503050406030204" pitchFamily="18" charset="0"/>
                                  </a:rPr>
                                  <m:t>2</m:t>
                                </m:r>
                              </m:sup>
                            </m:sSup>
                          </m:num>
                          <m:den>
                            <m:sSubSup>
                              <m:sSubSupPr>
                                <m:ctrlPr>
                                  <a:rPr lang="en-US" i="1">
                                    <a:solidFill>
                                      <a:srgbClr val="C00000"/>
                                    </a:solidFill>
                                    <a:latin typeface="Cambria Math" panose="02040503050406030204" pitchFamily="18" charset="0"/>
                                  </a:rPr>
                                </m:ctrlPr>
                              </m:sSubSup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𝐴𝑥</m:t>
                                    </m:r>
                                  </m:e>
                                </m:d>
                              </m:e>
                              <m:sub>
                                <m:r>
                                  <a:rPr lang="en-US" i="1">
                                    <a:solidFill>
                                      <a:srgbClr val="C00000"/>
                                    </a:solidFill>
                                    <a:latin typeface="Cambria Math" panose="02040503050406030204" pitchFamily="18" charset="0"/>
                                  </a:rPr>
                                  <m:t>2</m:t>
                                </m:r>
                              </m:sub>
                              <m:sup>
                                <m:r>
                                  <a:rPr lang="en-US" i="1">
                                    <a:solidFill>
                                      <a:srgbClr val="C00000"/>
                                    </a:solidFill>
                                    <a:latin typeface="Cambria Math" panose="02040503050406030204" pitchFamily="18" charset="0"/>
                                  </a:rPr>
                                  <m:t>2</m:t>
                                </m:r>
                              </m:sup>
                            </m:sSubSup>
                          </m:den>
                        </m:f>
                      </m:e>
                    </m:func>
                  </m:oMath>
                </a14:m>
                <a:r>
                  <a:rPr lang="en-US" dirty="0"/>
                  <a:t> are the </a:t>
                </a:r>
                <a:r>
                  <a:rPr lang="en-US" i="1" dirty="0">
                    <a:solidFill>
                      <a:srgbClr val="7030A0"/>
                    </a:solidFill>
                  </a:rPr>
                  <a:t>leverage scores</a:t>
                </a:r>
                <a:r>
                  <a:rPr lang="en-US" dirty="0">
                    <a:solidFill>
                      <a:srgbClr val="7030A0"/>
                    </a:solidFill>
                  </a:rPr>
                  <a:t> </a:t>
                </a:r>
                <a:r>
                  <a:rPr lang="en-US" dirty="0"/>
                  <a:t>of </a:t>
                </a:r>
                <a14:m>
                  <m:oMath xmlns:m="http://schemas.openxmlformats.org/officeDocument/2006/math">
                    <m:r>
                      <a:rPr lang="en-US" b="0" i="1" smtClean="0">
                        <a:solidFill>
                          <a:srgbClr val="C00000"/>
                        </a:solidFill>
                        <a:latin typeface="Cambria Math" panose="02040503050406030204" pitchFamily="18" charset="0"/>
                      </a:rPr>
                      <m:t>𝐴</m:t>
                    </m:r>
                  </m:oMath>
                </a14:m>
                <a:r>
                  <a:rPr lang="en-US" dirty="0"/>
                  <a:t> (in this case of row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𝑖</m:t>
                        </m:r>
                      </m:sub>
                    </m:sSub>
                  </m:oMath>
                </a14:m>
                <a:r>
                  <a:rPr lang="en-US" dirty="0"/>
                  <a:t> )</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10515600" cy="1454637"/>
              </a:xfrm>
              <a:blipFill>
                <a:blip r:embed="rId2"/>
                <a:stretch>
                  <a:fillRect l="-1043" t="-6695" r="-406"/>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ADE29DC0-5F55-4C0F-9250-42464CEC0C31}"/>
              </a:ext>
            </a:extLst>
          </p:cNvPr>
          <p:cNvSpPr/>
          <p:nvPr/>
        </p:nvSpPr>
        <p:spPr>
          <a:xfrm>
            <a:off x="4842217" y="1825625"/>
            <a:ext cx="5700815" cy="584775"/>
          </a:xfrm>
          <a:prstGeom prst="rect">
            <a:avLst/>
          </a:prstGeom>
        </p:spPr>
        <p:txBody>
          <a:bodyPr wrap="square">
            <a:spAutoFit/>
          </a:bodyPr>
          <a:lstStyle/>
          <a:p>
            <a:pPr marL="457200" indent="-457200">
              <a:buFont typeface="Wingdings" panose="05000000000000000000" pitchFamily="2" charset="2"/>
              <a:buChar char="v"/>
            </a:pPr>
            <a:endParaRPr lang="en-US" sz="3200" dirty="0"/>
          </a:p>
        </p:txBody>
      </p:sp>
      <p:sp>
        <p:nvSpPr>
          <p:cNvPr id="11" name="Content Placeholder 2">
            <a:extLst>
              <a:ext uri="{FF2B5EF4-FFF2-40B4-BE49-F238E27FC236}">
                <a16:creationId xmlns:a16="http://schemas.microsoft.com/office/drawing/2014/main" id="{A12F5C8E-D8B7-41FD-90D0-E09DFD78C63A}"/>
              </a:ext>
            </a:extLst>
          </p:cNvPr>
          <p:cNvSpPr txBox="1">
            <a:spLocks/>
          </p:cNvSpPr>
          <p:nvPr/>
        </p:nvSpPr>
        <p:spPr>
          <a:xfrm>
            <a:off x="1160461" y="3429000"/>
            <a:ext cx="830899" cy="10312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1  0</a:t>
            </a:r>
          </a:p>
          <a:p>
            <a:pPr marL="0" indent="0">
              <a:buFont typeface="Arial" panose="020B0604020202020204" pitchFamily="34" charset="0"/>
              <a:buNone/>
            </a:pPr>
            <a:r>
              <a:rPr lang="en-US" dirty="0"/>
              <a:t>1  1</a:t>
            </a:r>
          </a:p>
        </p:txBody>
      </p:sp>
      <p:sp>
        <p:nvSpPr>
          <p:cNvPr id="12" name="Rectangle 11">
            <a:extLst>
              <a:ext uri="{FF2B5EF4-FFF2-40B4-BE49-F238E27FC236}">
                <a16:creationId xmlns:a16="http://schemas.microsoft.com/office/drawing/2014/main" id="{30F5A66E-06E2-49EC-B1D6-6A0DD09DADFE}"/>
              </a:ext>
            </a:extLst>
          </p:cNvPr>
          <p:cNvSpPr/>
          <p:nvPr/>
        </p:nvSpPr>
        <p:spPr>
          <a:xfrm>
            <a:off x="1035596" y="3280262"/>
            <a:ext cx="955764" cy="117997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0685B05D-1BFE-4096-A89B-DAE623BE9A30}"/>
                  </a:ext>
                </a:extLst>
              </p:cNvPr>
              <p:cNvSpPr txBox="1">
                <a:spLocks/>
              </p:cNvSpPr>
              <p:nvPr/>
            </p:nvSpPr>
            <p:spPr>
              <a:xfrm>
                <a:off x="3346176" y="3280263"/>
                <a:ext cx="7137400" cy="12917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v"/>
                </a:pPr>
                <a:r>
                  <a:rPr lang="en-US" dirty="0"/>
                  <a:t> Take </a:t>
                </a:r>
                <a14:m>
                  <m:oMath xmlns:m="http://schemas.openxmlformats.org/officeDocument/2006/math">
                    <m:r>
                      <a:rPr lang="en-US" b="0" i="1" smtClean="0">
                        <a:solidFill>
                          <a:srgbClr val="C00000"/>
                        </a:solidFill>
                        <a:latin typeface="Cambria Math" panose="02040503050406030204" pitchFamily="18" charset="0"/>
                      </a:rPr>
                      <m:t>𝑥</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  −1)</m:t>
                    </m:r>
                  </m:oMath>
                </a14:m>
                <a:r>
                  <a:rPr lang="en-US" dirty="0"/>
                  <a:t> to see that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b="0" i="0" smtClean="0">
                        <a:solidFill>
                          <a:srgbClr val="C00000"/>
                        </a:solidFill>
                        <a:latin typeface="Cambria Math" panose="02040503050406030204" pitchFamily="18" charset="0"/>
                      </a:rPr>
                      <m:t>1</m:t>
                    </m:r>
                  </m:oMath>
                </a14:m>
                <a:endParaRPr lang="en-US" b="0" dirty="0">
                  <a:solidFill>
                    <a:srgbClr val="C00000"/>
                  </a:solidFill>
                </a:endParaRPr>
              </a:p>
              <a:p>
                <a:pPr marL="457200" indent="-457200">
                  <a:buFont typeface="Wingdings" panose="05000000000000000000" pitchFamily="2" charset="2"/>
                  <a:buChar char="v"/>
                </a:pPr>
                <a:r>
                  <a:rPr lang="en-US" dirty="0"/>
                  <a:t> Take </a:t>
                </a:r>
                <a14:m>
                  <m:oMath xmlns:m="http://schemas.openxmlformats.org/officeDocument/2006/math">
                    <m:r>
                      <a:rPr lang="en-US" i="1">
                        <a:solidFill>
                          <a:srgbClr val="C00000"/>
                        </a:solidFill>
                        <a:latin typeface="Cambria Math" panose="02040503050406030204" pitchFamily="18" charset="0"/>
                      </a:rPr>
                      <m:t>𝑥</m:t>
                    </m:r>
                    <m:r>
                      <a:rPr lang="en-US" i="1">
                        <a:solidFill>
                          <a:srgbClr val="C00000"/>
                        </a:solidFill>
                        <a:latin typeface="Cambria Math" panose="02040503050406030204" pitchFamily="18" charset="0"/>
                      </a:rPr>
                      <m:t>=(0  1)</m:t>
                    </m:r>
                  </m:oMath>
                </a14:m>
                <a:r>
                  <a:rPr lang="en-US" dirty="0"/>
                  <a:t> to see that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2</m:t>
                        </m:r>
                      </m:sub>
                    </m:sSub>
                    <m:r>
                      <a:rPr lang="en-US" i="1">
                        <a:solidFill>
                          <a:srgbClr val="C00000"/>
                        </a:solidFill>
                        <a:latin typeface="Cambria Math" panose="02040503050406030204" pitchFamily="18" charset="0"/>
                      </a:rPr>
                      <m:t>=</m:t>
                    </m:r>
                    <m:r>
                      <a:rPr lang="en-US">
                        <a:solidFill>
                          <a:srgbClr val="C00000"/>
                        </a:solidFill>
                        <a:latin typeface="Cambria Math" panose="02040503050406030204" pitchFamily="18" charset="0"/>
                      </a:rPr>
                      <m:t>1</m:t>
                    </m:r>
                  </m:oMath>
                </a14:m>
                <a:endParaRPr lang="en-US" dirty="0"/>
              </a:p>
            </p:txBody>
          </p:sp>
        </mc:Choice>
        <mc:Fallback xmlns="">
          <p:sp>
            <p:nvSpPr>
              <p:cNvPr id="13" name="Content Placeholder 2">
                <a:extLst>
                  <a:ext uri="{FF2B5EF4-FFF2-40B4-BE49-F238E27FC236}">
                    <a16:creationId xmlns:a16="http://schemas.microsoft.com/office/drawing/2014/main" id="{0685B05D-1BFE-4096-A89B-DAE623BE9A30}"/>
                  </a:ext>
                </a:extLst>
              </p:cNvPr>
              <p:cNvSpPr txBox="1">
                <a:spLocks noRot="1" noChangeAspect="1" noMove="1" noResize="1" noEditPoints="1" noAdjustHandles="1" noChangeArrowheads="1" noChangeShapeType="1" noTextEdit="1"/>
              </p:cNvSpPr>
              <p:nvPr/>
            </p:nvSpPr>
            <p:spPr>
              <a:xfrm>
                <a:off x="3346176" y="3280263"/>
                <a:ext cx="7137400" cy="1291738"/>
              </a:xfrm>
              <a:prstGeom prst="rect">
                <a:avLst/>
              </a:prstGeom>
              <a:blipFill>
                <a:blip r:embed="rId3"/>
                <a:stretch>
                  <a:fillRect l="-1537" t="-75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10284613-2762-4D9C-ABEE-FF9494F9B140}"/>
                  </a:ext>
                </a:extLst>
              </p:cNvPr>
              <p:cNvSpPr/>
              <p:nvPr/>
            </p:nvSpPr>
            <p:spPr>
              <a:xfrm>
                <a:off x="838200" y="4741397"/>
                <a:ext cx="8747760" cy="545599"/>
              </a:xfrm>
              <a:prstGeom prst="rect">
                <a:avLst/>
              </a:prstGeom>
            </p:spPr>
            <p:txBody>
              <a:bodyPr wrap="square">
                <a:spAutoFit/>
              </a:bodyPr>
              <a:lstStyle/>
              <a:p>
                <a:pPr marL="457200" indent="-457200">
                  <a:buFont typeface="Wingdings" panose="05000000000000000000" pitchFamily="2" charset="2"/>
                  <a:buChar char="v"/>
                </a:pPr>
                <a14:m>
                  <m:oMath xmlns:m="http://schemas.openxmlformats.org/officeDocument/2006/math">
                    <m:r>
                      <a:rPr lang="en-US" sz="2800" i="1" smtClean="0">
                        <a:latin typeface="Cambria Math" panose="02040503050406030204" pitchFamily="18" charset="0"/>
                      </a:rPr>
                      <m:t> </m:t>
                    </m:r>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ℓ</m:t>
                        </m:r>
                      </m:e>
                      <m:sub>
                        <m:r>
                          <a:rPr lang="en-US" sz="2800" i="1">
                            <a:solidFill>
                              <a:srgbClr val="C00000"/>
                            </a:solidFill>
                            <a:latin typeface="Cambria Math" panose="02040503050406030204" pitchFamily="18" charset="0"/>
                          </a:rPr>
                          <m:t>𝑖</m:t>
                        </m:r>
                      </m:sub>
                    </m:sSub>
                    <m:r>
                      <a:rPr lang="en-US" sz="2800" i="1">
                        <a:solidFill>
                          <a:srgbClr val="C00000"/>
                        </a:solidFill>
                        <a:latin typeface="Cambria Math" panose="02040503050406030204" pitchFamily="18" charset="0"/>
                      </a:rPr>
                      <m:t>=</m:t>
                    </m:r>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𝑎</m:t>
                        </m:r>
                      </m:e>
                      <m:sub>
                        <m:r>
                          <a:rPr lang="en-US" sz="2800" i="1">
                            <a:solidFill>
                              <a:srgbClr val="C00000"/>
                            </a:solidFill>
                            <a:latin typeface="Cambria Math" panose="02040503050406030204" pitchFamily="18" charset="0"/>
                          </a:rPr>
                          <m:t>𝑖</m:t>
                        </m:r>
                      </m:sub>
                    </m:sSub>
                    <m:sSup>
                      <m:sSupPr>
                        <m:ctrlPr>
                          <a:rPr lang="en-US" sz="2800" i="1">
                            <a:solidFill>
                              <a:srgbClr val="C00000"/>
                            </a:solidFill>
                            <a:latin typeface="Cambria Math" panose="02040503050406030204" pitchFamily="18" charset="0"/>
                          </a:rPr>
                        </m:ctrlPr>
                      </m:sSupPr>
                      <m:e>
                        <m:d>
                          <m:dPr>
                            <m:ctrlPr>
                              <a:rPr lang="en-US" sz="2800" i="1">
                                <a:solidFill>
                                  <a:srgbClr val="C00000"/>
                                </a:solidFill>
                                <a:latin typeface="Cambria Math" panose="02040503050406030204" pitchFamily="18" charset="0"/>
                              </a:rPr>
                            </m:ctrlPr>
                          </m:dPr>
                          <m:e>
                            <m:sSup>
                              <m:sSupPr>
                                <m:ctrlPr>
                                  <a:rPr lang="en-US" sz="2800" i="1">
                                    <a:solidFill>
                                      <a:srgbClr val="C00000"/>
                                    </a:solidFill>
                                    <a:latin typeface="Cambria Math" panose="02040503050406030204" pitchFamily="18" charset="0"/>
                                  </a:rPr>
                                </m:ctrlPr>
                              </m:sSupPr>
                              <m:e>
                                <m:r>
                                  <a:rPr lang="en-US" sz="2800" i="1">
                                    <a:solidFill>
                                      <a:srgbClr val="C00000"/>
                                    </a:solidFill>
                                    <a:latin typeface="Cambria Math" panose="02040503050406030204" pitchFamily="18" charset="0"/>
                                  </a:rPr>
                                  <m:t>𝐴</m:t>
                                </m:r>
                              </m:e>
                              <m:sup>
                                <m:r>
                                  <a:rPr lang="en-US" sz="2800" i="1">
                                    <a:solidFill>
                                      <a:srgbClr val="C00000"/>
                                    </a:solidFill>
                                    <a:latin typeface="Cambria Math" panose="02040503050406030204" pitchFamily="18" charset="0"/>
                                  </a:rPr>
                                  <m:t>⊤</m:t>
                                </m:r>
                              </m:sup>
                            </m:sSup>
                            <m:r>
                              <a:rPr lang="en-US" sz="2800" i="1">
                                <a:solidFill>
                                  <a:srgbClr val="C00000"/>
                                </a:solidFill>
                                <a:latin typeface="Cambria Math" panose="02040503050406030204" pitchFamily="18" charset="0"/>
                              </a:rPr>
                              <m:t>𝐴</m:t>
                            </m:r>
                          </m:e>
                        </m:d>
                      </m:e>
                      <m:sup>
                        <m:r>
                          <a:rPr lang="en-US" sz="2800" i="1">
                            <a:solidFill>
                              <a:srgbClr val="C00000"/>
                            </a:solidFill>
                            <a:latin typeface="Cambria Math" panose="02040503050406030204" pitchFamily="18" charset="0"/>
                          </a:rPr>
                          <m:t>−1</m:t>
                        </m:r>
                      </m:sup>
                    </m:sSup>
                    <m:sSubSup>
                      <m:sSubSupPr>
                        <m:ctrlPr>
                          <a:rPr lang="en-US" sz="2800" i="1" smtClean="0">
                            <a:solidFill>
                              <a:srgbClr val="C00000"/>
                            </a:solidFill>
                            <a:latin typeface="Cambria Math" panose="02040503050406030204" pitchFamily="18" charset="0"/>
                          </a:rPr>
                        </m:ctrlPr>
                      </m:sSubSupPr>
                      <m:e>
                        <m:r>
                          <a:rPr lang="en-US" sz="2800" i="1">
                            <a:solidFill>
                              <a:srgbClr val="C00000"/>
                            </a:solidFill>
                            <a:latin typeface="Cambria Math" panose="02040503050406030204" pitchFamily="18" charset="0"/>
                          </a:rPr>
                          <m:t>𝑎</m:t>
                        </m:r>
                      </m:e>
                      <m:sub>
                        <m:r>
                          <a:rPr lang="en-US" sz="2800" i="1">
                            <a:solidFill>
                              <a:srgbClr val="C00000"/>
                            </a:solidFill>
                            <a:latin typeface="Cambria Math" panose="02040503050406030204" pitchFamily="18" charset="0"/>
                          </a:rPr>
                          <m:t>𝑖</m:t>
                        </m:r>
                      </m:sub>
                      <m:sup>
                        <m:r>
                          <a:rPr lang="en-US" sz="2800" i="1">
                            <a:solidFill>
                              <a:srgbClr val="C00000"/>
                            </a:solidFill>
                            <a:latin typeface="Cambria Math" panose="02040503050406030204" pitchFamily="18" charset="0"/>
                          </a:rPr>
                          <m:t>⊤</m:t>
                        </m:r>
                      </m:sup>
                    </m:sSubSup>
                  </m:oMath>
                </a14:m>
                <a:r>
                  <a:rPr lang="en-US" sz="2800" i="1" dirty="0">
                    <a:latin typeface="Cambria Math" panose="02040503050406030204" pitchFamily="18" charset="0"/>
                  </a:rPr>
                  <a:t>,  </a:t>
                </a:r>
                <a14:m>
                  <m:oMath xmlns:m="http://schemas.openxmlformats.org/officeDocument/2006/math">
                    <m:r>
                      <a:rPr lang="en-US" sz="2800" b="0" i="1" smtClean="0">
                        <a:solidFill>
                          <a:srgbClr val="C00000"/>
                        </a:solidFill>
                        <a:latin typeface="Cambria Math" panose="02040503050406030204" pitchFamily="18" charset="0"/>
                      </a:rPr>
                      <m:t> </m:t>
                    </m:r>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∑ℓ</m:t>
                        </m:r>
                      </m:e>
                      <m:sub>
                        <m:r>
                          <a:rPr lang="en-US" sz="2800" i="1">
                            <a:solidFill>
                              <a:srgbClr val="C00000"/>
                            </a:solidFill>
                            <a:latin typeface="Cambria Math" panose="02040503050406030204" pitchFamily="18" charset="0"/>
                          </a:rPr>
                          <m:t>𝑖</m:t>
                        </m:r>
                      </m:sub>
                    </m:sSub>
                    <m:r>
                      <a:rPr lang="en-US" sz="2800" i="1">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𝑑</m:t>
                    </m:r>
                  </m:oMath>
                </a14:m>
                <a:endParaRPr lang="en-US" sz="2800" dirty="0"/>
              </a:p>
            </p:txBody>
          </p:sp>
        </mc:Choice>
        <mc:Fallback>
          <p:sp>
            <p:nvSpPr>
              <p:cNvPr id="4" name="Rectangle 3">
                <a:extLst>
                  <a:ext uri="{FF2B5EF4-FFF2-40B4-BE49-F238E27FC236}">
                    <a16:creationId xmlns:a16="http://schemas.microsoft.com/office/drawing/2014/main" id="{10284613-2762-4D9C-ABEE-FF9494F9B140}"/>
                  </a:ext>
                </a:extLst>
              </p:cNvPr>
              <p:cNvSpPr>
                <a:spLocks noRot="1" noChangeAspect="1" noMove="1" noResize="1" noEditPoints="1" noAdjustHandles="1" noChangeArrowheads="1" noChangeShapeType="1" noTextEdit="1"/>
              </p:cNvSpPr>
              <p:nvPr/>
            </p:nvSpPr>
            <p:spPr>
              <a:xfrm>
                <a:off x="838200" y="4741397"/>
                <a:ext cx="8747760" cy="545599"/>
              </a:xfrm>
              <a:prstGeom prst="rect">
                <a:avLst/>
              </a:prstGeom>
              <a:blipFill>
                <a:blip r:embed="rId4"/>
                <a:stretch>
                  <a:fillRect t="-11236" b="-28090"/>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A2C6FDC5-9D7A-473F-94F3-314DDF53F4B2}"/>
              </a:ext>
            </a:extLst>
          </p:cNvPr>
          <p:cNvSpPr/>
          <p:nvPr/>
        </p:nvSpPr>
        <p:spPr>
          <a:xfrm>
            <a:off x="6464349" y="4460240"/>
            <a:ext cx="2067907" cy="221920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431033BA-0E27-4088-8087-E3359DE04A0E}"/>
                  </a:ext>
                </a:extLst>
              </p:cNvPr>
              <p:cNvSpPr/>
              <p:nvPr/>
            </p:nvSpPr>
            <p:spPr>
              <a:xfrm>
                <a:off x="7309942" y="4863571"/>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5" name="Rectangle 14">
                <a:extLst>
                  <a:ext uri="{FF2B5EF4-FFF2-40B4-BE49-F238E27FC236}">
                    <a16:creationId xmlns:a16="http://schemas.microsoft.com/office/drawing/2014/main" id="{431033BA-0E27-4088-8087-E3359DE04A0E}"/>
                  </a:ext>
                </a:extLst>
              </p:cNvPr>
              <p:cNvSpPr>
                <a:spLocks noRot="1" noChangeAspect="1" noMove="1" noResize="1" noEditPoints="1" noAdjustHandles="1" noChangeArrowheads="1" noChangeShapeType="1" noTextEdit="1"/>
              </p:cNvSpPr>
              <p:nvPr/>
            </p:nvSpPr>
            <p:spPr>
              <a:xfrm>
                <a:off x="7309942" y="4863571"/>
                <a:ext cx="541367" cy="584775"/>
              </a:xfrm>
              <a:prstGeom prst="rect">
                <a:avLst/>
              </a:prstGeom>
              <a:blipFill>
                <a:blip r:embed="rId5"/>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EAB99DEF-C71F-4B2E-98CF-1C9ED3B97B1B}"/>
              </a:ext>
            </a:extLst>
          </p:cNvPr>
          <p:cNvSpPr/>
          <p:nvPr/>
        </p:nvSpPr>
        <p:spPr>
          <a:xfrm>
            <a:off x="6464349" y="5766872"/>
            <a:ext cx="2067907" cy="39730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F69AACE4-2015-4991-A968-0A6B86CCE79B}"/>
                  </a:ext>
                </a:extLst>
              </p:cNvPr>
              <p:cNvSpPr/>
              <p:nvPr/>
            </p:nvSpPr>
            <p:spPr>
              <a:xfrm>
                <a:off x="7327191" y="5702509"/>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17" name="Rectangle 16">
                <a:extLst>
                  <a:ext uri="{FF2B5EF4-FFF2-40B4-BE49-F238E27FC236}">
                    <a16:creationId xmlns:a16="http://schemas.microsoft.com/office/drawing/2014/main" id="{F69AACE4-2015-4991-A968-0A6B86CCE79B}"/>
                  </a:ext>
                </a:extLst>
              </p:cNvPr>
              <p:cNvSpPr>
                <a:spLocks noRot="1" noChangeAspect="1" noMove="1" noResize="1" noEditPoints="1" noAdjustHandles="1" noChangeArrowheads="1" noChangeShapeType="1" noTextEdit="1"/>
              </p:cNvSpPr>
              <p:nvPr/>
            </p:nvSpPr>
            <p:spPr>
              <a:xfrm>
                <a:off x="7327191" y="5702509"/>
                <a:ext cx="524118" cy="461665"/>
              </a:xfrm>
              <a:prstGeom prst="rect">
                <a:avLst/>
              </a:prstGeom>
              <a:blipFill>
                <a:blip r:embed="rId6"/>
                <a:stretch>
                  <a:fillRect b="-2632"/>
                </a:stretch>
              </a:blipFill>
            </p:spPr>
            <p:txBody>
              <a:bodyPr/>
              <a:lstStyle/>
              <a:p>
                <a:r>
                  <a:rPr lang="en-US">
                    <a:noFill/>
                  </a:rPr>
                  <a:t> </a:t>
                </a:r>
              </a:p>
            </p:txBody>
          </p:sp>
        </mc:Fallback>
      </mc:AlternateContent>
    </p:spTree>
    <p:extLst>
      <p:ext uri="{BB962C8B-B14F-4D97-AF65-F5344CB8AC3E}">
        <p14:creationId xmlns:p14="http://schemas.microsoft.com/office/powerpoint/2010/main" val="19447121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Challenges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6761085" cy="5032375"/>
              </a:xfrm>
            </p:spPr>
            <p:txBody>
              <a:bodyPr>
                <a:normAutofit/>
              </a:bodyPr>
              <a:lstStyle/>
              <a:p>
                <a:pPr marL="457200" indent="-457200">
                  <a:buClr>
                    <a:schemeClr val="tx1"/>
                  </a:buClr>
                  <a:buFont typeface="Wingdings" panose="05000000000000000000" pitchFamily="2" charset="2"/>
                  <a:buChar char="v"/>
                </a:pP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𝑟</m:t>
                        </m:r>
                      </m:e>
                      <m:sub>
                        <m:r>
                          <a:rPr lang="en-US" b="0" i="1" smtClean="0">
                            <a:solidFill>
                              <a:srgbClr val="C00000"/>
                            </a:solidFill>
                            <a:latin typeface="Cambria Math" panose="02040503050406030204" pitchFamily="18" charset="0"/>
                          </a:rPr>
                          <m:t>3</m:t>
                        </m:r>
                      </m:sub>
                    </m:sSub>
                  </m:oMath>
                </a14:m>
                <a:r>
                  <a:rPr lang="en-US" dirty="0"/>
                  <a:t> does not look important, so we do not sample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𝑟</m:t>
                        </m:r>
                      </m:e>
                      <m:sub>
                        <m:r>
                          <a:rPr lang="en-US" b="0" i="1" smtClean="0">
                            <a:solidFill>
                              <a:srgbClr val="C00000"/>
                            </a:solidFill>
                            <a:latin typeface="Cambria Math" panose="02040503050406030204" pitchFamily="18" charset="0"/>
                          </a:rPr>
                          <m:t>3</m:t>
                        </m:r>
                      </m:sub>
                    </m:sSub>
                  </m:oMath>
                </a14:m>
                <a:endParaRPr lang="en-US"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6761085" cy="5032375"/>
              </a:xfrm>
              <a:blipFill>
                <a:blip r:embed="rId2"/>
                <a:stretch>
                  <a:fillRect t="-1937"/>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ADE29DC0-5F55-4C0F-9250-42464CEC0C31}"/>
              </a:ext>
            </a:extLst>
          </p:cNvPr>
          <p:cNvSpPr/>
          <p:nvPr/>
        </p:nvSpPr>
        <p:spPr>
          <a:xfrm>
            <a:off x="4842217" y="1825625"/>
            <a:ext cx="5700815" cy="584775"/>
          </a:xfrm>
          <a:prstGeom prst="rect">
            <a:avLst/>
          </a:prstGeom>
        </p:spPr>
        <p:txBody>
          <a:bodyPr wrap="square">
            <a:spAutoFit/>
          </a:bodyPr>
          <a:lstStyle/>
          <a:p>
            <a:pPr marL="457200" indent="-457200">
              <a:buFont typeface="Wingdings" panose="05000000000000000000" pitchFamily="2" charset="2"/>
              <a:buChar char="v"/>
            </a:pPr>
            <a:endParaRPr lang="en-US" sz="3200" dirty="0"/>
          </a:p>
        </p:txBody>
      </p:sp>
      <p:sp>
        <p:nvSpPr>
          <p:cNvPr id="11" name="Content Placeholder 2">
            <a:extLst>
              <a:ext uri="{FF2B5EF4-FFF2-40B4-BE49-F238E27FC236}">
                <a16:creationId xmlns:a16="http://schemas.microsoft.com/office/drawing/2014/main" id="{642259B8-4837-4AAE-AE14-08D287FA5E56}"/>
              </a:ext>
            </a:extLst>
          </p:cNvPr>
          <p:cNvSpPr txBox="1">
            <a:spLocks/>
          </p:cNvSpPr>
          <p:nvPr/>
        </p:nvSpPr>
        <p:spPr>
          <a:xfrm>
            <a:off x="8384221" y="1831328"/>
            <a:ext cx="3520736" cy="18161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1  3  5 -2  7  0 11  4 -8</a:t>
            </a:r>
          </a:p>
          <a:p>
            <a:pPr marL="0" indent="0">
              <a:buFont typeface="Arial" panose="020B0604020202020204" pitchFamily="34" charset="0"/>
              <a:buNone/>
            </a:pPr>
            <a:r>
              <a:rPr lang="en-US" dirty="0"/>
              <a:t>0  0  0  0  0  0   0  0 100</a:t>
            </a:r>
          </a:p>
          <a:p>
            <a:pPr marL="0" indent="0">
              <a:buNone/>
            </a:pPr>
            <a:r>
              <a:rPr lang="en-US" dirty="0"/>
              <a:t>0  0  0  0  0  0   0  0   1 </a:t>
            </a:r>
          </a:p>
        </p:txBody>
      </p:sp>
      <p:sp>
        <p:nvSpPr>
          <p:cNvPr id="7" name="Rectangle 6">
            <a:extLst>
              <a:ext uri="{FF2B5EF4-FFF2-40B4-BE49-F238E27FC236}">
                <a16:creationId xmlns:a16="http://schemas.microsoft.com/office/drawing/2014/main" id="{EC10E840-F829-4A16-AB74-829D89AE2005}"/>
              </a:ext>
            </a:extLst>
          </p:cNvPr>
          <p:cNvSpPr/>
          <p:nvPr/>
        </p:nvSpPr>
        <p:spPr>
          <a:xfrm>
            <a:off x="8384221" y="309806"/>
            <a:ext cx="3427565"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0735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Challenges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6761085" cy="5032375"/>
              </a:xfrm>
            </p:spPr>
            <p:txBody>
              <a:bodyPr>
                <a:normAutofit/>
              </a:bodyPr>
              <a:lstStyle/>
              <a:p>
                <a:pPr marL="457200" indent="-457200">
                  <a:buClr>
                    <a:schemeClr val="tx1"/>
                  </a:buClr>
                  <a:buFont typeface="Wingdings" panose="05000000000000000000" pitchFamily="2" charset="2"/>
                  <a:buChar char="v"/>
                </a:pP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𝑟</m:t>
                        </m:r>
                      </m:e>
                      <m:sub>
                        <m:r>
                          <a:rPr lang="en-US" b="0" i="1" smtClean="0">
                            <a:solidFill>
                              <a:srgbClr val="C00000"/>
                            </a:solidFill>
                            <a:latin typeface="Cambria Math" panose="02040503050406030204" pitchFamily="18" charset="0"/>
                          </a:rPr>
                          <m:t>3</m:t>
                        </m:r>
                      </m:sub>
                    </m:sSub>
                  </m:oMath>
                </a14:m>
                <a:r>
                  <a:rPr lang="en-US" dirty="0"/>
                  <a:t> does not look important, so we do not sample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𝑟</m:t>
                        </m:r>
                      </m:e>
                      <m:sub>
                        <m:r>
                          <a:rPr lang="en-US" b="0" i="1" smtClean="0">
                            <a:solidFill>
                              <a:srgbClr val="C00000"/>
                            </a:solidFill>
                            <a:latin typeface="Cambria Math" panose="02040503050406030204" pitchFamily="18" charset="0"/>
                          </a:rPr>
                          <m:t>3</m:t>
                        </m:r>
                      </m:sub>
                    </m:sSub>
                  </m:oMath>
                </a14:m>
                <a:endParaRPr lang="en-US" dirty="0"/>
              </a:p>
              <a:p>
                <a:pPr marL="457200" indent="-457200">
                  <a:buClr>
                    <a:schemeClr val="tx1"/>
                  </a:buClr>
                  <a:buFont typeface="Wingdings" panose="05000000000000000000" pitchFamily="2" charset="2"/>
                  <a:buChar char="v"/>
                </a:pPr>
                <a:r>
                  <a:rPr lang="en-US" dirty="0"/>
                  <a:t>Stream proceeds: All rows before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𝑟</m:t>
                        </m:r>
                      </m:e>
                      <m:sub>
                        <m:r>
                          <a:rPr lang="en-US" b="0" i="1" smtClean="0">
                            <a:solidFill>
                              <a:srgbClr val="C00000"/>
                            </a:solidFill>
                            <a:latin typeface="Cambria Math" panose="02040503050406030204" pitchFamily="18" charset="0"/>
                          </a:rPr>
                          <m:t>3</m:t>
                        </m:r>
                      </m:sub>
                    </m:sSub>
                  </m:oMath>
                </a14:m>
                <a:r>
                  <a:rPr lang="en-US" dirty="0"/>
                  <a:t> expire, new rows are all zeros</a:t>
                </a:r>
              </a:p>
              <a:p>
                <a:pPr marL="457200" indent="-457200">
                  <a:buFont typeface="Wingdings" panose="05000000000000000000" pitchFamily="2" charset="2"/>
                  <a:buChar char="v"/>
                </a:pPr>
                <a:r>
                  <a:rPr lang="en-US" dirty="0"/>
                  <a:t>Cannot possibly get approximation of </a:t>
                </a:r>
                <a14:m>
                  <m:oMath xmlns:m="http://schemas.openxmlformats.org/officeDocument/2006/math">
                    <m:r>
                      <a:rPr lang="en-US" i="1">
                        <a:solidFill>
                          <a:srgbClr val="C00000"/>
                        </a:solidFill>
                        <a:latin typeface="Cambria Math" panose="02040503050406030204" pitchFamily="18" charset="0"/>
                      </a:rPr>
                      <m:t>𝐴</m:t>
                    </m:r>
                  </m:oMath>
                </a14:m>
                <a:r>
                  <a:rPr lang="en-US" dirty="0"/>
                  <a:t> without storing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𝑟</m:t>
                        </m:r>
                      </m:e>
                      <m:sub>
                        <m:r>
                          <a:rPr lang="en-US" b="0" i="1" smtClean="0">
                            <a:solidFill>
                              <a:srgbClr val="C00000"/>
                            </a:solidFill>
                            <a:latin typeface="Cambria Math" panose="02040503050406030204" pitchFamily="18" charset="0"/>
                          </a:rPr>
                          <m:t>3</m:t>
                        </m:r>
                      </m:sub>
                    </m:sSub>
                  </m:oMath>
                </a14:m>
                <a:endParaRPr lang="en-US" dirty="0"/>
              </a:p>
              <a:p>
                <a:pPr marL="457200" indent="-457200">
                  <a:buFont typeface="Wingdings" panose="05000000000000000000" pitchFamily="2" charset="2"/>
                  <a:buChar char="v"/>
                </a:pPr>
                <a:r>
                  <a:rPr lang="en-US" dirty="0"/>
                  <a:t>This implies we should </a:t>
                </a:r>
                <a:r>
                  <a:rPr lang="en-US" i="1" dirty="0">
                    <a:solidFill>
                      <a:srgbClr val="7030A0"/>
                    </a:solidFill>
                  </a:rPr>
                  <a:t>always</a:t>
                </a:r>
                <a:r>
                  <a:rPr lang="en-US" i="1" dirty="0"/>
                  <a:t> </a:t>
                </a:r>
                <a:r>
                  <a:rPr lang="en-US" dirty="0"/>
                  <a:t>store the most recent row!</a:t>
                </a:r>
              </a:p>
              <a:p>
                <a:pPr marL="457200" indent="-457200">
                  <a:buFont typeface="Wingdings" panose="05000000000000000000" pitchFamily="2" charset="2"/>
                  <a:buChar char="v"/>
                </a:pPr>
                <a:r>
                  <a:rPr lang="en-US" dirty="0"/>
                  <a:t>Need a new sense of importance accounting for both </a:t>
                </a:r>
                <a:r>
                  <a:rPr lang="en-US" dirty="0">
                    <a:solidFill>
                      <a:srgbClr val="00B050"/>
                    </a:solidFill>
                  </a:rPr>
                  <a:t>uniqueness</a:t>
                </a:r>
                <a:r>
                  <a:rPr lang="en-US" dirty="0"/>
                  <a:t> AND </a:t>
                </a:r>
                <a:r>
                  <a:rPr lang="en-US" dirty="0">
                    <a:solidFill>
                      <a:srgbClr val="00B050"/>
                    </a:solidFill>
                  </a:rPr>
                  <a:t>recency</a:t>
                </a:r>
                <a:r>
                  <a:rPr lang="en-US" dirty="0"/>
                  <a:t> of a row</a:t>
                </a:r>
              </a:p>
              <a:p>
                <a:pPr marL="457200" indent="-457200">
                  <a:buClr>
                    <a:schemeClr val="tx1"/>
                  </a:buClr>
                  <a:buFont typeface="Wingdings" panose="05000000000000000000" pitchFamily="2" charset="2"/>
                  <a:buChar char="v"/>
                </a:pPr>
                <a:endParaRPr lang="en-US"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6761085" cy="5032375"/>
              </a:xfrm>
              <a:blipFill>
                <a:blip r:embed="rId2"/>
                <a:stretch>
                  <a:fillRect l="-1623" t="-1937"/>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ADE29DC0-5F55-4C0F-9250-42464CEC0C31}"/>
              </a:ext>
            </a:extLst>
          </p:cNvPr>
          <p:cNvSpPr/>
          <p:nvPr/>
        </p:nvSpPr>
        <p:spPr>
          <a:xfrm>
            <a:off x="4842217" y="1825625"/>
            <a:ext cx="5700815" cy="584775"/>
          </a:xfrm>
          <a:prstGeom prst="rect">
            <a:avLst/>
          </a:prstGeom>
        </p:spPr>
        <p:txBody>
          <a:bodyPr wrap="square">
            <a:spAutoFit/>
          </a:bodyPr>
          <a:lstStyle/>
          <a:p>
            <a:pPr marL="457200" indent="-457200">
              <a:buFont typeface="Wingdings" panose="05000000000000000000" pitchFamily="2" charset="2"/>
              <a:buChar char="v"/>
            </a:pPr>
            <a:endParaRPr lang="en-US" sz="3200" dirty="0"/>
          </a:p>
        </p:txBody>
      </p:sp>
      <p:sp>
        <p:nvSpPr>
          <p:cNvPr id="11" name="Content Placeholder 2">
            <a:extLst>
              <a:ext uri="{FF2B5EF4-FFF2-40B4-BE49-F238E27FC236}">
                <a16:creationId xmlns:a16="http://schemas.microsoft.com/office/drawing/2014/main" id="{642259B8-4837-4AAE-AE14-08D287FA5E56}"/>
              </a:ext>
            </a:extLst>
          </p:cNvPr>
          <p:cNvSpPr txBox="1">
            <a:spLocks/>
          </p:cNvSpPr>
          <p:nvPr/>
        </p:nvSpPr>
        <p:spPr>
          <a:xfrm>
            <a:off x="8384221" y="1831328"/>
            <a:ext cx="3520736" cy="42378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1  3  5 -2  7  0 11  4 -8</a:t>
            </a:r>
          </a:p>
          <a:p>
            <a:pPr marL="0" indent="0">
              <a:buNone/>
            </a:pPr>
            <a:r>
              <a:rPr lang="en-US" dirty="0"/>
              <a:t>0  0  0  0  0  0   0  0 100</a:t>
            </a:r>
          </a:p>
          <a:p>
            <a:pPr marL="0" indent="0">
              <a:buNone/>
            </a:pPr>
            <a:r>
              <a:rPr lang="en-US" dirty="0"/>
              <a:t>0  0  0  0  0  0   0  0   1 </a:t>
            </a:r>
          </a:p>
          <a:p>
            <a:pPr marL="0" indent="0">
              <a:buNone/>
            </a:pPr>
            <a:r>
              <a:rPr lang="en-US" dirty="0"/>
              <a:t>0  0  0  0  0  0   0  0   0</a:t>
            </a:r>
          </a:p>
          <a:p>
            <a:pPr marL="0" indent="0">
              <a:buNone/>
            </a:pPr>
            <a:r>
              <a:rPr lang="en-US" dirty="0"/>
              <a:t>0  0  0  0  0  0   0  0   0</a:t>
            </a:r>
          </a:p>
          <a:p>
            <a:pPr marL="0" indent="0">
              <a:buNone/>
            </a:pPr>
            <a:r>
              <a:rPr lang="en-US" dirty="0"/>
              <a:t>0  0  0  0  0  0   0  0   0</a:t>
            </a:r>
          </a:p>
          <a:p>
            <a:pPr marL="0" indent="0">
              <a:buNone/>
            </a:pPr>
            <a:r>
              <a:rPr lang="en-US" dirty="0"/>
              <a:t>0  0  0  0  0  0   0  0   0</a:t>
            </a:r>
          </a:p>
          <a:p>
            <a:pPr marL="0" indent="0">
              <a:buNone/>
            </a:pPr>
            <a:r>
              <a:rPr lang="en-US" dirty="0"/>
              <a:t>0  0  0  0  0  0   0  0   0</a:t>
            </a:r>
          </a:p>
        </p:txBody>
      </p:sp>
      <p:sp>
        <p:nvSpPr>
          <p:cNvPr id="12" name="Rectangle 11">
            <a:extLst>
              <a:ext uri="{FF2B5EF4-FFF2-40B4-BE49-F238E27FC236}">
                <a16:creationId xmlns:a16="http://schemas.microsoft.com/office/drawing/2014/main" id="{BF30FFA6-E6F2-4FCD-BE3B-024993ECCF95}"/>
              </a:ext>
            </a:extLst>
          </p:cNvPr>
          <p:cNvSpPr/>
          <p:nvPr/>
        </p:nvSpPr>
        <p:spPr>
          <a:xfrm>
            <a:off x="8384220" y="2825993"/>
            <a:ext cx="3427565"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57461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Reverse Online Leverage Scores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7807960" cy="4534535"/>
              </a:xfrm>
            </p:spPr>
            <p:txBody>
              <a:bodyPr>
                <a:normAutofit/>
              </a:bodyPr>
              <a:lstStyle/>
              <a:p>
                <a:pPr marL="457200" indent="-457200">
                  <a:buClr>
                    <a:schemeClr val="tx1"/>
                  </a:buClr>
                  <a:buFont typeface="Wingdings" panose="05000000000000000000" pitchFamily="2" charset="2"/>
                  <a:buChar char="v"/>
                </a:pPr>
                <a:r>
                  <a:rPr lang="en-US" dirty="0"/>
                  <a:t>Leverage score of row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r>
                  <a:rPr lang="en-US" dirty="0"/>
                  <a:t> is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sSup>
                      <m:sSupPr>
                        <m:ctrlPr>
                          <a:rPr lang="en-US" i="1">
                            <a:solidFill>
                              <a:srgbClr val="C00000"/>
                            </a:solidFill>
                            <a:latin typeface="Cambria Math" panose="02040503050406030204" pitchFamily="18" charset="0"/>
                          </a:rPr>
                        </m:ctrlPr>
                      </m:sSupPr>
                      <m:e>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𝐴</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𝐴</m:t>
                            </m:r>
                          </m:e>
                        </m:d>
                      </m:e>
                      <m:sup>
                        <m:r>
                          <a:rPr lang="en-US" i="1">
                            <a:solidFill>
                              <a:srgbClr val="C00000"/>
                            </a:solidFill>
                            <a:latin typeface="Cambria Math" panose="02040503050406030204" pitchFamily="18" charset="0"/>
                          </a:rPr>
                          <m:t>−1</m:t>
                        </m:r>
                      </m:sup>
                    </m:sSup>
                    <m:sSubSup>
                      <m:sSubSupPr>
                        <m:ctrlPr>
                          <a:rPr lang="en-US" i="1">
                            <a:solidFill>
                              <a:srgbClr val="C00000"/>
                            </a:solidFill>
                            <a:latin typeface="Cambria Math" panose="02040503050406030204" pitchFamily="18" charset="0"/>
                          </a:rPr>
                        </m:ctrlPr>
                      </m:sSubSup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up>
                        <m:r>
                          <a:rPr lang="en-US" i="1">
                            <a:solidFill>
                              <a:srgbClr val="C00000"/>
                            </a:solidFill>
                            <a:latin typeface="Cambria Math" panose="02040503050406030204" pitchFamily="18" charset="0"/>
                          </a:rPr>
                          <m:t>⊤</m:t>
                        </m:r>
                      </m:sup>
                    </m:sSubSup>
                  </m:oMath>
                </a14:m>
                <a:endParaRPr lang="en-US" dirty="0"/>
              </a:p>
              <a:p>
                <a:pPr marL="457200" indent="-457200">
                  <a:buClr>
                    <a:schemeClr val="tx1"/>
                  </a:buClr>
                  <a:buFont typeface="Wingdings" panose="05000000000000000000" pitchFamily="2" charset="2"/>
                  <a:buChar char="v"/>
                </a:pPr>
                <a:r>
                  <a:rPr lang="en-US" dirty="0"/>
                  <a:t>Rows before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r>
                  <a:rPr lang="en-US" dirty="0"/>
                  <a:t> might be deleted so they shouldn’t count towards the importance of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endParaRPr lang="en-US" dirty="0"/>
              </a:p>
              <a:p>
                <a:pPr marL="457200" indent="-457200">
                  <a:buClr>
                    <a:schemeClr val="tx1"/>
                  </a:buClr>
                  <a:buFont typeface="Wingdings" panose="05000000000000000000" pitchFamily="2" charset="2"/>
                  <a:buChar char="v"/>
                </a:pPr>
                <a:endParaRPr lang="en-US" dirty="0"/>
              </a:p>
              <a:p>
                <a:pPr marL="457200" indent="-457200">
                  <a:buClr>
                    <a:schemeClr val="tx1"/>
                  </a:buClr>
                  <a:buFont typeface="Wingdings" panose="05000000000000000000" pitchFamily="2" charset="2"/>
                  <a:buChar char="v"/>
                </a:pPr>
                <a:r>
                  <a:rPr lang="en-US" dirty="0">
                    <a:solidFill>
                      <a:srgbClr val="00B050"/>
                    </a:solidFill>
                  </a:rPr>
                  <a:t>Reverse online leverage score </a:t>
                </a:r>
                <a:r>
                  <a:rPr lang="en-US" dirty="0"/>
                  <a:t>of row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r>
                  <a:rPr lang="en-US" dirty="0"/>
                  <a:t> is </a:t>
                </a:r>
                <a14:m>
                  <m:oMath xmlns:m="http://schemas.openxmlformats.org/officeDocument/2006/math">
                    <m:sSub>
                      <m:sSubPr>
                        <m:ctrlPr>
                          <a:rPr lang="en-US" i="1">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sSup>
                      <m:sSupPr>
                        <m:ctrlPr>
                          <a:rPr lang="en-US" i="1">
                            <a:solidFill>
                              <a:srgbClr val="C00000"/>
                            </a:solidFill>
                            <a:latin typeface="Cambria Math" panose="02040503050406030204" pitchFamily="18" charset="0"/>
                          </a:rPr>
                        </m:ctrlPr>
                      </m:sSupPr>
                      <m:e>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𝐵</m:t>
                                </m:r>
                              </m:e>
                              <m:sup>
                                <m:r>
                                  <a:rPr lang="en-US" i="1">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𝐵</m:t>
                            </m:r>
                          </m:e>
                        </m:d>
                      </m:e>
                      <m:sup>
                        <m:r>
                          <a:rPr lang="en-US" i="1">
                            <a:solidFill>
                              <a:srgbClr val="C00000"/>
                            </a:solidFill>
                            <a:latin typeface="Cambria Math" panose="02040503050406030204" pitchFamily="18" charset="0"/>
                          </a:rPr>
                          <m:t>−1</m:t>
                        </m:r>
                      </m:sup>
                    </m:sSup>
                    <m:sSubSup>
                      <m:sSubSupPr>
                        <m:ctrlPr>
                          <a:rPr lang="en-US" i="1">
                            <a:solidFill>
                              <a:srgbClr val="C00000"/>
                            </a:solidFill>
                            <a:latin typeface="Cambria Math" panose="02040503050406030204" pitchFamily="18" charset="0"/>
                          </a:rPr>
                        </m:ctrlPr>
                      </m:sSubSup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up>
                        <m:r>
                          <a:rPr lang="en-US" i="1">
                            <a:solidFill>
                              <a:srgbClr val="C00000"/>
                            </a:solidFill>
                            <a:latin typeface="Cambria Math" panose="02040503050406030204" pitchFamily="18" charset="0"/>
                          </a:rPr>
                          <m:t>⊤</m:t>
                        </m:r>
                      </m:sup>
                    </m:sSubSup>
                  </m:oMath>
                </a14:m>
                <a:r>
                  <a:rPr lang="en-US" dirty="0"/>
                  <a:t>where </a:t>
                </a:r>
                <a14:m>
                  <m:oMath xmlns:m="http://schemas.openxmlformats.org/officeDocument/2006/math">
                    <m:r>
                      <a:rPr lang="en-US" i="1">
                        <a:solidFill>
                          <a:srgbClr val="C00000"/>
                        </a:solidFill>
                        <a:latin typeface="Cambria Math" panose="02040503050406030204" pitchFamily="18" charset="0"/>
                      </a:rPr>
                      <m:t>𝐵</m:t>
                    </m:r>
                  </m:oMath>
                </a14:m>
                <a:r>
                  <a:rPr lang="en-US" dirty="0"/>
                  <a:t> are the rows after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endParaRPr lang="en-US" dirty="0"/>
              </a:p>
              <a:p>
                <a:pPr marL="457200" indent="-457200">
                  <a:buClr>
                    <a:schemeClr val="tx1"/>
                  </a:buClr>
                  <a:buFont typeface="Wingdings" panose="05000000000000000000" pitchFamily="2" charset="2"/>
                  <a:buChar char="v"/>
                </a:pPr>
                <a:endParaRPr lang="en-US"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7807960" cy="4534535"/>
              </a:xfrm>
              <a:blipFill>
                <a:blip r:embed="rId2"/>
                <a:stretch>
                  <a:fillRect l="-1406" t="-1747"/>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A6D863C3-82B9-424E-8FBA-BE6CD4AE14FD}"/>
              </a:ext>
            </a:extLst>
          </p:cNvPr>
          <p:cNvSpPr/>
          <p:nvPr/>
        </p:nvSpPr>
        <p:spPr>
          <a:xfrm>
            <a:off x="9119956" y="1209795"/>
            <a:ext cx="2067907" cy="221920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56F9F522-1274-4906-BB00-643D1815AA17}"/>
                  </a:ext>
                </a:extLst>
              </p:cNvPr>
              <p:cNvSpPr/>
              <p:nvPr/>
            </p:nvSpPr>
            <p:spPr>
              <a:xfrm>
                <a:off x="9965549" y="1607083"/>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56F9F522-1274-4906-BB00-643D1815AA17}"/>
                  </a:ext>
                </a:extLst>
              </p:cNvPr>
              <p:cNvSpPr>
                <a:spLocks noRot="1" noChangeAspect="1" noMove="1" noResize="1" noEditPoints="1" noAdjustHandles="1" noChangeArrowheads="1" noChangeShapeType="1" noTextEdit="1"/>
              </p:cNvSpPr>
              <p:nvPr/>
            </p:nvSpPr>
            <p:spPr>
              <a:xfrm>
                <a:off x="9965549" y="1607083"/>
                <a:ext cx="541367" cy="584775"/>
              </a:xfrm>
              <a:prstGeom prst="rect">
                <a:avLst/>
              </a:prstGeom>
              <a:blipFill>
                <a:blip r:embed="rId3"/>
                <a:stretch>
                  <a:fillRect/>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A6AE6E3E-0707-4741-AFBD-AD431D390F12}"/>
              </a:ext>
            </a:extLst>
          </p:cNvPr>
          <p:cNvSpPr/>
          <p:nvPr/>
        </p:nvSpPr>
        <p:spPr>
          <a:xfrm>
            <a:off x="9119956" y="2516427"/>
            <a:ext cx="2067907" cy="39730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9AB34797-7026-405D-9A92-8D6DB568CFCC}"/>
                  </a:ext>
                </a:extLst>
              </p:cNvPr>
              <p:cNvSpPr/>
              <p:nvPr/>
            </p:nvSpPr>
            <p:spPr>
              <a:xfrm>
                <a:off x="9982798" y="2452064"/>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20" name="Rectangle 19">
                <a:extLst>
                  <a:ext uri="{FF2B5EF4-FFF2-40B4-BE49-F238E27FC236}">
                    <a16:creationId xmlns:a16="http://schemas.microsoft.com/office/drawing/2014/main" id="{9AB34797-7026-405D-9A92-8D6DB568CFCC}"/>
                  </a:ext>
                </a:extLst>
              </p:cNvPr>
              <p:cNvSpPr>
                <a:spLocks noRot="1" noChangeAspect="1" noMove="1" noResize="1" noEditPoints="1" noAdjustHandles="1" noChangeArrowheads="1" noChangeShapeType="1" noTextEdit="1"/>
              </p:cNvSpPr>
              <p:nvPr/>
            </p:nvSpPr>
            <p:spPr>
              <a:xfrm>
                <a:off x="9982798" y="2452064"/>
                <a:ext cx="524118" cy="461665"/>
              </a:xfrm>
              <a:prstGeom prst="rect">
                <a:avLst/>
              </a:prstGeom>
              <a:blipFill>
                <a:blip r:embed="rId4"/>
                <a:stretch>
                  <a:fillRect b="-2632"/>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35DA9307-C45E-4062-9DAE-E333C84D0B33}"/>
              </a:ext>
            </a:extLst>
          </p:cNvPr>
          <p:cNvSpPr/>
          <p:nvPr/>
        </p:nvSpPr>
        <p:spPr>
          <a:xfrm>
            <a:off x="9119956" y="3934867"/>
            <a:ext cx="2067907" cy="221920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8E20FCA-1B1D-4359-B58A-3876198B7D4F}"/>
                  </a:ext>
                </a:extLst>
              </p:cNvPr>
              <p:cNvSpPr/>
              <p:nvPr/>
            </p:nvSpPr>
            <p:spPr>
              <a:xfrm>
                <a:off x="9965549" y="433215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2" name="Rectangle 21">
                <a:extLst>
                  <a:ext uri="{FF2B5EF4-FFF2-40B4-BE49-F238E27FC236}">
                    <a16:creationId xmlns:a16="http://schemas.microsoft.com/office/drawing/2014/main" id="{E8E20FCA-1B1D-4359-B58A-3876198B7D4F}"/>
                  </a:ext>
                </a:extLst>
              </p:cNvPr>
              <p:cNvSpPr>
                <a:spLocks noRot="1" noChangeAspect="1" noMove="1" noResize="1" noEditPoints="1" noAdjustHandles="1" noChangeArrowheads="1" noChangeShapeType="1" noTextEdit="1"/>
              </p:cNvSpPr>
              <p:nvPr/>
            </p:nvSpPr>
            <p:spPr>
              <a:xfrm>
                <a:off x="9965549" y="4332155"/>
                <a:ext cx="541367" cy="584775"/>
              </a:xfrm>
              <a:prstGeom prst="rect">
                <a:avLst/>
              </a:prstGeom>
              <a:blipFill>
                <a:blip r:embed="rId5"/>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09868B17-5FED-44BE-9D23-B2403DCFD91A}"/>
              </a:ext>
            </a:extLst>
          </p:cNvPr>
          <p:cNvSpPr/>
          <p:nvPr/>
        </p:nvSpPr>
        <p:spPr>
          <a:xfrm>
            <a:off x="9119956" y="5241499"/>
            <a:ext cx="2067907" cy="39730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6F24F97-F8C7-4A87-91D2-C6F255917EF2}"/>
                  </a:ext>
                </a:extLst>
              </p:cNvPr>
              <p:cNvSpPr/>
              <p:nvPr/>
            </p:nvSpPr>
            <p:spPr>
              <a:xfrm>
                <a:off x="9982798" y="5177136"/>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24" name="Rectangle 23">
                <a:extLst>
                  <a:ext uri="{FF2B5EF4-FFF2-40B4-BE49-F238E27FC236}">
                    <a16:creationId xmlns:a16="http://schemas.microsoft.com/office/drawing/2014/main" id="{A6F24F97-F8C7-4A87-91D2-C6F255917EF2}"/>
                  </a:ext>
                </a:extLst>
              </p:cNvPr>
              <p:cNvSpPr>
                <a:spLocks noRot="1" noChangeAspect="1" noMove="1" noResize="1" noEditPoints="1" noAdjustHandles="1" noChangeArrowheads="1" noChangeShapeType="1" noTextEdit="1"/>
              </p:cNvSpPr>
              <p:nvPr/>
            </p:nvSpPr>
            <p:spPr>
              <a:xfrm>
                <a:off x="9982798" y="5177136"/>
                <a:ext cx="524118" cy="461665"/>
              </a:xfrm>
              <a:prstGeom prst="rect">
                <a:avLst/>
              </a:prstGeom>
              <a:blipFill>
                <a:blip r:embed="rId6"/>
                <a:stretch>
                  <a:fillRect b="-2632"/>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3454C996-AFAF-4BEF-9294-7F0361A6EFAE}"/>
              </a:ext>
            </a:extLst>
          </p:cNvPr>
          <p:cNvSpPr/>
          <p:nvPr/>
        </p:nvSpPr>
        <p:spPr>
          <a:xfrm>
            <a:off x="9119956" y="5250917"/>
            <a:ext cx="2067907" cy="903155"/>
          </a:xfrm>
          <a:prstGeom prst="rect">
            <a:avLst/>
          </a:prstGeom>
          <a:noFill/>
          <a:ln w="571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7729B1DA-883E-4707-BB79-CC85B1377CE7}"/>
                  </a:ext>
                </a:extLst>
              </p:cNvPr>
              <p:cNvSpPr/>
              <p:nvPr/>
            </p:nvSpPr>
            <p:spPr>
              <a:xfrm>
                <a:off x="9963954" y="5559893"/>
                <a:ext cx="55797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𝐵</m:t>
                      </m:r>
                    </m:oMath>
                  </m:oMathPara>
                </a14:m>
                <a:endParaRPr lang="en-US" dirty="0">
                  <a:solidFill>
                    <a:srgbClr val="C00000"/>
                  </a:solidFill>
                </a:endParaRPr>
              </a:p>
            </p:txBody>
          </p:sp>
        </mc:Choice>
        <mc:Fallback xmlns="">
          <p:sp>
            <p:nvSpPr>
              <p:cNvPr id="26" name="Rectangle 25">
                <a:extLst>
                  <a:ext uri="{FF2B5EF4-FFF2-40B4-BE49-F238E27FC236}">
                    <a16:creationId xmlns:a16="http://schemas.microsoft.com/office/drawing/2014/main" id="{7729B1DA-883E-4707-BB79-CC85B1377CE7}"/>
                  </a:ext>
                </a:extLst>
              </p:cNvPr>
              <p:cNvSpPr>
                <a:spLocks noRot="1" noChangeAspect="1" noMove="1" noResize="1" noEditPoints="1" noAdjustHandles="1" noChangeArrowheads="1" noChangeShapeType="1" noTextEdit="1"/>
              </p:cNvSpPr>
              <p:nvPr/>
            </p:nvSpPr>
            <p:spPr>
              <a:xfrm>
                <a:off x="9963954" y="5559893"/>
                <a:ext cx="557973" cy="58477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63500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Model #1: Streaming / Sliding Window Model</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pPr>
                  <a:buFont typeface="Wingdings" panose="05000000000000000000" pitchFamily="2" charset="2"/>
                  <a:buChar char="v"/>
                </a:pPr>
                <a:r>
                  <a:rPr lang="en-US" dirty="0"/>
                  <a:t> </a:t>
                </a: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a:t>
                </a:r>
              </a:p>
              <a:p>
                <a:pPr>
                  <a:buFont typeface="Wingdings" panose="05000000000000000000" pitchFamily="2" charset="2"/>
                  <a:buChar char="v"/>
                </a:pPr>
                <a:r>
                  <a:rPr lang="en-US" dirty="0"/>
                  <a:t> </a:t>
                </a:r>
                <a:r>
                  <a:rPr lang="en-US" dirty="0">
                    <a:solidFill>
                      <a:srgbClr val="00B050"/>
                    </a:solidFill>
                  </a:rPr>
                  <a:t>Output</a:t>
                </a:r>
                <a:r>
                  <a:rPr lang="en-US" dirty="0"/>
                  <a:t>: Evaluation (or approximation) of a given function</a:t>
                </a:r>
              </a:p>
              <a:p>
                <a:pPr>
                  <a:buFont typeface="Wingdings" panose="05000000000000000000" pitchFamily="2" charset="2"/>
                  <a:buChar char="v"/>
                </a:pPr>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a:p>
                <a:pPr>
                  <a:buFont typeface="Wingdings" panose="05000000000000000000" pitchFamily="2" charset="2"/>
                  <a:buChar char="v"/>
                </a:pPr>
                <a:endParaRPr lang="en-US" dirty="0"/>
              </a:p>
              <a:p>
                <a:pPr>
                  <a:buFont typeface="Wingdings" panose="05000000000000000000" pitchFamily="2" charset="2"/>
                  <a:buChar char="v"/>
                </a:pPr>
                <a:r>
                  <a:rPr lang="en-US" dirty="0"/>
                  <a:t> </a:t>
                </a:r>
                <a:r>
                  <a:rPr lang="en-US" dirty="0">
                    <a:solidFill>
                      <a:srgbClr val="00B050"/>
                    </a:solidFill>
                  </a:rPr>
                  <a:t>Sliding Window</a:t>
                </a:r>
                <a:r>
                  <a:rPr lang="en-US" dirty="0"/>
                  <a:t>: “Only the </a:t>
                </a:r>
                <a14:m>
                  <m:oMath xmlns:m="http://schemas.openxmlformats.org/officeDocument/2006/math">
                    <m:r>
                      <a:rPr lang="en-US" b="0" i="1" smtClean="0">
                        <a:solidFill>
                          <a:srgbClr val="C00000"/>
                        </a:solidFill>
                        <a:latin typeface="Cambria Math" panose="02040503050406030204" pitchFamily="18" charset="0"/>
                      </a:rPr>
                      <m:t>𝑛</m:t>
                    </m:r>
                  </m:oMath>
                </a14:m>
                <a:r>
                  <a:rPr lang="en-US" dirty="0"/>
                  <a:t> most recent updates form the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a:t>
                </a:r>
              </a:p>
            </p:txBody>
          </p:sp>
        </mc:Choice>
        <mc:Fallback>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2655531-097D-4E45-B6D5-0E29302327E4}"/>
              </a:ext>
            </a:extLst>
          </p:cNvPr>
          <p:cNvSpPr txBox="1"/>
          <p:nvPr/>
        </p:nvSpPr>
        <p:spPr>
          <a:xfrm>
            <a:off x="6024880" y="5469077"/>
            <a:ext cx="3445174" cy="707886"/>
          </a:xfrm>
          <a:prstGeom prst="rect">
            <a:avLst/>
          </a:prstGeom>
          <a:noFill/>
        </p:spPr>
        <p:txBody>
          <a:bodyPr wrap="none" rtlCol="0">
            <a:spAutoFit/>
          </a:bodyPr>
          <a:lstStyle/>
          <a:p>
            <a:r>
              <a:rPr lang="en-US" sz="4000" dirty="0"/>
              <a:t>1 0 1 1 1 0 0 1 1</a:t>
            </a:r>
          </a:p>
        </p:txBody>
      </p:sp>
      <p:sp>
        <p:nvSpPr>
          <p:cNvPr id="5" name="Rectangle 4">
            <a:extLst>
              <a:ext uri="{FF2B5EF4-FFF2-40B4-BE49-F238E27FC236}">
                <a16:creationId xmlns:a16="http://schemas.microsoft.com/office/drawing/2014/main" id="{AA712B9F-5391-4129-91C2-1ED5D2EC8033}"/>
              </a:ext>
            </a:extLst>
          </p:cNvPr>
          <p:cNvSpPr/>
          <p:nvPr/>
        </p:nvSpPr>
        <p:spPr>
          <a:xfrm>
            <a:off x="6441440" y="5469077"/>
            <a:ext cx="2926374" cy="71892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89896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Algorithm</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7807960" cy="4534535"/>
          </a:xfrm>
        </p:spPr>
        <p:txBody>
          <a:bodyPr>
            <a:normAutofit/>
          </a:bodyPr>
          <a:lstStyle/>
          <a:p>
            <a:pPr marL="457200" indent="-457200">
              <a:buClr>
                <a:schemeClr val="tx1"/>
              </a:buClr>
              <a:buFont typeface="Wingdings" panose="05000000000000000000" pitchFamily="2" charset="2"/>
              <a:buChar char="v"/>
            </a:pPr>
            <a:r>
              <a:rPr lang="en-US" dirty="0"/>
              <a:t>Algorithm: sample (and rescale) a number of rows</a:t>
            </a:r>
          </a:p>
          <a:p>
            <a:pPr marL="0" indent="0">
              <a:buClr>
                <a:schemeClr val="tx1"/>
              </a:buClr>
              <a:buNone/>
            </a:pPr>
            <a:endParaRPr lang="en-US" dirty="0"/>
          </a:p>
        </p:txBody>
      </p:sp>
      <p:sp>
        <p:nvSpPr>
          <p:cNvPr id="21" name="Rectangle 20">
            <a:extLst>
              <a:ext uri="{FF2B5EF4-FFF2-40B4-BE49-F238E27FC236}">
                <a16:creationId xmlns:a16="http://schemas.microsoft.com/office/drawing/2014/main" id="{35DA9307-C45E-4062-9DAE-E333C84D0B33}"/>
              </a:ext>
            </a:extLst>
          </p:cNvPr>
          <p:cNvSpPr/>
          <p:nvPr/>
        </p:nvSpPr>
        <p:spPr>
          <a:xfrm>
            <a:off x="8972600" y="1206619"/>
            <a:ext cx="2362611" cy="2949233"/>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8E20FCA-1B1D-4359-B58A-3876198B7D4F}"/>
                  </a:ext>
                </a:extLst>
              </p:cNvPr>
              <p:cNvSpPr/>
              <p:nvPr/>
            </p:nvSpPr>
            <p:spPr>
              <a:xfrm>
                <a:off x="11268314" y="2507307"/>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2" name="Rectangle 21">
                <a:extLst>
                  <a:ext uri="{FF2B5EF4-FFF2-40B4-BE49-F238E27FC236}">
                    <a16:creationId xmlns:a16="http://schemas.microsoft.com/office/drawing/2014/main" id="{E8E20FCA-1B1D-4359-B58A-3876198B7D4F}"/>
                  </a:ext>
                </a:extLst>
              </p:cNvPr>
              <p:cNvSpPr>
                <a:spLocks noRot="1" noChangeAspect="1" noMove="1" noResize="1" noEditPoints="1" noAdjustHandles="1" noChangeArrowheads="1" noChangeShapeType="1" noTextEdit="1"/>
              </p:cNvSpPr>
              <p:nvPr/>
            </p:nvSpPr>
            <p:spPr>
              <a:xfrm>
                <a:off x="11268314" y="2507307"/>
                <a:ext cx="541367" cy="584775"/>
              </a:xfrm>
              <a:prstGeom prst="rect">
                <a:avLst/>
              </a:prstGeom>
              <a:blipFill>
                <a:blip r:embed="rId2"/>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09868B17-5FED-44BE-9D23-B2403DCFD91A}"/>
              </a:ext>
            </a:extLst>
          </p:cNvPr>
          <p:cNvSpPr/>
          <p:nvPr/>
        </p:nvSpPr>
        <p:spPr>
          <a:xfrm>
            <a:off x="9119955" y="178741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8012DFE-EC09-4C00-BB5E-B317E3F7D906}"/>
              </a:ext>
            </a:extLst>
          </p:cNvPr>
          <p:cNvSpPr/>
          <p:nvPr/>
        </p:nvSpPr>
        <p:spPr>
          <a:xfrm>
            <a:off x="9119955" y="237227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336538-8EEB-49BF-859D-F0DFA5E7EAAE}"/>
              </a:ext>
            </a:extLst>
          </p:cNvPr>
          <p:cNvSpPr/>
          <p:nvPr/>
        </p:nvSpPr>
        <p:spPr>
          <a:xfrm>
            <a:off x="9119954" y="2996158"/>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6D06189-35C8-4AF2-807F-CFBEF83B0EEF}"/>
              </a:ext>
            </a:extLst>
          </p:cNvPr>
          <p:cNvSpPr/>
          <p:nvPr/>
        </p:nvSpPr>
        <p:spPr>
          <a:xfrm>
            <a:off x="9119953" y="344425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019BE7-650D-4FB5-9F09-BDDC0BE93C38}"/>
              </a:ext>
            </a:extLst>
          </p:cNvPr>
          <p:cNvSpPr/>
          <p:nvPr/>
        </p:nvSpPr>
        <p:spPr>
          <a:xfrm>
            <a:off x="9119953" y="3861171"/>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58F5B45-991D-4EE2-8922-D7E8441B5DB0}"/>
              </a:ext>
            </a:extLst>
          </p:cNvPr>
          <p:cNvSpPr/>
          <p:nvPr/>
        </p:nvSpPr>
        <p:spPr>
          <a:xfrm>
            <a:off x="9119953" y="1383760"/>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12149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Algorithm</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7807960" cy="4534535"/>
          </a:xfrm>
        </p:spPr>
        <p:txBody>
          <a:bodyPr>
            <a:normAutofit/>
          </a:bodyPr>
          <a:lstStyle/>
          <a:p>
            <a:pPr marL="457200" indent="-457200">
              <a:buClr>
                <a:schemeClr val="tx1"/>
              </a:buClr>
              <a:buFont typeface="Wingdings" panose="05000000000000000000" pitchFamily="2" charset="2"/>
              <a:buChar char="v"/>
            </a:pPr>
            <a:r>
              <a:rPr lang="en-US" dirty="0"/>
              <a:t>Algorithm: sample (and rescale) a number of rows</a:t>
            </a:r>
          </a:p>
          <a:p>
            <a:pPr marL="457200" indent="-457200">
              <a:buClr>
                <a:schemeClr val="tx1"/>
              </a:buClr>
              <a:buFont typeface="Wingdings" panose="05000000000000000000" pitchFamily="2" charset="2"/>
              <a:buChar char="v"/>
            </a:pPr>
            <a:r>
              <a:rPr lang="en-US" dirty="0"/>
              <a:t>New row arrives – store it</a:t>
            </a: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8E20FCA-1B1D-4359-B58A-3876198B7D4F}"/>
                  </a:ext>
                </a:extLst>
              </p:cNvPr>
              <p:cNvSpPr/>
              <p:nvPr/>
            </p:nvSpPr>
            <p:spPr>
              <a:xfrm>
                <a:off x="11268314" y="2507307"/>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2" name="Rectangle 21">
                <a:extLst>
                  <a:ext uri="{FF2B5EF4-FFF2-40B4-BE49-F238E27FC236}">
                    <a16:creationId xmlns:a16="http://schemas.microsoft.com/office/drawing/2014/main" id="{E8E20FCA-1B1D-4359-B58A-3876198B7D4F}"/>
                  </a:ext>
                </a:extLst>
              </p:cNvPr>
              <p:cNvSpPr>
                <a:spLocks noRot="1" noChangeAspect="1" noMove="1" noResize="1" noEditPoints="1" noAdjustHandles="1" noChangeArrowheads="1" noChangeShapeType="1" noTextEdit="1"/>
              </p:cNvSpPr>
              <p:nvPr/>
            </p:nvSpPr>
            <p:spPr>
              <a:xfrm>
                <a:off x="11268314" y="2507307"/>
                <a:ext cx="541367" cy="584775"/>
              </a:xfrm>
              <a:prstGeom prst="rect">
                <a:avLst/>
              </a:prstGeom>
              <a:blipFill>
                <a:blip r:embed="rId2"/>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09868B17-5FED-44BE-9D23-B2403DCFD91A}"/>
              </a:ext>
            </a:extLst>
          </p:cNvPr>
          <p:cNvSpPr/>
          <p:nvPr/>
        </p:nvSpPr>
        <p:spPr>
          <a:xfrm>
            <a:off x="9119955" y="178741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8012DFE-EC09-4C00-BB5E-B317E3F7D906}"/>
              </a:ext>
            </a:extLst>
          </p:cNvPr>
          <p:cNvSpPr/>
          <p:nvPr/>
        </p:nvSpPr>
        <p:spPr>
          <a:xfrm>
            <a:off x="9119955" y="237227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336538-8EEB-49BF-859D-F0DFA5E7EAAE}"/>
              </a:ext>
            </a:extLst>
          </p:cNvPr>
          <p:cNvSpPr/>
          <p:nvPr/>
        </p:nvSpPr>
        <p:spPr>
          <a:xfrm>
            <a:off x="9119954" y="2996158"/>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6D06189-35C8-4AF2-807F-CFBEF83B0EEF}"/>
              </a:ext>
            </a:extLst>
          </p:cNvPr>
          <p:cNvSpPr/>
          <p:nvPr/>
        </p:nvSpPr>
        <p:spPr>
          <a:xfrm>
            <a:off x="9119953" y="344425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019BE7-650D-4FB5-9F09-BDDC0BE93C38}"/>
              </a:ext>
            </a:extLst>
          </p:cNvPr>
          <p:cNvSpPr/>
          <p:nvPr/>
        </p:nvSpPr>
        <p:spPr>
          <a:xfrm>
            <a:off x="9119953" y="3861171"/>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58F5B45-991D-4EE2-8922-D7E8441B5DB0}"/>
              </a:ext>
            </a:extLst>
          </p:cNvPr>
          <p:cNvSpPr/>
          <p:nvPr/>
        </p:nvSpPr>
        <p:spPr>
          <a:xfrm>
            <a:off x="9119953" y="1383760"/>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5DDC0B-1F2D-441B-9A32-73F4D0CD204B}"/>
              </a:ext>
            </a:extLst>
          </p:cNvPr>
          <p:cNvSpPr/>
          <p:nvPr/>
        </p:nvSpPr>
        <p:spPr>
          <a:xfrm>
            <a:off x="9119953" y="433299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BF8968B-432B-45EF-8223-841F325B5A77}"/>
              </a:ext>
            </a:extLst>
          </p:cNvPr>
          <p:cNvSpPr/>
          <p:nvPr/>
        </p:nvSpPr>
        <p:spPr>
          <a:xfrm>
            <a:off x="8972600" y="1206619"/>
            <a:ext cx="2362611" cy="2949233"/>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16673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Algorithm</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7807960" cy="4534535"/>
          </a:xfrm>
        </p:spPr>
        <p:txBody>
          <a:bodyPr>
            <a:normAutofit/>
          </a:bodyPr>
          <a:lstStyle/>
          <a:p>
            <a:pPr marL="457200" indent="-457200">
              <a:buClr>
                <a:schemeClr val="tx1"/>
              </a:buClr>
              <a:buFont typeface="Wingdings" panose="05000000000000000000" pitchFamily="2" charset="2"/>
              <a:buChar char="v"/>
            </a:pPr>
            <a:r>
              <a:rPr lang="en-US" dirty="0"/>
              <a:t>Algorithm: sample (and rescale) a number of rows</a:t>
            </a:r>
          </a:p>
          <a:p>
            <a:pPr marL="457200" indent="-457200">
              <a:buClr>
                <a:schemeClr val="tx1"/>
              </a:buClr>
              <a:buFont typeface="Wingdings" panose="05000000000000000000" pitchFamily="2" charset="2"/>
              <a:buChar char="v"/>
            </a:pPr>
            <a:r>
              <a:rPr lang="en-US" dirty="0"/>
              <a:t>New row arrives – store it</a:t>
            </a:r>
          </a:p>
          <a:p>
            <a:pPr marL="457200" indent="-457200">
              <a:buClr>
                <a:schemeClr val="tx1"/>
              </a:buClr>
              <a:buFont typeface="Wingdings" panose="05000000000000000000" pitchFamily="2" charset="2"/>
              <a:buChar char="v"/>
            </a:pPr>
            <a:endParaRPr lang="en-US" dirty="0"/>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8E20FCA-1B1D-4359-B58A-3876198B7D4F}"/>
                  </a:ext>
                </a:extLst>
              </p:cNvPr>
              <p:cNvSpPr/>
              <p:nvPr/>
            </p:nvSpPr>
            <p:spPr>
              <a:xfrm>
                <a:off x="11268314" y="2507307"/>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2" name="Rectangle 21">
                <a:extLst>
                  <a:ext uri="{FF2B5EF4-FFF2-40B4-BE49-F238E27FC236}">
                    <a16:creationId xmlns:a16="http://schemas.microsoft.com/office/drawing/2014/main" id="{E8E20FCA-1B1D-4359-B58A-3876198B7D4F}"/>
                  </a:ext>
                </a:extLst>
              </p:cNvPr>
              <p:cNvSpPr>
                <a:spLocks noRot="1" noChangeAspect="1" noMove="1" noResize="1" noEditPoints="1" noAdjustHandles="1" noChangeArrowheads="1" noChangeShapeType="1" noTextEdit="1"/>
              </p:cNvSpPr>
              <p:nvPr/>
            </p:nvSpPr>
            <p:spPr>
              <a:xfrm>
                <a:off x="11268314" y="2507307"/>
                <a:ext cx="541367" cy="584775"/>
              </a:xfrm>
              <a:prstGeom prst="rect">
                <a:avLst/>
              </a:prstGeom>
              <a:blipFill>
                <a:blip r:embed="rId2"/>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09868B17-5FED-44BE-9D23-B2403DCFD91A}"/>
              </a:ext>
            </a:extLst>
          </p:cNvPr>
          <p:cNvSpPr/>
          <p:nvPr/>
        </p:nvSpPr>
        <p:spPr>
          <a:xfrm>
            <a:off x="9119955" y="178741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8012DFE-EC09-4C00-BB5E-B317E3F7D906}"/>
              </a:ext>
            </a:extLst>
          </p:cNvPr>
          <p:cNvSpPr/>
          <p:nvPr/>
        </p:nvSpPr>
        <p:spPr>
          <a:xfrm>
            <a:off x="9119955" y="237227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336538-8EEB-49BF-859D-F0DFA5E7EAAE}"/>
              </a:ext>
            </a:extLst>
          </p:cNvPr>
          <p:cNvSpPr/>
          <p:nvPr/>
        </p:nvSpPr>
        <p:spPr>
          <a:xfrm>
            <a:off x="9119954" y="2996158"/>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6D06189-35C8-4AF2-807F-CFBEF83B0EEF}"/>
              </a:ext>
            </a:extLst>
          </p:cNvPr>
          <p:cNvSpPr/>
          <p:nvPr/>
        </p:nvSpPr>
        <p:spPr>
          <a:xfrm>
            <a:off x="9119953" y="344425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019BE7-650D-4FB5-9F09-BDDC0BE93C38}"/>
              </a:ext>
            </a:extLst>
          </p:cNvPr>
          <p:cNvSpPr/>
          <p:nvPr/>
        </p:nvSpPr>
        <p:spPr>
          <a:xfrm>
            <a:off x="9119953" y="3861171"/>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58F5B45-991D-4EE2-8922-D7E8441B5DB0}"/>
              </a:ext>
            </a:extLst>
          </p:cNvPr>
          <p:cNvSpPr/>
          <p:nvPr/>
        </p:nvSpPr>
        <p:spPr>
          <a:xfrm>
            <a:off x="9119953" y="1383760"/>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5DDC0B-1F2D-441B-9A32-73F4D0CD204B}"/>
              </a:ext>
            </a:extLst>
          </p:cNvPr>
          <p:cNvSpPr/>
          <p:nvPr/>
        </p:nvSpPr>
        <p:spPr>
          <a:xfrm>
            <a:off x="9119953" y="433299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C79B64-FD90-4885-B7A4-0C934C5E9F41}"/>
              </a:ext>
            </a:extLst>
          </p:cNvPr>
          <p:cNvSpPr/>
          <p:nvPr/>
        </p:nvSpPr>
        <p:spPr>
          <a:xfrm>
            <a:off x="8972600" y="1574909"/>
            <a:ext cx="2362611" cy="2949233"/>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04761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Algorithm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7807960" cy="4534535"/>
              </a:xfrm>
            </p:spPr>
            <p:txBody>
              <a:bodyPr>
                <a:normAutofit/>
              </a:bodyPr>
              <a:lstStyle/>
              <a:p>
                <a:pPr marL="457200" indent="-457200">
                  <a:buClr>
                    <a:schemeClr val="tx1"/>
                  </a:buClr>
                  <a:buFont typeface="Wingdings" panose="05000000000000000000" pitchFamily="2" charset="2"/>
                  <a:buChar char="v"/>
                </a:pPr>
                <a:r>
                  <a:rPr lang="en-US" dirty="0"/>
                  <a:t>Algorithm: sample (and rescale) a number of rows</a:t>
                </a:r>
              </a:p>
              <a:p>
                <a:pPr marL="457200" indent="-457200">
                  <a:buClr>
                    <a:schemeClr val="tx1"/>
                  </a:buClr>
                  <a:buFont typeface="Wingdings" panose="05000000000000000000" pitchFamily="2" charset="2"/>
                  <a:buChar char="v"/>
                </a:pPr>
                <a:r>
                  <a:rPr lang="en-US" dirty="0"/>
                  <a:t>New row arrives – store it</a:t>
                </a:r>
              </a:p>
              <a:p>
                <a:pPr marL="457200" indent="-457200">
                  <a:buClr>
                    <a:schemeClr val="tx1"/>
                  </a:buClr>
                  <a:buFont typeface="Wingdings" panose="05000000000000000000" pitchFamily="2" charset="2"/>
                  <a:buChar char="v"/>
                </a:pPr>
                <a:r>
                  <a:rPr lang="en-US" dirty="0"/>
                  <a:t>For each sampled (and rescaled) row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r>
                  <a:rPr lang="en-US" dirty="0"/>
                  <a:t>, sample the row with probability </a:t>
                </a:r>
                <a14:m>
                  <m:oMath xmlns:m="http://schemas.openxmlformats.org/officeDocument/2006/math">
                    <m:sSub>
                      <m:sSubPr>
                        <m:ctrlPr>
                          <a:rPr lang="en-US" i="1">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r>
                  <a:rPr lang="en-US" dirty="0"/>
                  <a:t> ↔ </a:t>
                </a:r>
                <a:r>
                  <a:rPr lang="en-US" dirty="0" err="1">
                    <a:solidFill>
                      <a:srgbClr val="00B050"/>
                    </a:solidFill>
                  </a:rPr>
                  <a:t>downsampling</a:t>
                </a:r>
                <a:endParaRPr lang="en-US" dirty="0">
                  <a:solidFill>
                    <a:srgbClr val="00B05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7807960" cy="4534535"/>
              </a:xfrm>
              <a:blipFill>
                <a:blip r:embed="rId2"/>
                <a:stretch>
                  <a:fillRect l="-1406" t="-2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8E20FCA-1B1D-4359-B58A-3876198B7D4F}"/>
                  </a:ext>
                </a:extLst>
              </p:cNvPr>
              <p:cNvSpPr/>
              <p:nvPr/>
            </p:nvSpPr>
            <p:spPr>
              <a:xfrm>
                <a:off x="11268314" y="2507307"/>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2" name="Rectangle 21">
                <a:extLst>
                  <a:ext uri="{FF2B5EF4-FFF2-40B4-BE49-F238E27FC236}">
                    <a16:creationId xmlns:a16="http://schemas.microsoft.com/office/drawing/2014/main" id="{E8E20FCA-1B1D-4359-B58A-3876198B7D4F}"/>
                  </a:ext>
                </a:extLst>
              </p:cNvPr>
              <p:cNvSpPr>
                <a:spLocks noRot="1" noChangeAspect="1" noMove="1" noResize="1" noEditPoints="1" noAdjustHandles="1" noChangeArrowheads="1" noChangeShapeType="1" noTextEdit="1"/>
              </p:cNvSpPr>
              <p:nvPr/>
            </p:nvSpPr>
            <p:spPr>
              <a:xfrm>
                <a:off x="11268314" y="2507307"/>
                <a:ext cx="541367" cy="584775"/>
              </a:xfrm>
              <a:prstGeom prst="rect">
                <a:avLst/>
              </a:prstGeom>
              <a:blipFill>
                <a:blip r:embed="rId3"/>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09868B17-5FED-44BE-9D23-B2403DCFD91A}"/>
              </a:ext>
            </a:extLst>
          </p:cNvPr>
          <p:cNvSpPr/>
          <p:nvPr/>
        </p:nvSpPr>
        <p:spPr>
          <a:xfrm>
            <a:off x="9119955" y="178741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6F24F97-F8C7-4A87-91D2-C6F255917EF2}"/>
                  </a:ext>
                </a:extLst>
              </p:cNvPr>
              <p:cNvSpPr/>
              <p:nvPr/>
            </p:nvSpPr>
            <p:spPr>
              <a:xfrm>
                <a:off x="8448482" y="3631227"/>
                <a:ext cx="636328" cy="4934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𝑖</m:t>
                              </m:r>
                            </m:e>
                            <m:sub>
                              <m:r>
                                <a:rPr lang="en-US" sz="2400" b="0" i="1" smtClean="0">
                                  <a:solidFill>
                                    <a:srgbClr val="C00000"/>
                                  </a:solidFill>
                                  <a:latin typeface="Cambria Math" panose="02040503050406030204" pitchFamily="18" charset="0"/>
                                </a:rPr>
                                <m:t>1</m:t>
                              </m:r>
                            </m:sub>
                          </m:sSub>
                        </m:sub>
                      </m:sSub>
                    </m:oMath>
                  </m:oMathPara>
                </a14:m>
                <a:endParaRPr lang="en-US" sz="2400" dirty="0">
                  <a:solidFill>
                    <a:srgbClr val="C00000"/>
                  </a:solidFill>
                </a:endParaRPr>
              </a:p>
            </p:txBody>
          </p:sp>
        </mc:Choice>
        <mc:Fallback xmlns="">
          <p:sp>
            <p:nvSpPr>
              <p:cNvPr id="24" name="Rectangle 23">
                <a:extLst>
                  <a:ext uri="{FF2B5EF4-FFF2-40B4-BE49-F238E27FC236}">
                    <a16:creationId xmlns:a16="http://schemas.microsoft.com/office/drawing/2014/main" id="{A6F24F97-F8C7-4A87-91D2-C6F255917EF2}"/>
                  </a:ext>
                </a:extLst>
              </p:cNvPr>
              <p:cNvSpPr>
                <a:spLocks noRot="1" noChangeAspect="1" noMove="1" noResize="1" noEditPoints="1" noAdjustHandles="1" noChangeArrowheads="1" noChangeShapeType="1" noTextEdit="1"/>
              </p:cNvSpPr>
              <p:nvPr/>
            </p:nvSpPr>
            <p:spPr>
              <a:xfrm>
                <a:off x="8448482" y="3631227"/>
                <a:ext cx="636328" cy="493405"/>
              </a:xfrm>
              <a:prstGeom prst="rect">
                <a:avLst/>
              </a:prstGeom>
              <a:blipFill>
                <a:blip r:embed="rId4"/>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F8012DFE-EC09-4C00-BB5E-B317E3F7D906}"/>
              </a:ext>
            </a:extLst>
          </p:cNvPr>
          <p:cNvSpPr/>
          <p:nvPr/>
        </p:nvSpPr>
        <p:spPr>
          <a:xfrm>
            <a:off x="9119955" y="237227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336538-8EEB-49BF-859D-F0DFA5E7EAAE}"/>
              </a:ext>
            </a:extLst>
          </p:cNvPr>
          <p:cNvSpPr/>
          <p:nvPr/>
        </p:nvSpPr>
        <p:spPr>
          <a:xfrm>
            <a:off x="9119954" y="2996158"/>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6D06189-35C8-4AF2-807F-CFBEF83B0EEF}"/>
              </a:ext>
            </a:extLst>
          </p:cNvPr>
          <p:cNvSpPr/>
          <p:nvPr/>
        </p:nvSpPr>
        <p:spPr>
          <a:xfrm>
            <a:off x="9119953" y="344425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019BE7-650D-4FB5-9F09-BDDC0BE93C38}"/>
              </a:ext>
            </a:extLst>
          </p:cNvPr>
          <p:cNvSpPr/>
          <p:nvPr/>
        </p:nvSpPr>
        <p:spPr>
          <a:xfrm>
            <a:off x="9119953" y="3861171"/>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58F5B45-991D-4EE2-8922-D7E8441B5DB0}"/>
              </a:ext>
            </a:extLst>
          </p:cNvPr>
          <p:cNvSpPr/>
          <p:nvPr/>
        </p:nvSpPr>
        <p:spPr>
          <a:xfrm>
            <a:off x="9119953" y="1383760"/>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5DDC0B-1F2D-441B-9A32-73F4D0CD204B}"/>
              </a:ext>
            </a:extLst>
          </p:cNvPr>
          <p:cNvSpPr/>
          <p:nvPr/>
        </p:nvSpPr>
        <p:spPr>
          <a:xfrm>
            <a:off x="9119953" y="433299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C79B64-FD90-4885-B7A4-0C934C5E9F41}"/>
              </a:ext>
            </a:extLst>
          </p:cNvPr>
          <p:cNvSpPr/>
          <p:nvPr/>
        </p:nvSpPr>
        <p:spPr>
          <a:xfrm>
            <a:off x="8972600" y="1574909"/>
            <a:ext cx="2362611" cy="2949233"/>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87047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Algorithm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7807960" cy="4534535"/>
              </a:xfrm>
            </p:spPr>
            <p:txBody>
              <a:bodyPr>
                <a:normAutofit/>
              </a:bodyPr>
              <a:lstStyle/>
              <a:p>
                <a:pPr marL="457200" indent="-457200">
                  <a:buClr>
                    <a:schemeClr val="tx1"/>
                  </a:buClr>
                  <a:buFont typeface="Wingdings" panose="05000000000000000000" pitchFamily="2" charset="2"/>
                  <a:buChar char="v"/>
                </a:pPr>
                <a:r>
                  <a:rPr lang="en-US" dirty="0"/>
                  <a:t>Algorithm: sample (and rescale) a number of rows</a:t>
                </a:r>
              </a:p>
              <a:p>
                <a:pPr marL="457200" indent="-457200">
                  <a:buClr>
                    <a:schemeClr val="tx1"/>
                  </a:buClr>
                  <a:buFont typeface="Wingdings" panose="05000000000000000000" pitchFamily="2" charset="2"/>
                  <a:buChar char="v"/>
                </a:pPr>
                <a:r>
                  <a:rPr lang="en-US" dirty="0"/>
                  <a:t>New row arrives – store it</a:t>
                </a:r>
              </a:p>
              <a:p>
                <a:pPr marL="457200" indent="-457200">
                  <a:buClr>
                    <a:schemeClr val="tx1"/>
                  </a:buClr>
                  <a:buFont typeface="Wingdings" panose="05000000000000000000" pitchFamily="2" charset="2"/>
                  <a:buChar char="v"/>
                </a:pPr>
                <a:r>
                  <a:rPr lang="en-US" dirty="0"/>
                  <a:t>For each sampled (and rescaled) row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r>
                  <a:rPr lang="en-US" dirty="0"/>
                  <a:t>, sample the row with probability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r>
                  <a:rPr lang="en-US" dirty="0"/>
                  <a:t> ↔ </a:t>
                </a:r>
                <a:r>
                  <a:rPr lang="en-US" dirty="0" err="1">
                    <a:solidFill>
                      <a:srgbClr val="00B050"/>
                    </a:solidFill>
                  </a:rPr>
                  <a:t>downsampling</a:t>
                </a:r>
                <a:endParaRPr lang="en-US" dirty="0">
                  <a:solidFill>
                    <a:srgbClr val="00B05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7807960" cy="4534535"/>
              </a:xfrm>
              <a:blipFill>
                <a:blip r:embed="rId2"/>
                <a:stretch>
                  <a:fillRect l="-1406" t="-2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8E20FCA-1B1D-4359-B58A-3876198B7D4F}"/>
                  </a:ext>
                </a:extLst>
              </p:cNvPr>
              <p:cNvSpPr/>
              <p:nvPr/>
            </p:nvSpPr>
            <p:spPr>
              <a:xfrm>
                <a:off x="11268314" y="2507307"/>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2" name="Rectangle 21">
                <a:extLst>
                  <a:ext uri="{FF2B5EF4-FFF2-40B4-BE49-F238E27FC236}">
                    <a16:creationId xmlns:a16="http://schemas.microsoft.com/office/drawing/2014/main" id="{E8E20FCA-1B1D-4359-B58A-3876198B7D4F}"/>
                  </a:ext>
                </a:extLst>
              </p:cNvPr>
              <p:cNvSpPr>
                <a:spLocks noRot="1" noChangeAspect="1" noMove="1" noResize="1" noEditPoints="1" noAdjustHandles="1" noChangeArrowheads="1" noChangeShapeType="1" noTextEdit="1"/>
              </p:cNvSpPr>
              <p:nvPr/>
            </p:nvSpPr>
            <p:spPr>
              <a:xfrm>
                <a:off x="11268314" y="2507307"/>
                <a:ext cx="541367" cy="584775"/>
              </a:xfrm>
              <a:prstGeom prst="rect">
                <a:avLst/>
              </a:prstGeom>
              <a:blipFill>
                <a:blip r:embed="rId3"/>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09868B17-5FED-44BE-9D23-B2403DCFD91A}"/>
              </a:ext>
            </a:extLst>
          </p:cNvPr>
          <p:cNvSpPr/>
          <p:nvPr/>
        </p:nvSpPr>
        <p:spPr>
          <a:xfrm>
            <a:off x="9119955" y="178741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6F24F97-F8C7-4A87-91D2-C6F255917EF2}"/>
                  </a:ext>
                </a:extLst>
              </p:cNvPr>
              <p:cNvSpPr/>
              <p:nvPr/>
            </p:nvSpPr>
            <p:spPr>
              <a:xfrm>
                <a:off x="8448482" y="3631227"/>
                <a:ext cx="636328" cy="4934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𝑖</m:t>
                              </m:r>
                            </m:e>
                            <m:sub>
                              <m:r>
                                <a:rPr lang="en-US" sz="2400" b="0" i="1" smtClean="0">
                                  <a:solidFill>
                                    <a:srgbClr val="C00000"/>
                                  </a:solidFill>
                                  <a:latin typeface="Cambria Math" panose="02040503050406030204" pitchFamily="18" charset="0"/>
                                </a:rPr>
                                <m:t>1</m:t>
                              </m:r>
                            </m:sub>
                          </m:sSub>
                        </m:sub>
                      </m:sSub>
                    </m:oMath>
                  </m:oMathPara>
                </a14:m>
                <a:endParaRPr lang="en-US" sz="2400" dirty="0">
                  <a:solidFill>
                    <a:srgbClr val="C00000"/>
                  </a:solidFill>
                </a:endParaRPr>
              </a:p>
            </p:txBody>
          </p:sp>
        </mc:Choice>
        <mc:Fallback xmlns="">
          <p:sp>
            <p:nvSpPr>
              <p:cNvPr id="24" name="Rectangle 23">
                <a:extLst>
                  <a:ext uri="{FF2B5EF4-FFF2-40B4-BE49-F238E27FC236}">
                    <a16:creationId xmlns:a16="http://schemas.microsoft.com/office/drawing/2014/main" id="{A6F24F97-F8C7-4A87-91D2-C6F255917EF2}"/>
                  </a:ext>
                </a:extLst>
              </p:cNvPr>
              <p:cNvSpPr>
                <a:spLocks noRot="1" noChangeAspect="1" noMove="1" noResize="1" noEditPoints="1" noAdjustHandles="1" noChangeArrowheads="1" noChangeShapeType="1" noTextEdit="1"/>
              </p:cNvSpPr>
              <p:nvPr/>
            </p:nvSpPr>
            <p:spPr>
              <a:xfrm>
                <a:off x="8448482" y="3631227"/>
                <a:ext cx="636328" cy="493405"/>
              </a:xfrm>
              <a:prstGeom prst="rect">
                <a:avLst/>
              </a:prstGeom>
              <a:blipFill>
                <a:blip r:embed="rId4"/>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F8012DFE-EC09-4C00-BB5E-B317E3F7D906}"/>
              </a:ext>
            </a:extLst>
          </p:cNvPr>
          <p:cNvSpPr/>
          <p:nvPr/>
        </p:nvSpPr>
        <p:spPr>
          <a:xfrm>
            <a:off x="9119955" y="237227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336538-8EEB-49BF-859D-F0DFA5E7EAAE}"/>
              </a:ext>
            </a:extLst>
          </p:cNvPr>
          <p:cNvSpPr/>
          <p:nvPr/>
        </p:nvSpPr>
        <p:spPr>
          <a:xfrm>
            <a:off x="9119954" y="2996158"/>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6D06189-35C8-4AF2-807F-CFBEF83B0EEF}"/>
              </a:ext>
            </a:extLst>
          </p:cNvPr>
          <p:cNvSpPr/>
          <p:nvPr/>
        </p:nvSpPr>
        <p:spPr>
          <a:xfrm>
            <a:off x="9119953" y="344425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019BE7-650D-4FB5-9F09-BDDC0BE93C38}"/>
              </a:ext>
            </a:extLst>
          </p:cNvPr>
          <p:cNvSpPr/>
          <p:nvPr/>
        </p:nvSpPr>
        <p:spPr>
          <a:xfrm>
            <a:off x="9119953" y="3861171"/>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58F5B45-991D-4EE2-8922-D7E8441B5DB0}"/>
              </a:ext>
            </a:extLst>
          </p:cNvPr>
          <p:cNvSpPr/>
          <p:nvPr/>
        </p:nvSpPr>
        <p:spPr>
          <a:xfrm>
            <a:off x="9119953" y="1383760"/>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5DDC0B-1F2D-441B-9A32-73F4D0CD204B}"/>
              </a:ext>
            </a:extLst>
          </p:cNvPr>
          <p:cNvSpPr/>
          <p:nvPr/>
        </p:nvSpPr>
        <p:spPr>
          <a:xfrm>
            <a:off x="9119953" y="433299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C79B64-FD90-4885-B7A4-0C934C5E9F41}"/>
              </a:ext>
            </a:extLst>
          </p:cNvPr>
          <p:cNvSpPr/>
          <p:nvPr/>
        </p:nvSpPr>
        <p:spPr>
          <a:xfrm>
            <a:off x="8972600" y="1574909"/>
            <a:ext cx="2362611" cy="2949233"/>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4BE64C1-E423-4425-9AC8-E76829F7AD1E}"/>
              </a:ext>
            </a:extLst>
          </p:cNvPr>
          <p:cNvSpPr/>
          <p:nvPr/>
        </p:nvSpPr>
        <p:spPr>
          <a:xfrm>
            <a:off x="8972600" y="3850060"/>
            <a:ext cx="2362611" cy="681803"/>
          </a:xfrm>
          <a:prstGeom prst="rect">
            <a:avLst/>
          </a:prstGeom>
          <a:noFill/>
          <a:ln w="571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95629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Algorithm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7807960" cy="4534535"/>
              </a:xfrm>
            </p:spPr>
            <p:txBody>
              <a:bodyPr>
                <a:normAutofit/>
              </a:bodyPr>
              <a:lstStyle/>
              <a:p>
                <a:pPr marL="457200" indent="-457200">
                  <a:buClr>
                    <a:schemeClr val="tx1"/>
                  </a:buClr>
                  <a:buFont typeface="Wingdings" panose="05000000000000000000" pitchFamily="2" charset="2"/>
                  <a:buChar char="v"/>
                </a:pPr>
                <a:r>
                  <a:rPr lang="en-US" dirty="0"/>
                  <a:t>Algorithm: sample (and rescale) a number of rows</a:t>
                </a:r>
              </a:p>
              <a:p>
                <a:pPr marL="457200" indent="-457200">
                  <a:buClr>
                    <a:schemeClr val="tx1"/>
                  </a:buClr>
                  <a:buFont typeface="Wingdings" panose="05000000000000000000" pitchFamily="2" charset="2"/>
                  <a:buChar char="v"/>
                </a:pPr>
                <a:r>
                  <a:rPr lang="en-US" dirty="0"/>
                  <a:t>New row arrives – store it</a:t>
                </a:r>
              </a:p>
              <a:p>
                <a:pPr marL="457200" indent="-457200">
                  <a:buClr>
                    <a:schemeClr val="tx1"/>
                  </a:buClr>
                  <a:buFont typeface="Wingdings" panose="05000000000000000000" pitchFamily="2" charset="2"/>
                  <a:buChar char="v"/>
                </a:pPr>
                <a:r>
                  <a:rPr lang="en-US" dirty="0"/>
                  <a:t>For each sampled (and rescaled) row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r>
                  <a:rPr lang="en-US" dirty="0"/>
                  <a:t>, sample the row with probability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r>
                  <a:rPr lang="en-US" dirty="0"/>
                  <a:t> ↔ </a:t>
                </a:r>
                <a:r>
                  <a:rPr lang="en-US" dirty="0" err="1">
                    <a:solidFill>
                      <a:srgbClr val="00B050"/>
                    </a:solidFill>
                  </a:rPr>
                  <a:t>downsampling</a:t>
                </a:r>
                <a:endParaRPr lang="en-US" dirty="0">
                  <a:solidFill>
                    <a:srgbClr val="00B05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7807960" cy="4534535"/>
              </a:xfrm>
              <a:blipFill>
                <a:blip r:embed="rId2"/>
                <a:stretch>
                  <a:fillRect l="-1406" t="-2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8E20FCA-1B1D-4359-B58A-3876198B7D4F}"/>
                  </a:ext>
                </a:extLst>
              </p:cNvPr>
              <p:cNvSpPr/>
              <p:nvPr/>
            </p:nvSpPr>
            <p:spPr>
              <a:xfrm>
                <a:off x="11268314" y="2507307"/>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2" name="Rectangle 21">
                <a:extLst>
                  <a:ext uri="{FF2B5EF4-FFF2-40B4-BE49-F238E27FC236}">
                    <a16:creationId xmlns:a16="http://schemas.microsoft.com/office/drawing/2014/main" id="{E8E20FCA-1B1D-4359-B58A-3876198B7D4F}"/>
                  </a:ext>
                </a:extLst>
              </p:cNvPr>
              <p:cNvSpPr>
                <a:spLocks noRot="1" noChangeAspect="1" noMove="1" noResize="1" noEditPoints="1" noAdjustHandles="1" noChangeArrowheads="1" noChangeShapeType="1" noTextEdit="1"/>
              </p:cNvSpPr>
              <p:nvPr/>
            </p:nvSpPr>
            <p:spPr>
              <a:xfrm>
                <a:off x="11268314" y="2507307"/>
                <a:ext cx="541367" cy="584775"/>
              </a:xfrm>
              <a:prstGeom prst="rect">
                <a:avLst/>
              </a:prstGeom>
              <a:blipFill>
                <a:blip r:embed="rId3"/>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09868B17-5FED-44BE-9D23-B2403DCFD91A}"/>
              </a:ext>
            </a:extLst>
          </p:cNvPr>
          <p:cNvSpPr/>
          <p:nvPr/>
        </p:nvSpPr>
        <p:spPr>
          <a:xfrm>
            <a:off x="9119955" y="178741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6F24F97-F8C7-4A87-91D2-C6F255917EF2}"/>
                  </a:ext>
                </a:extLst>
              </p:cNvPr>
              <p:cNvSpPr/>
              <p:nvPr/>
            </p:nvSpPr>
            <p:spPr>
              <a:xfrm>
                <a:off x="8448482" y="3631227"/>
                <a:ext cx="636328" cy="4934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𝑖</m:t>
                              </m:r>
                            </m:e>
                            <m:sub>
                              <m:r>
                                <a:rPr lang="en-US" sz="2400" b="0" i="1" smtClean="0">
                                  <a:solidFill>
                                    <a:srgbClr val="C00000"/>
                                  </a:solidFill>
                                  <a:latin typeface="Cambria Math" panose="02040503050406030204" pitchFamily="18" charset="0"/>
                                </a:rPr>
                                <m:t>1</m:t>
                              </m:r>
                            </m:sub>
                          </m:sSub>
                        </m:sub>
                      </m:sSub>
                    </m:oMath>
                  </m:oMathPara>
                </a14:m>
                <a:endParaRPr lang="en-US" sz="2400" dirty="0">
                  <a:solidFill>
                    <a:srgbClr val="C00000"/>
                  </a:solidFill>
                </a:endParaRPr>
              </a:p>
            </p:txBody>
          </p:sp>
        </mc:Choice>
        <mc:Fallback xmlns="">
          <p:sp>
            <p:nvSpPr>
              <p:cNvPr id="24" name="Rectangle 23">
                <a:extLst>
                  <a:ext uri="{FF2B5EF4-FFF2-40B4-BE49-F238E27FC236}">
                    <a16:creationId xmlns:a16="http://schemas.microsoft.com/office/drawing/2014/main" id="{A6F24F97-F8C7-4A87-91D2-C6F255917EF2}"/>
                  </a:ext>
                </a:extLst>
              </p:cNvPr>
              <p:cNvSpPr>
                <a:spLocks noRot="1" noChangeAspect="1" noMove="1" noResize="1" noEditPoints="1" noAdjustHandles="1" noChangeArrowheads="1" noChangeShapeType="1" noTextEdit="1"/>
              </p:cNvSpPr>
              <p:nvPr/>
            </p:nvSpPr>
            <p:spPr>
              <a:xfrm>
                <a:off x="8448482" y="3631227"/>
                <a:ext cx="636328" cy="493405"/>
              </a:xfrm>
              <a:prstGeom prst="rect">
                <a:avLst/>
              </a:prstGeom>
              <a:blipFill>
                <a:blip r:embed="rId4"/>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F8012DFE-EC09-4C00-BB5E-B317E3F7D906}"/>
              </a:ext>
            </a:extLst>
          </p:cNvPr>
          <p:cNvSpPr/>
          <p:nvPr/>
        </p:nvSpPr>
        <p:spPr>
          <a:xfrm>
            <a:off x="9119955" y="237227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336538-8EEB-49BF-859D-F0DFA5E7EAAE}"/>
              </a:ext>
            </a:extLst>
          </p:cNvPr>
          <p:cNvSpPr/>
          <p:nvPr/>
        </p:nvSpPr>
        <p:spPr>
          <a:xfrm>
            <a:off x="9119954" y="2996158"/>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6D06189-35C8-4AF2-807F-CFBEF83B0EEF}"/>
              </a:ext>
            </a:extLst>
          </p:cNvPr>
          <p:cNvSpPr/>
          <p:nvPr/>
        </p:nvSpPr>
        <p:spPr>
          <a:xfrm>
            <a:off x="9119953" y="344425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019BE7-650D-4FB5-9F09-BDDC0BE93C38}"/>
              </a:ext>
            </a:extLst>
          </p:cNvPr>
          <p:cNvSpPr/>
          <p:nvPr/>
        </p:nvSpPr>
        <p:spPr>
          <a:xfrm>
            <a:off x="9119953" y="3861171"/>
            <a:ext cx="2067907" cy="183428"/>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58F5B45-991D-4EE2-8922-D7E8441B5DB0}"/>
              </a:ext>
            </a:extLst>
          </p:cNvPr>
          <p:cNvSpPr/>
          <p:nvPr/>
        </p:nvSpPr>
        <p:spPr>
          <a:xfrm>
            <a:off x="9119953" y="1383760"/>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5DDC0B-1F2D-441B-9A32-73F4D0CD204B}"/>
              </a:ext>
            </a:extLst>
          </p:cNvPr>
          <p:cNvSpPr/>
          <p:nvPr/>
        </p:nvSpPr>
        <p:spPr>
          <a:xfrm>
            <a:off x="9119953" y="4332993"/>
            <a:ext cx="2067907" cy="183428"/>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C79B64-FD90-4885-B7A4-0C934C5E9F41}"/>
              </a:ext>
            </a:extLst>
          </p:cNvPr>
          <p:cNvSpPr/>
          <p:nvPr/>
        </p:nvSpPr>
        <p:spPr>
          <a:xfrm>
            <a:off x="8972600" y="1574909"/>
            <a:ext cx="2362611" cy="2949233"/>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4BE64C1-E423-4425-9AC8-E76829F7AD1E}"/>
              </a:ext>
            </a:extLst>
          </p:cNvPr>
          <p:cNvSpPr/>
          <p:nvPr/>
        </p:nvSpPr>
        <p:spPr>
          <a:xfrm>
            <a:off x="8972600" y="3850060"/>
            <a:ext cx="2362611" cy="681803"/>
          </a:xfrm>
          <a:prstGeom prst="rect">
            <a:avLst/>
          </a:prstGeom>
          <a:noFill/>
          <a:ln w="571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41470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Algorithm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7807960" cy="4534535"/>
              </a:xfrm>
            </p:spPr>
            <p:txBody>
              <a:bodyPr>
                <a:normAutofit/>
              </a:bodyPr>
              <a:lstStyle/>
              <a:p>
                <a:pPr marL="457200" indent="-457200">
                  <a:buClr>
                    <a:schemeClr val="tx1"/>
                  </a:buClr>
                  <a:buFont typeface="Wingdings" panose="05000000000000000000" pitchFamily="2" charset="2"/>
                  <a:buChar char="v"/>
                </a:pPr>
                <a:r>
                  <a:rPr lang="en-US" dirty="0"/>
                  <a:t>Algorithm: sample (and rescale) a number of rows</a:t>
                </a:r>
              </a:p>
              <a:p>
                <a:pPr marL="457200" indent="-457200">
                  <a:buClr>
                    <a:schemeClr val="tx1"/>
                  </a:buClr>
                  <a:buFont typeface="Wingdings" panose="05000000000000000000" pitchFamily="2" charset="2"/>
                  <a:buChar char="v"/>
                </a:pPr>
                <a:r>
                  <a:rPr lang="en-US" dirty="0"/>
                  <a:t>New row arrives – store it</a:t>
                </a:r>
              </a:p>
              <a:p>
                <a:pPr marL="457200" indent="-457200">
                  <a:buClr>
                    <a:schemeClr val="tx1"/>
                  </a:buClr>
                  <a:buFont typeface="Wingdings" panose="05000000000000000000" pitchFamily="2" charset="2"/>
                  <a:buChar char="v"/>
                </a:pPr>
                <a:r>
                  <a:rPr lang="en-US" dirty="0"/>
                  <a:t>For each sampled (and rescaled) row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r>
                  <a:rPr lang="en-US" dirty="0"/>
                  <a:t>, sample the row with probability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r>
                  <a:rPr lang="en-US" dirty="0"/>
                  <a:t> ↔ </a:t>
                </a:r>
                <a:r>
                  <a:rPr lang="en-US" dirty="0" err="1">
                    <a:solidFill>
                      <a:srgbClr val="00B050"/>
                    </a:solidFill>
                  </a:rPr>
                  <a:t>downsampling</a:t>
                </a:r>
                <a:endParaRPr lang="en-US" dirty="0">
                  <a:solidFill>
                    <a:srgbClr val="00B05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7807960" cy="4534535"/>
              </a:xfrm>
              <a:blipFill>
                <a:blip r:embed="rId2"/>
                <a:stretch>
                  <a:fillRect l="-1406" t="-2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8E20FCA-1B1D-4359-B58A-3876198B7D4F}"/>
                  </a:ext>
                </a:extLst>
              </p:cNvPr>
              <p:cNvSpPr/>
              <p:nvPr/>
            </p:nvSpPr>
            <p:spPr>
              <a:xfrm>
                <a:off x="11268314" y="2507307"/>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2" name="Rectangle 21">
                <a:extLst>
                  <a:ext uri="{FF2B5EF4-FFF2-40B4-BE49-F238E27FC236}">
                    <a16:creationId xmlns:a16="http://schemas.microsoft.com/office/drawing/2014/main" id="{E8E20FCA-1B1D-4359-B58A-3876198B7D4F}"/>
                  </a:ext>
                </a:extLst>
              </p:cNvPr>
              <p:cNvSpPr>
                <a:spLocks noRot="1" noChangeAspect="1" noMove="1" noResize="1" noEditPoints="1" noAdjustHandles="1" noChangeArrowheads="1" noChangeShapeType="1" noTextEdit="1"/>
              </p:cNvSpPr>
              <p:nvPr/>
            </p:nvSpPr>
            <p:spPr>
              <a:xfrm>
                <a:off x="11268314" y="2507307"/>
                <a:ext cx="541367" cy="584775"/>
              </a:xfrm>
              <a:prstGeom prst="rect">
                <a:avLst/>
              </a:prstGeom>
              <a:blipFill>
                <a:blip r:embed="rId3"/>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09868B17-5FED-44BE-9D23-B2403DCFD91A}"/>
              </a:ext>
            </a:extLst>
          </p:cNvPr>
          <p:cNvSpPr/>
          <p:nvPr/>
        </p:nvSpPr>
        <p:spPr>
          <a:xfrm>
            <a:off x="9119955" y="178741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6F24F97-F8C7-4A87-91D2-C6F255917EF2}"/>
                  </a:ext>
                </a:extLst>
              </p:cNvPr>
              <p:cNvSpPr/>
              <p:nvPr/>
            </p:nvSpPr>
            <p:spPr>
              <a:xfrm>
                <a:off x="8457777" y="3305137"/>
                <a:ext cx="636328" cy="4934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𝑖</m:t>
                              </m:r>
                            </m:e>
                            <m:sub>
                              <m:r>
                                <a:rPr lang="en-US" sz="2400" b="0" i="1" smtClean="0">
                                  <a:solidFill>
                                    <a:srgbClr val="C00000"/>
                                  </a:solidFill>
                                  <a:latin typeface="Cambria Math" panose="02040503050406030204" pitchFamily="18" charset="0"/>
                                </a:rPr>
                                <m:t>2</m:t>
                              </m:r>
                            </m:sub>
                          </m:sSub>
                        </m:sub>
                      </m:sSub>
                    </m:oMath>
                  </m:oMathPara>
                </a14:m>
                <a:endParaRPr lang="en-US" sz="2400" dirty="0">
                  <a:solidFill>
                    <a:srgbClr val="C00000"/>
                  </a:solidFill>
                </a:endParaRPr>
              </a:p>
            </p:txBody>
          </p:sp>
        </mc:Choice>
        <mc:Fallback xmlns="">
          <p:sp>
            <p:nvSpPr>
              <p:cNvPr id="24" name="Rectangle 23">
                <a:extLst>
                  <a:ext uri="{FF2B5EF4-FFF2-40B4-BE49-F238E27FC236}">
                    <a16:creationId xmlns:a16="http://schemas.microsoft.com/office/drawing/2014/main" id="{A6F24F97-F8C7-4A87-91D2-C6F255917EF2}"/>
                  </a:ext>
                </a:extLst>
              </p:cNvPr>
              <p:cNvSpPr>
                <a:spLocks noRot="1" noChangeAspect="1" noMove="1" noResize="1" noEditPoints="1" noAdjustHandles="1" noChangeArrowheads="1" noChangeShapeType="1" noTextEdit="1"/>
              </p:cNvSpPr>
              <p:nvPr/>
            </p:nvSpPr>
            <p:spPr>
              <a:xfrm>
                <a:off x="8457777" y="3305137"/>
                <a:ext cx="636328" cy="493405"/>
              </a:xfrm>
              <a:prstGeom prst="rect">
                <a:avLst/>
              </a:prstGeom>
              <a:blipFill>
                <a:blip r:embed="rId4"/>
                <a:stretch>
                  <a:fillRect b="-1235"/>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F8012DFE-EC09-4C00-BB5E-B317E3F7D906}"/>
              </a:ext>
            </a:extLst>
          </p:cNvPr>
          <p:cNvSpPr/>
          <p:nvPr/>
        </p:nvSpPr>
        <p:spPr>
          <a:xfrm>
            <a:off x="9119955" y="237227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336538-8EEB-49BF-859D-F0DFA5E7EAAE}"/>
              </a:ext>
            </a:extLst>
          </p:cNvPr>
          <p:cNvSpPr/>
          <p:nvPr/>
        </p:nvSpPr>
        <p:spPr>
          <a:xfrm>
            <a:off x="9119954" y="2996158"/>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6D06189-35C8-4AF2-807F-CFBEF83B0EEF}"/>
              </a:ext>
            </a:extLst>
          </p:cNvPr>
          <p:cNvSpPr/>
          <p:nvPr/>
        </p:nvSpPr>
        <p:spPr>
          <a:xfrm>
            <a:off x="9119953" y="344425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019BE7-650D-4FB5-9F09-BDDC0BE93C38}"/>
              </a:ext>
            </a:extLst>
          </p:cNvPr>
          <p:cNvSpPr/>
          <p:nvPr/>
        </p:nvSpPr>
        <p:spPr>
          <a:xfrm>
            <a:off x="9119953" y="3861171"/>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58F5B45-991D-4EE2-8922-D7E8441B5DB0}"/>
              </a:ext>
            </a:extLst>
          </p:cNvPr>
          <p:cNvSpPr/>
          <p:nvPr/>
        </p:nvSpPr>
        <p:spPr>
          <a:xfrm>
            <a:off x="9119953" y="1383760"/>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5DDC0B-1F2D-441B-9A32-73F4D0CD204B}"/>
              </a:ext>
            </a:extLst>
          </p:cNvPr>
          <p:cNvSpPr/>
          <p:nvPr/>
        </p:nvSpPr>
        <p:spPr>
          <a:xfrm>
            <a:off x="9119953" y="433299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C79B64-FD90-4885-B7A4-0C934C5E9F41}"/>
              </a:ext>
            </a:extLst>
          </p:cNvPr>
          <p:cNvSpPr/>
          <p:nvPr/>
        </p:nvSpPr>
        <p:spPr>
          <a:xfrm>
            <a:off x="8972600" y="1574909"/>
            <a:ext cx="2362611" cy="2949233"/>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8766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Algorithm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7807960" cy="4534535"/>
              </a:xfrm>
            </p:spPr>
            <p:txBody>
              <a:bodyPr>
                <a:normAutofit/>
              </a:bodyPr>
              <a:lstStyle/>
              <a:p>
                <a:pPr marL="457200" indent="-457200">
                  <a:buClr>
                    <a:schemeClr val="tx1"/>
                  </a:buClr>
                  <a:buFont typeface="Wingdings" panose="05000000000000000000" pitchFamily="2" charset="2"/>
                  <a:buChar char="v"/>
                </a:pPr>
                <a:r>
                  <a:rPr lang="en-US" dirty="0"/>
                  <a:t>Algorithm: sample (and rescale) a number of rows</a:t>
                </a:r>
              </a:p>
              <a:p>
                <a:pPr marL="457200" indent="-457200">
                  <a:buClr>
                    <a:schemeClr val="tx1"/>
                  </a:buClr>
                  <a:buFont typeface="Wingdings" panose="05000000000000000000" pitchFamily="2" charset="2"/>
                  <a:buChar char="v"/>
                </a:pPr>
                <a:r>
                  <a:rPr lang="en-US" dirty="0"/>
                  <a:t>New row arrives – store it</a:t>
                </a:r>
              </a:p>
              <a:p>
                <a:pPr marL="457200" indent="-457200">
                  <a:buClr>
                    <a:schemeClr val="tx1"/>
                  </a:buClr>
                  <a:buFont typeface="Wingdings" panose="05000000000000000000" pitchFamily="2" charset="2"/>
                  <a:buChar char="v"/>
                </a:pPr>
                <a:r>
                  <a:rPr lang="en-US" dirty="0"/>
                  <a:t>For each sampled (and rescaled) row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r>
                  <a:rPr lang="en-US" dirty="0"/>
                  <a:t>, sample the row with probability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r>
                  <a:rPr lang="en-US" dirty="0"/>
                  <a:t> ↔ </a:t>
                </a:r>
                <a:r>
                  <a:rPr lang="en-US" dirty="0" err="1">
                    <a:solidFill>
                      <a:srgbClr val="00B050"/>
                    </a:solidFill>
                  </a:rPr>
                  <a:t>downsampling</a:t>
                </a:r>
                <a:endParaRPr lang="en-US" dirty="0">
                  <a:solidFill>
                    <a:srgbClr val="00B05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7807960" cy="4534535"/>
              </a:xfrm>
              <a:blipFill>
                <a:blip r:embed="rId2"/>
                <a:stretch>
                  <a:fillRect l="-1406" t="-2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8E20FCA-1B1D-4359-B58A-3876198B7D4F}"/>
                  </a:ext>
                </a:extLst>
              </p:cNvPr>
              <p:cNvSpPr/>
              <p:nvPr/>
            </p:nvSpPr>
            <p:spPr>
              <a:xfrm>
                <a:off x="11268314" y="2507307"/>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2" name="Rectangle 21">
                <a:extLst>
                  <a:ext uri="{FF2B5EF4-FFF2-40B4-BE49-F238E27FC236}">
                    <a16:creationId xmlns:a16="http://schemas.microsoft.com/office/drawing/2014/main" id="{E8E20FCA-1B1D-4359-B58A-3876198B7D4F}"/>
                  </a:ext>
                </a:extLst>
              </p:cNvPr>
              <p:cNvSpPr>
                <a:spLocks noRot="1" noChangeAspect="1" noMove="1" noResize="1" noEditPoints="1" noAdjustHandles="1" noChangeArrowheads="1" noChangeShapeType="1" noTextEdit="1"/>
              </p:cNvSpPr>
              <p:nvPr/>
            </p:nvSpPr>
            <p:spPr>
              <a:xfrm>
                <a:off x="11268314" y="2507307"/>
                <a:ext cx="541367" cy="584775"/>
              </a:xfrm>
              <a:prstGeom prst="rect">
                <a:avLst/>
              </a:prstGeom>
              <a:blipFill>
                <a:blip r:embed="rId3"/>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09868B17-5FED-44BE-9D23-B2403DCFD91A}"/>
              </a:ext>
            </a:extLst>
          </p:cNvPr>
          <p:cNvSpPr/>
          <p:nvPr/>
        </p:nvSpPr>
        <p:spPr>
          <a:xfrm>
            <a:off x="9119955" y="178741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6F24F97-F8C7-4A87-91D2-C6F255917EF2}"/>
                  </a:ext>
                </a:extLst>
              </p:cNvPr>
              <p:cNvSpPr/>
              <p:nvPr/>
            </p:nvSpPr>
            <p:spPr>
              <a:xfrm>
                <a:off x="8457777" y="3305137"/>
                <a:ext cx="636328" cy="4934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𝑖</m:t>
                              </m:r>
                            </m:e>
                            <m:sub>
                              <m:r>
                                <a:rPr lang="en-US" sz="2400" b="0" i="1" smtClean="0">
                                  <a:solidFill>
                                    <a:srgbClr val="C00000"/>
                                  </a:solidFill>
                                  <a:latin typeface="Cambria Math" panose="02040503050406030204" pitchFamily="18" charset="0"/>
                                </a:rPr>
                                <m:t>2</m:t>
                              </m:r>
                            </m:sub>
                          </m:sSub>
                        </m:sub>
                      </m:sSub>
                    </m:oMath>
                  </m:oMathPara>
                </a14:m>
                <a:endParaRPr lang="en-US" sz="2400" dirty="0">
                  <a:solidFill>
                    <a:srgbClr val="C00000"/>
                  </a:solidFill>
                </a:endParaRPr>
              </a:p>
            </p:txBody>
          </p:sp>
        </mc:Choice>
        <mc:Fallback xmlns="">
          <p:sp>
            <p:nvSpPr>
              <p:cNvPr id="24" name="Rectangle 23">
                <a:extLst>
                  <a:ext uri="{FF2B5EF4-FFF2-40B4-BE49-F238E27FC236}">
                    <a16:creationId xmlns:a16="http://schemas.microsoft.com/office/drawing/2014/main" id="{A6F24F97-F8C7-4A87-91D2-C6F255917EF2}"/>
                  </a:ext>
                </a:extLst>
              </p:cNvPr>
              <p:cNvSpPr>
                <a:spLocks noRot="1" noChangeAspect="1" noMove="1" noResize="1" noEditPoints="1" noAdjustHandles="1" noChangeArrowheads="1" noChangeShapeType="1" noTextEdit="1"/>
              </p:cNvSpPr>
              <p:nvPr/>
            </p:nvSpPr>
            <p:spPr>
              <a:xfrm>
                <a:off x="8457777" y="3305137"/>
                <a:ext cx="636328" cy="493405"/>
              </a:xfrm>
              <a:prstGeom prst="rect">
                <a:avLst/>
              </a:prstGeom>
              <a:blipFill>
                <a:blip r:embed="rId4"/>
                <a:stretch>
                  <a:fillRect b="-1235"/>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F8012DFE-EC09-4C00-BB5E-B317E3F7D906}"/>
              </a:ext>
            </a:extLst>
          </p:cNvPr>
          <p:cNvSpPr/>
          <p:nvPr/>
        </p:nvSpPr>
        <p:spPr>
          <a:xfrm>
            <a:off x="9119955" y="237227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336538-8EEB-49BF-859D-F0DFA5E7EAAE}"/>
              </a:ext>
            </a:extLst>
          </p:cNvPr>
          <p:cNvSpPr/>
          <p:nvPr/>
        </p:nvSpPr>
        <p:spPr>
          <a:xfrm>
            <a:off x="9119954" y="2996158"/>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6D06189-35C8-4AF2-807F-CFBEF83B0EEF}"/>
              </a:ext>
            </a:extLst>
          </p:cNvPr>
          <p:cNvSpPr/>
          <p:nvPr/>
        </p:nvSpPr>
        <p:spPr>
          <a:xfrm>
            <a:off x="9119953" y="344425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019BE7-650D-4FB5-9F09-BDDC0BE93C38}"/>
              </a:ext>
            </a:extLst>
          </p:cNvPr>
          <p:cNvSpPr/>
          <p:nvPr/>
        </p:nvSpPr>
        <p:spPr>
          <a:xfrm>
            <a:off x="9119953" y="3861171"/>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58F5B45-991D-4EE2-8922-D7E8441B5DB0}"/>
              </a:ext>
            </a:extLst>
          </p:cNvPr>
          <p:cNvSpPr/>
          <p:nvPr/>
        </p:nvSpPr>
        <p:spPr>
          <a:xfrm>
            <a:off x="9119953" y="1383760"/>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5DDC0B-1F2D-441B-9A32-73F4D0CD204B}"/>
              </a:ext>
            </a:extLst>
          </p:cNvPr>
          <p:cNvSpPr/>
          <p:nvPr/>
        </p:nvSpPr>
        <p:spPr>
          <a:xfrm>
            <a:off x="9119953" y="433299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C79B64-FD90-4885-B7A4-0C934C5E9F41}"/>
              </a:ext>
            </a:extLst>
          </p:cNvPr>
          <p:cNvSpPr/>
          <p:nvPr/>
        </p:nvSpPr>
        <p:spPr>
          <a:xfrm>
            <a:off x="8972600" y="1574909"/>
            <a:ext cx="2362611" cy="2949233"/>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A4BAAE5-710D-4AAA-A434-E5B9018737F0}"/>
              </a:ext>
            </a:extLst>
          </p:cNvPr>
          <p:cNvSpPr/>
          <p:nvPr/>
        </p:nvSpPr>
        <p:spPr>
          <a:xfrm>
            <a:off x="8972600" y="3444256"/>
            <a:ext cx="2362611" cy="1087607"/>
          </a:xfrm>
          <a:prstGeom prst="rect">
            <a:avLst/>
          </a:prstGeom>
          <a:noFill/>
          <a:ln w="571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75649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Algorithm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7807960" cy="4534535"/>
              </a:xfrm>
            </p:spPr>
            <p:txBody>
              <a:bodyPr>
                <a:normAutofit/>
              </a:bodyPr>
              <a:lstStyle/>
              <a:p>
                <a:pPr marL="457200" indent="-457200">
                  <a:buClr>
                    <a:schemeClr val="tx1"/>
                  </a:buClr>
                  <a:buFont typeface="Wingdings" panose="05000000000000000000" pitchFamily="2" charset="2"/>
                  <a:buChar char="v"/>
                </a:pPr>
                <a:r>
                  <a:rPr lang="en-US" dirty="0"/>
                  <a:t>Algorithm: sample (and rescale) a number of rows</a:t>
                </a:r>
              </a:p>
              <a:p>
                <a:pPr marL="457200" indent="-457200">
                  <a:buClr>
                    <a:schemeClr val="tx1"/>
                  </a:buClr>
                  <a:buFont typeface="Wingdings" panose="05000000000000000000" pitchFamily="2" charset="2"/>
                  <a:buChar char="v"/>
                </a:pPr>
                <a:r>
                  <a:rPr lang="en-US" dirty="0"/>
                  <a:t>New row arrives – store it</a:t>
                </a:r>
              </a:p>
              <a:p>
                <a:pPr marL="457200" indent="-457200">
                  <a:buClr>
                    <a:schemeClr val="tx1"/>
                  </a:buClr>
                  <a:buFont typeface="Wingdings" panose="05000000000000000000" pitchFamily="2" charset="2"/>
                  <a:buChar char="v"/>
                </a:pPr>
                <a:r>
                  <a:rPr lang="en-US" dirty="0"/>
                  <a:t>For each sampled (and rescaled) row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r>
                  <a:rPr lang="en-US" dirty="0"/>
                  <a:t>, sample the row with probability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r>
                  <a:rPr lang="en-US" dirty="0"/>
                  <a:t> ↔ </a:t>
                </a:r>
                <a:r>
                  <a:rPr lang="en-US" dirty="0" err="1">
                    <a:solidFill>
                      <a:srgbClr val="00B050"/>
                    </a:solidFill>
                  </a:rPr>
                  <a:t>downsampling</a:t>
                </a:r>
                <a:endParaRPr lang="en-US" dirty="0">
                  <a:solidFill>
                    <a:srgbClr val="00B05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7807960" cy="4534535"/>
              </a:xfrm>
              <a:blipFill>
                <a:blip r:embed="rId2"/>
                <a:stretch>
                  <a:fillRect l="-1406" t="-2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8E20FCA-1B1D-4359-B58A-3876198B7D4F}"/>
                  </a:ext>
                </a:extLst>
              </p:cNvPr>
              <p:cNvSpPr/>
              <p:nvPr/>
            </p:nvSpPr>
            <p:spPr>
              <a:xfrm>
                <a:off x="11268314" y="2507307"/>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2" name="Rectangle 21">
                <a:extLst>
                  <a:ext uri="{FF2B5EF4-FFF2-40B4-BE49-F238E27FC236}">
                    <a16:creationId xmlns:a16="http://schemas.microsoft.com/office/drawing/2014/main" id="{E8E20FCA-1B1D-4359-B58A-3876198B7D4F}"/>
                  </a:ext>
                </a:extLst>
              </p:cNvPr>
              <p:cNvSpPr>
                <a:spLocks noRot="1" noChangeAspect="1" noMove="1" noResize="1" noEditPoints="1" noAdjustHandles="1" noChangeArrowheads="1" noChangeShapeType="1" noTextEdit="1"/>
              </p:cNvSpPr>
              <p:nvPr/>
            </p:nvSpPr>
            <p:spPr>
              <a:xfrm>
                <a:off x="11268314" y="2507307"/>
                <a:ext cx="541367" cy="584775"/>
              </a:xfrm>
              <a:prstGeom prst="rect">
                <a:avLst/>
              </a:prstGeom>
              <a:blipFill>
                <a:blip r:embed="rId3"/>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09868B17-5FED-44BE-9D23-B2403DCFD91A}"/>
              </a:ext>
            </a:extLst>
          </p:cNvPr>
          <p:cNvSpPr/>
          <p:nvPr/>
        </p:nvSpPr>
        <p:spPr>
          <a:xfrm>
            <a:off x="9119955" y="178741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6F24F97-F8C7-4A87-91D2-C6F255917EF2}"/>
                  </a:ext>
                </a:extLst>
              </p:cNvPr>
              <p:cNvSpPr/>
              <p:nvPr/>
            </p:nvSpPr>
            <p:spPr>
              <a:xfrm>
                <a:off x="8457777" y="3305137"/>
                <a:ext cx="636328" cy="4934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𝑖</m:t>
                              </m:r>
                            </m:e>
                            <m:sub>
                              <m:r>
                                <a:rPr lang="en-US" sz="2400" b="0" i="1" smtClean="0">
                                  <a:solidFill>
                                    <a:srgbClr val="C00000"/>
                                  </a:solidFill>
                                  <a:latin typeface="Cambria Math" panose="02040503050406030204" pitchFamily="18" charset="0"/>
                                </a:rPr>
                                <m:t>2</m:t>
                              </m:r>
                            </m:sub>
                          </m:sSub>
                        </m:sub>
                      </m:sSub>
                    </m:oMath>
                  </m:oMathPara>
                </a14:m>
                <a:endParaRPr lang="en-US" sz="2400" dirty="0">
                  <a:solidFill>
                    <a:srgbClr val="C00000"/>
                  </a:solidFill>
                </a:endParaRPr>
              </a:p>
            </p:txBody>
          </p:sp>
        </mc:Choice>
        <mc:Fallback xmlns="">
          <p:sp>
            <p:nvSpPr>
              <p:cNvPr id="24" name="Rectangle 23">
                <a:extLst>
                  <a:ext uri="{FF2B5EF4-FFF2-40B4-BE49-F238E27FC236}">
                    <a16:creationId xmlns:a16="http://schemas.microsoft.com/office/drawing/2014/main" id="{A6F24F97-F8C7-4A87-91D2-C6F255917EF2}"/>
                  </a:ext>
                </a:extLst>
              </p:cNvPr>
              <p:cNvSpPr>
                <a:spLocks noRot="1" noChangeAspect="1" noMove="1" noResize="1" noEditPoints="1" noAdjustHandles="1" noChangeArrowheads="1" noChangeShapeType="1" noTextEdit="1"/>
              </p:cNvSpPr>
              <p:nvPr/>
            </p:nvSpPr>
            <p:spPr>
              <a:xfrm>
                <a:off x="8457777" y="3305137"/>
                <a:ext cx="636328" cy="493405"/>
              </a:xfrm>
              <a:prstGeom prst="rect">
                <a:avLst/>
              </a:prstGeom>
              <a:blipFill>
                <a:blip r:embed="rId4"/>
                <a:stretch>
                  <a:fillRect b="-1235"/>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F8012DFE-EC09-4C00-BB5E-B317E3F7D906}"/>
              </a:ext>
            </a:extLst>
          </p:cNvPr>
          <p:cNvSpPr/>
          <p:nvPr/>
        </p:nvSpPr>
        <p:spPr>
          <a:xfrm>
            <a:off x="9119955" y="237227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336538-8EEB-49BF-859D-F0DFA5E7EAAE}"/>
              </a:ext>
            </a:extLst>
          </p:cNvPr>
          <p:cNvSpPr/>
          <p:nvPr/>
        </p:nvSpPr>
        <p:spPr>
          <a:xfrm>
            <a:off x="9119954" y="2996158"/>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6D06189-35C8-4AF2-807F-CFBEF83B0EEF}"/>
              </a:ext>
            </a:extLst>
          </p:cNvPr>
          <p:cNvSpPr/>
          <p:nvPr/>
        </p:nvSpPr>
        <p:spPr>
          <a:xfrm>
            <a:off x="9119953" y="3444256"/>
            <a:ext cx="2067907" cy="183428"/>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019BE7-650D-4FB5-9F09-BDDC0BE93C38}"/>
              </a:ext>
            </a:extLst>
          </p:cNvPr>
          <p:cNvSpPr/>
          <p:nvPr/>
        </p:nvSpPr>
        <p:spPr>
          <a:xfrm>
            <a:off x="9119953" y="3861171"/>
            <a:ext cx="2067907" cy="183428"/>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58F5B45-991D-4EE2-8922-D7E8441B5DB0}"/>
              </a:ext>
            </a:extLst>
          </p:cNvPr>
          <p:cNvSpPr/>
          <p:nvPr/>
        </p:nvSpPr>
        <p:spPr>
          <a:xfrm>
            <a:off x="9119953" y="1383760"/>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5DDC0B-1F2D-441B-9A32-73F4D0CD204B}"/>
              </a:ext>
            </a:extLst>
          </p:cNvPr>
          <p:cNvSpPr/>
          <p:nvPr/>
        </p:nvSpPr>
        <p:spPr>
          <a:xfrm>
            <a:off x="9119953" y="4332993"/>
            <a:ext cx="2067907" cy="183428"/>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C79B64-FD90-4885-B7A4-0C934C5E9F41}"/>
              </a:ext>
            </a:extLst>
          </p:cNvPr>
          <p:cNvSpPr/>
          <p:nvPr/>
        </p:nvSpPr>
        <p:spPr>
          <a:xfrm>
            <a:off x="8972600" y="1574909"/>
            <a:ext cx="2362611" cy="2949233"/>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A4BAAE5-710D-4AAA-A434-E5B9018737F0}"/>
              </a:ext>
            </a:extLst>
          </p:cNvPr>
          <p:cNvSpPr/>
          <p:nvPr/>
        </p:nvSpPr>
        <p:spPr>
          <a:xfrm>
            <a:off x="8972600" y="3444256"/>
            <a:ext cx="2362611" cy="1087607"/>
          </a:xfrm>
          <a:prstGeom prst="rect">
            <a:avLst/>
          </a:prstGeom>
          <a:noFill/>
          <a:ln w="571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97940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Algorithm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7807960" cy="4534535"/>
              </a:xfrm>
            </p:spPr>
            <p:txBody>
              <a:bodyPr>
                <a:normAutofit/>
              </a:bodyPr>
              <a:lstStyle/>
              <a:p>
                <a:pPr marL="457200" indent="-457200">
                  <a:buClr>
                    <a:schemeClr val="tx1"/>
                  </a:buClr>
                  <a:buFont typeface="Wingdings" panose="05000000000000000000" pitchFamily="2" charset="2"/>
                  <a:buChar char="v"/>
                </a:pPr>
                <a:r>
                  <a:rPr lang="en-US" dirty="0"/>
                  <a:t>Algorithm: sample (and rescale) a number of rows</a:t>
                </a:r>
              </a:p>
              <a:p>
                <a:pPr marL="457200" indent="-457200">
                  <a:buClr>
                    <a:schemeClr val="tx1"/>
                  </a:buClr>
                  <a:buFont typeface="Wingdings" panose="05000000000000000000" pitchFamily="2" charset="2"/>
                  <a:buChar char="v"/>
                </a:pPr>
                <a:r>
                  <a:rPr lang="en-US" dirty="0"/>
                  <a:t>New row arrives – store it</a:t>
                </a:r>
              </a:p>
              <a:p>
                <a:pPr marL="457200" indent="-457200">
                  <a:buClr>
                    <a:schemeClr val="tx1"/>
                  </a:buClr>
                  <a:buFont typeface="Wingdings" panose="05000000000000000000" pitchFamily="2" charset="2"/>
                  <a:buChar char="v"/>
                </a:pPr>
                <a:r>
                  <a:rPr lang="en-US" dirty="0"/>
                  <a:t>For each sampled (and rescaled) row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r>
                  <a:rPr lang="en-US" dirty="0"/>
                  <a:t>, sample the row with probability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r>
                  <a:rPr lang="en-US" dirty="0"/>
                  <a:t> ↔ </a:t>
                </a:r>
                <a:r>
                  <a:rPr lang="en-US" dirty="0" err="1">
                    <a:solidFill>
                      <a:srgbClr val="00B050"/>
                    </a:solidFill>
                  </a:rPr>
                  <a:t>downsampling</a:t>
                </a:r>
                <a:endParaRPr lang="en-US" dirty="0">
                  <a:solidFill>
                    <a:srgbClr val="00B05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7807960" cy="4534535"/>
              </a:xfrm>
              <a:blipFill>
                <a:blip r:embed="rId2"/>
                <a:stretch>
                  <a:fillRect l="-1406" t="-2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8E20FCA-1B1D-4359-B58A-3876198B7D4F}"/>
                  </a:ext>
                </a:extLst>
              </p:cNvPr>
              <p:cNvSpPr/>
              <p:nvPr/>
            </p:nvSpPr>
            <p:spPr>
              <a:xfrm>
                <a:off x="11268314" y="2507307"/>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2" name="Rectangle 21">
                <a:extLst>
                  <a:ext uri="{FF2B5EF4-FFF2-40B4-BE49-F238E27FC236}">
                    <a16:creationId xmlns:a16="http://schemas.microsoft.com/office/drawing/2014/main" id="{E8E20FCA-1B1D-4359-B58A-3876198B7D4F}"/>
                  </a:ext>
                </a:extLst>
              </p:cNvPr>
              <p:cNvSpPr>
                <a:spLocks noRot="1" noChangeAspect="1" noMove="1" noResize="1" noEditPoints="1" noAdjustHandles="1" noChangeArrowheads="1" noChangeShapeType="1" noTextEdit="1"/>
              </p:cNvSpPr>
              <p:nvPr/>
            </p:nvSpPr>
            <p:spPr>
              <a:xfrm>
                <a:off x="11268314" y="2507307"/>
                <a:ext cx="541367" cy="584775"/>
              </a:xfrm>
              <a:prstGeom prst="rect">
                <a:avLst/>
              </a:prstGeom>
              <a:blipFill>
                <a:blip r:embed="rId3"/>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09868B17-5FED-44BE-9D23-B2403DCFD91A}"/>
              </a:ext>
            </a:extLst>
          </p:cNvPr>
          <p:cNvSpPr/>
          <p:nvPr/>
        </p:nvSpPr>
        <p:spPr>
          <a:xfrm>
            <a:off x="9119955" y="178741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6F24F97-F8C7-4A87-91D2-C6F255917EF2}"/>
                  </a:ext>
                </a:extLst>
              </p:cNvPr>
              <p:cNvSpPr/>
              <p:nvPr/>
            </p:nvSpPr>
            <p:spPr>
              <a:xfrm>
                <a:off x="8457777" y="3305137"/>
                <a:ext cx="636328" cy="4934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𝑖</m:t>
                              </m:r>
                            </m:e>
                            <m:sub>
                              <m:r>
                                <a:rPr lang="en-US" sz="2400" b="0" i="1" smtClean="0">
                                  <a:solidFill>
                                    <a:srgbClr val="C00000"/>
                                  </a:solidFill>
                                  <a:latin typeface="Cambria Math" panose="02040503050406030204" pitchFamily="18" charset="0"/>
                                </a:rPr>
                                <m:t>2</m:t>
                              </m:r>
                            </m:sub>
                          </m:sSub>
                        </m:sub>
                      </m:sSub>
                    </m:oMath>
                  </m:oMathPara>
                </a14:m>
                <a:endParaRPr lang="en-US" sz="2400" dirty="0">
                  <a:solidFill>
                    <a:srgbClr val="C00000"/>
                  </a:solidFill>
                </a:endParaRPr>
              </a:p>
            </p:txBody>
          </p:sp>
        </mc:Choice>
        <mc:Fallback xmlns="">
          <p:sp>
            <p:nvSpPr>
              <p:cNvPr id="24" name="Rectangle 23">
                <a:extLst>
                  <a:ext uri="{FF2B5EF4-FFF2-40B4-BE49-F238E27FC236}">
                    <a16:creationId xmlns:a16="http://schemas.microsoft.com/office/drawing/2014/main" id="{A6F24F97-F8C7-4A87-91D2-C6F255917EF2}"/>
                  </a:ext>
                </a:extLst>
              </p:cNvPr>
              <p:cNvSpPr>
                <a:spLocks noRot="1" noChangeAspect="1" noMove="1" noResize="1" noEditPoints="1" noAdjustHandles="1" noChangeArrowheads="1" noChangeShapeType="1" noTextEdit="1"/>
              </p:cNvSpPr>
              <p:nvPr/>
            </p:nvSpPr>
            <p:spPr>
              <a:xfrm>
                <a:off x="8457777" y="3305137"/>
                <a:ext cx="636328" cy="493405"/>
              </a:xfrm>
              <a:prstGeom prst="rect">
                <a:avLst/>
              </a:prstGeom>
              <a:blipFill>
                <a:blip r:embed="rId4"/>
                <a:stretch>
                  <a:fillRect b="-1235"/>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F8012DFE-EC09-4C00-BB5E-B317E3F7D906}"/>
              </a:ext>
            </a:extLst>
          </p:cNvPr>
          <p:cNvSpPr/>
          <p:nvPr/>
        </p:nvSpPr>
        <p:spPr>
          <a:xfrm>
            <a:off x="9119955" y="237227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336538-8EEB-49BF-859D-F0DFA5E7EAAE}"/>
              </a:ext>
            </a:extLst>
          </p:cNvPr>
          <p:cNvSpPr/>
          <p:nvPr/>
        </p:nvSpPr>
        <p:spPr>
          <a:xfrm>
            <a:off x="9119954" y="2996158"/>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019BE7-650D-4FB5-9F09-BDDC0BE93C38}"/>
              </a:ext>
            </a:extLst>
          </p:cNvPr>
          <p:cNvSpPr/>
          <p:nvPr/>
        </p:nvSpPr>
        <p:spPr>
          <a:xfrm>
            <a:off x="9119953" y="3861171"/>
            <a:ext cx="2067907" cy="183428"/>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58F5B45-991D-4EE2-8922-D7E8441B5DB0}"/>
              </a:ext>
            </a:extLst>
          </p:cNvPr>
          <p:cNvSpPr/>
          <p:nvPr/>
        </p:nvSpPr>
        <p:spPr>
          <a:xfrm>
            <a:off x="9119953" y="1383760"/>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5DDC0B-1F2D-441B-9A32-73F4D0CD204B}"/>
              </a:ext>
            </a:extLst>
          </p:cNvPr>
          <p:cNvSpPr/>
          <p:nvPr/>
        </p:nvSpPr>
        <p:spPr>
          <a:xfrm>
            <a:off x="9119953" y="4332993"/>
            <a:ext cx="2067907" cy="183428"/>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C79B64-FD90-4885-B7A4-0C934C5E9F41}"/>
              </a:ext>
            </a:extLst>
          </p:cNvPr>
          <p:cNvSpPr/>
          <p:nvPr/>
        </p:nvSpPr>
        <p:spPr>
          <a:xfrm>
            <a:off x="8972600" y="1574909"/>
            <a:ext cx="2362611" cy="2949233"/>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A4BAAE5-710D-4AAA-A434-E5B9018737F0}"/>
              </a:ext>
            </a:extLst>
          </p:cNvPr>
          <p:cNvSpPr/>
          <p:nvPr/>
        </p:nvSpPr>
        <p:spPr>
          <a:xfrm>
            <a:off x="8972600" y="3444256"/>
            <a:ext cx="2362611" cy="1087607"/>
          </a:xfrm>
          <a:prstGeom prst="rect">
            <a:avLst/>
          </a:prstGeom>
          <a:noFill/>
          <a:ln w="571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6604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Model #1: Streaming / Sliding Window Model</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pPr>
                  <a:buFont typeface="Wingdings" panose="05000000000000000000" pitchFamily="2" charset="2"/>
                  <a:buChar char="v"/>
                </a:pPr>
                <a:r>
                  <a:rPr lang="en-US" dirty="0"/>
                  <a:t> </a:t>
                </a: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a:t>
                </a:r>
              </a:p>
              <a:p>
                <a:pPr>
                  <a:buFont typeface="Wingdings" panose="05000000000000000000" pitchFamily="2" charset="2"/>
                  <a:buChar char="v"/>
                </a:pPr>
                <a:r>
                  <a:rPr lang="en-US" dirty="0"/>
                  <a:t> </a:t>
                </a:r>
                <a:r>
                  <a:rPr lang="en-US" dirty="0">
                    <a:solidFill>
                      <a:srgbClr val="00B050"/>
                    </a:solidFill>
                  </a:rPr>
                  <a:t>Output</a:t>
                </a:r>
                <a:r>
                  <a:rPr lang="en-US" dirty="0"/>
                  <a:t>: Evaluation (or approximation) of a given function</a:t>
                </a:r>
              </a:p>
              <a:p>
                <a:pPr>
                  <a:buFont typeface="Wingdings" panose="05000000000000000000" pitchFamily="2" charset="2"/>
                  <a:buChar char="v"/>
                </a:pPr>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a:p>
                <a:pPr>
                  <a:buFont typeface="Wingdings" panose="05000000000000000000" pitchFamily="2" charset="2"/>
                  <a:buChar char="v"/>
                </a:pPr>
                <a:endParaRPr lang="en-US" dirty="0"/>
              </a:p>
              <a:p>
                <a:pPr>
                  <a:buFont typeface="Wingdings" panose="05000000000000000000" pitchFamily="2" charset="2"/>
                  <a:buChar char="v"/>
                </a:pPr>
                <a:r>
                  <a:rPr lang="en-US" dirty="0"/>
                  <a:t> </a:t>
                </a:r>
                <a:r>
                  <a:rPr lang="en-US" dirty="0">
                    <a:solidFill>
                      <a:srgbClr val="00B050"/>
                    </a:solidFill>
                  </a:rPr>
                  <a:t>Sliding Window</a:t>
                </a:r>
                <a:r>
                  <a:rPr lang="en-US" dirty="0"/>
                  <a:t>: “Only the </a:t>
                </a:r>
                <a14:m>
                  <m:oMath xmlns:m="http://schemas.openxmlformats.org/officeDocument/2006/math">
                    <m:r>
                      <a:rPr lang="en-US" b="0" i="1" smtClean="0">
                        <a:solidFill>
                          <a:srgbClr val="C00000"/>
                        </a:solidFill>
                        <a:latin typeface="Cambria Math" panose="02040503050406030204" pitchFamily="18" charset="0"/>
                      </a:rPr>
                      <m:t>𝑛</m:t>
                    </m:r>
                  </m:oMath>
                </a14:m>
                <a:r>
                  <a:rPr lang="en-US" dirty="0"/>
                  <a:t> most recent updates form the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a:t>
                </a:r>
              </a:p>
            </p:txBody>
          </p:sp>
        </mc:Choice>
        <mc:Fallback>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2655531-097D-4E45-B6D5-0E29302327E4}"/>
              </a:ext>
            </a:extLst>
          </p:cNvPr>
          <p:cNvSpPr txBox="1"/>
          <p:nvPr/>
        </p:nvSpPr>
        <p:spPr>
          <a:xfrm>
            <a:off x="6024880" y="5469077"/>
            <a:ext cx="3820277" cy="707886"/>
          </a:xfrm>
          <a:prstGeom prst="rect">
            <a:avLst/>
          </a:prstGeom>
          <a:noFill/>
        </p:spPr>
        <p:txBody>
          <a:bodyPr wrap="none" rtlCol="0">
            <a:spAutoFit/>
          </a:bodyPr>
          <a:lstStyle/>
          <a:p>
            <a:r>
              <a:rPr lang="en-US" sz="4000" dirty="0"/>
              <a:t>1 0 1 1 1 0 0 1 1 0</a:t>
            </a:r>
          </a:p>
        </p:txBody>
      </p:sp>
      <p:sp>
        <p:nvSpPr>
          <p:cNvPr id="5" name="Rectangle 4">
            <a:extLst>
              <a:ext uri="{FF2B5EF4-FFF2-40B4-BE49-F238E27FC236}">
                <a16:creationId xmlns:a16="http://schemas.microsoft.com/office/drawing/2014/main" id="{AA712B9F-5391-4129-91C2-1ED5D2EC8033}"/>
              </a:ext>
            </a:extLst>
          </p:cNvPr>
          <p:cNvSpPr/>
          <p:nvPr/>
        </p:nvSpPr>
        <p:spPr>
          <a:xfrm>
            <a:off x="6837680" y="5469077"/>
            <a:ext cx="2926374" cy="71892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08605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Algorithm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7807960" cy="4534535"/>
              </a:xfrm>
            </p:spPr>
            <p:txBody>
              <a:bodyPr>
                <a:normAutofit/>
              </a:bodyPr>
              <a:lstStyle/>
              <a:p>
                <a:pPr marL="457200" indent="-457200">
                  <a:buClr>
                    <a:schemeClr val="tx1"/>
                  </a:buClr>
                  <a:buFont typeface="Wingdings" panose="05000000000000000000" pitchFamily="2" charset="2"/>
                  <a:buChar char="v"/>
                </a:pPr>
                <a:r>
                  <a:rPr lang="en-US" dirty="0"/>
                  <a:t>Algorithm: sample (and rescale) a number of rows</a:t>
                </a:r>
              </a:p>
              <a:p>
                <a:pPr marL="457200" indent="-457200">
                  <a:buClr>
                    <a:schemeClr val="tx1"/>
                  </a:buClr>
                  <a:buFont typeface="Wingdings" panose="05000000000000000000" pitchFamily="2" charset="2"/>
                  <a:buChar char="v"/>
                </a:pPr>
                <a:r>
                  <a:rPr lang="en-US" dirty="0"/>
                  <a:t>New row arrives – store it</a:t>
                </a:r>
              </a:p>
              <a:p>
                <a:pPr marL="457200" indent="-457200">
                  <a:buClr>
                    <a:schemeClr val="tx1"/>
                  </a:buClr>
                  <a:buFont typeface="Wingdings" panose="05000000000000000000" pitchFamily="2" charset="2"/>
                  <a:buChar char="v"/>
                </a:pPr>
                <a:r>
                  <a:rPr lang="en-US" dirty="0"/>
                  <a:t>For each sampled (and rescaled) row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r>
                  <a:rPr lang="en-US" dirty="0"/>
                  <a:t>, sample the row with probability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r>
                  <a:rPr lang="en-US" dirty="0"/>
                  <a:t> ↔ </a:t>
                </a:r>
                <a:r>
                  <a:rPr lang="en-US" dirty="0" err="1">
                    <a:solidFill>
                      <a:srgbClr val="00B050"/>
                    </a:solidFill>
                  </a:rPr>
                  <a:t>downsampling</a:t>
                </a:r>
                <a:endParaRPr lang="en-US" dirty="0">
                  <a:solidFill>
                    <a:srgbClr val="00B05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7807960" cy="4534535"/>
              </a:xfrm>
              <a:blipFill>
                <a:blip r:embed="rId2"/>
                <a:stretch>
                  <a:fillRect l="-1406" t="-2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8E20FCA-1B1D-4359-B58A-3876198B7D4F}"/>
                  </a:ext>
                </a:extLst>
              </p:cNvPr>
              <p:cNvSpPr/>
              <p:nvPr/>
            </p:nvSpPr>
            <p:spPr>
              <a:xfrm>
                <a:off x="11268314" y="2507307"/>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2" name="Rectangle 21">
                <a:extLst>
                  <a:ext uri="{FF2B5EF4-FFF2-40B4-BE49-F238E27FC236}">
                    <a16:creationId xmlns:a16="http://schemas.microsoft.com/office/drawing/2014/main" id="{E8E20FCA-1B1D-4359-B58A-3876198B7D4F}"/>
                  </a:ext>
                </a:extLst>
              </p:cNvPr>
              <p:cNvSpPr>
                <a:spLocks noRot="1" noChangeAspect="1" noMove="1" noResize="1" noEditPoints="1" noAdjustHandles="1" noChangeArrowheads="1" noChangeShapeType="1" noTextEdit="1"/>
              </p:cNvSpPr>
              <p:nvPr/>
            </p:nvSpPr>
            <p:spPr>
              <a:xfrm>
                <a:off x="11268314" y="2507307"/>
                <a:ext cx="541367" cy="584775"/>
              </a:xfrm>
              <a:prstGeom prst="rect">
                <a:avLst/>
              </a:prstGeom>
              <a:blipFill>
                <a:blip r:embed="rId3"/>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09868B17-5FED-44BE-9D23-B2403DCFD91A}"/>
              </a:ext>
            </a:extLst>
          </p:cNvPr>
          <p:cNvSpPr/>
          <p:nvPr/>
        </p:nvSpPr>
        <p:spPr>
          <a:xfrm>
            <a:off x="9119955" y="178741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6F24F97-F8C7-4A87-91D2-C6F255917EF2}"/>
                  </a:ext>
                </a:extLst>
              </p:cNvPr>
              <p:cNvSpPr/>
              <p:nvPr/>
            </p:nvSpPr>
            <p:spPr>
              <a:xfrm>
                <a:off x="8464553" y="2857039"/>
                <a:ext cx="636328" cy="4951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𝑖</m:t>
                              </m:r>
                            </m:e>
                            <m:sub>
                              <m:r>
                                <a:rPr lang="en-US" sz="2400" b="0" i="1" smtClean="0">
                                  <a:solidFill>
                                    <a:srgbClr val="C00000"/>
                                  </a:solidFill>
                                  <a:latin typeface="Cambria Math" panose="02040503050406030204" pitchFamily="18" charset="0"/>
                                </a:rPr>
                                <m:t>3</m:t>
                              </m:r>
                            </m:sub>
                          </m:sSub>
                        </m:sub>
                      </m:sSub>
                    </m:oMath>
                  </m:oMathPara>
                </a14:m>
                <a:endParaRPr lang="en-US" sz="2400" dirty="0">
                  <a:solidFill>
                    <a:srgbClr val="C00000"/>
                  </a:solidFill>
                </a:endParaRPr>
              </a:p>
            </p:txBody>
          </p:sp>
        </mc:Choice>
        <mc:Fallback xmlns="">
          <p:sp>
            <p:nvSpPr>
              <p:cNvPr id="24" name="Rectangle 23">
                <a:extLst>
                  <a:ext uri="{FF2B5EF4-FFF2-40B4-BE49-F238E27FC236}">
                    <a16:creationId xmlns:a16="http://schemas.microsoft.com/office/drawing/2014/main" id="{A6F24F97-F8C7-4A87-91D2-C6F255917EF2}"/>
                  </a:ext>
                </a:extLst>
              </p:cNvPr>
              <p:cNvSpPr>
                <a:spLocks noRot="1" noChangeAspect="1" noMove="1" noResize="1" noEditPoints="1" noAdjustHandles="1" noChangeArrowheads="1" noChangeShapeType="1" noTextEdit="1"/>
              </p:cNvSpPr>
              <p:nvPr/>
            </p:nvSpPr>
            <p:spPr>
              <a:xfrm>
                <a:off x="8464553" y="2857039"/>
                <a:ext cx="636328" cy="495136"/>
              </a:xfrm>
              <a:prstGeom prst="rect">
                <a:avLst/>
              </a:prstGeom>
              <a:blipFill>
                <a:blip r:embed="rId4"/>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F8012DFE-EC09-4C00-BB5E-B317E3F7D906}"/>
              </a:ext>
            </a:extLst>
          </p:cNvPr>
          <p:cNvSpPr/>
          <p:nvPr/>
        </p:nvSpPr>
        <p:spPr>
          <a:xfrm>
            <a:off x="9119955" y="237227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336538-8EEB-49BF-859D-F0DFA5E7EAAE}"/>
              </a:ext>
            </a:extLst>
          </p:cNvPr>
          <p:cNvSpPr/>
          <p:nvPr/>
        </p:nvSpPr>
        <p:spPr>
          <a:xfrm>
            <a:off x="9119954" y="2996158"/>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019BE7-650D-4FB5-9F09-BDDC0BE93C38}"/>
              </a:ext>
            </a:extLst>
          </p:cNvPr>
          <p:cNvSpPr/>
          <p:nvPr/>
        </p:nvSpPr>
        <p:spPr>
          <a:xfrm>
            <a:off x="9119953" y="3861171"/>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58F5B45-991D-4EE2-8922-D7E8441B5DB0}"/>
              </a:ext>
            </a:extLst>
          </p:cNvPr>
          <p:cNvSpPr/>
          <p:nvPr/>
        </p:nvSpPr>
        <p:spPr>
          <a:xfrm>
            <a:off x="9119953" y="1383760"/>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5DDC0B-1F2D-441B-9A32-73F4D0CD204B}"/>
              </a:ext>
            </a:extLst>
          </p:cNvPr>
          <p:cNvSpPr/>
          <p:nvPr/>
        </p:nvSpPr>
        <p:spPr>
          <a:xfrm>
            <a:off x="9119953" y="433299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C79B64-FD90-4885-B7A4-0C934C5E9F41}"/>
              </a:ext>
            </a:extLst>
          </p:cNvPr>
          <p:cNvSpPr/>
          <p:nvPr/>
        </p:nvSpPr>
        <p:spPr>
          <a:xfrm>
            <a:off x="8972600" y="1574909"/>
            <a:ext cx="2362611" cy="2949233"/>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93626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Algorithm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7807960" cy="4534535"/>
              </a:xfrm>
            </p:spPr>
            <p:txBody>
              <a:bodyPr>
                <a:normAutofit/>
              </a:bodyPr>
              <a:lstStyle/>
              <a:p>
                <a:pPr marL="457200" indent="-457200">
                  <a:buClr>
                    <a:schemeClr val="tx1"/>
                  </a:buClr>
                  <a:buFont typeface="Wingdings" panose="05000000000000000000" pitchFamily="2" charset="2"/>
                  <a:buChar char="v"/>
                </a:pPr>
                <a:r>
                  <a:rPr lang="en-US" dirty="0"/>
                  <a:t>Algorithm: sample (and rescale) a number of rows</a:t>
                </a:r>
              </a:p>
              <a:p>
                <a:pPr marL="457200" indent="-457200">
                  <a:buClr>
                    <a:schemeClr val="tx1"/>
                  </a:buClr>
                  <a:buFont typeface="Wingdings" panose="05000000000000000000" pitchFamily="2" charset="2"/>
                  <a:buChar char="v"/>
                </a:pPr>
                <a:r>
                  <a:rPr lang="en-US" dirty="0"/>
                  <a:t>New row arrives – store it</a:t>
                </a:r>
              </a:p>
              <a:p>
                <a:pPr marL="457200" indent="-457200">
                  <a:buClr>
                    <a:schemeClr val="tx1"/>
                  </a:buClr>
                  <a:buFont typeface="Wingdings" panose="05000000000000000000" pitchFamily="2" charset="2"/>
                  <a:buChar char="v"/>
                </a:pPr>
                <a:r>
                  <a:rPr lang="en-US" dirty="0"/>
                  <a:t>For each sampled (and rescaled) row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r>
                  <a:rPr lang="en-US" dirty="0"/>
                  <a:t>, sample the row with probability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r>
                  <a:rPr lang="en-US" dirty="0"/>
                  <a:t> ↔ </a:t>
                </a:r>
                <a:r>
                  <a:rPr lang="en-US" dirty="0" err="1">
                    <a:solidFill>
                      <a:srgbClr val="00B050"/>
                    </a:solidFill>
                  </a:rPr>
                  <a:t>downsampling</a:t>
                </a:r>
                <a:endParaRPr lang="en-US" dirty="0">
                  <a:solidFill>
                    <a:srgbClr val="00B05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7807960" cy="4534535"/>
              </a:xfrm>
              <a:blipFill>
                <a:blip r:embed="rId2"/>
                <a:stretch>
                  <a:fillRect l="-1406" t="-2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8E20FCA-1B1D-4359-B58A-3876198B7D4F}"/>
                  </a:ext>
                </a:extLst>
              </p:cNvPr>
              <p:cNvSpPr/>
              <p:nvPr/>
            </p:nvSpPr>
            <p:spPr>
              <a:xfrm>
                <a:off x="11268314" y="2507307"/>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2" name="Rectangle 21">
                <a:extLst>
                  <a:ext uri="{FF2B5EF4-FFF2-40B4-BE49-F238E27FC236}">
                    <a16:creationId xmlns:a16="http://schemas.microsoft.com/office/drawing/2014/main" id="{E8E20FCA-1B1D-4359-B58A-3876198B7D4F}"/>
                  </a:ext>
                </a:extLst>
              </p:cNvPr>
              <p:cNvSpPr>
                <a:spLocks noRot="1" noChangeAspect="1" noMove="1" noResize="1" noEditPoints="1" noAdjustHandles="1" noChangeArrowheads="1" noChangeShapeType="1" noTextEdit="1"/>
              </p:cNvSpPr>
              <p:nvPr/>
            </p:nvSpPr>
            <p:spPr>
              <a:xfrm>
                <a:off x="11268314" y="2507307"/>
                <a:ext cx="541367" cy="584775"/>
              </a:xfrm>
              <a:prstGeom prst="rect">
                <a:avLst/>
              </a:prstGeom>
              <a:blipFill>
                <a:blip r:embed="rId3"/>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09868B17-5FED-44BE-9D23-B2403DCFD91A}"/>
              </a:ext>
            </a:extLst>
          </p:cNvPr>
          <p:cNvSpPr/>
          <p:nvPr/>
        </p:nvSpPr>
        <p:spPr>
          <a:xfrm>
            <a:off x="9119955" y="178741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6F24F97-F8C7-4A87-91D2-C6F255917EF2}"/>
                  </a:ext>
                </a:extLst>
              </p:cNvPr>
              <p:cNvSpPr/>
              <p:nvPr/>
            </p:nvSpPr>
            <p:spPr>
              <a:xfrm>
                <a:off x="8384101" y="1152927"/>
                <a:ext cx="636328" cy="495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𝑖</m:t>
                              </m:r>
                            </m:e>
                            <m:sub>
                              <m:r>
                                <a:rPr lang="en-US" sz="2400" b="0" i="1" smtClean="0">
                                  <a:solidFill>
                                    <a:srgbClr val="C00000"/>
                                  </a:solidFill>
                                  <a:latin typeface="Cambria Math" panose="02040503050406030204" pitchFamily="18" charset="0"/>
                                </a:rPr>
                                <m:t>6</m:t>
                              </m:r>
                            </m:sub>
                          </m:sSub>
                        </m:sub>
                      </m:sSub>
                    </m:oMath>
                  </m:oMathPara>
                </a14:m>
                <a:endParaRPr lang="en-US" sz="2400" dirty="0">
                  <a:solidFill>
                    <a:srgbClr val="C00000"/>
                  </a:solidFill>
                </a:endParaRPr>
              </a:p>
            </p:txBody>
          </p:sp>
        </mc:Choice>
        <mc:Fallback xmlns="">
          <p:sp>
            <p:nvSpPr>
              <p:cNvPr id="24" name="Rectangle 23">
                <a:extLst>
                  <a:ext uri="{FF2B5EF4-FFF2-40B4-BE49-F238E27FC236}">
                    <a16:creationId xmlns:a16="http://schemas.microsoft.com/office/drawing/2014/main" id="{A6F24F97-F8C7-4A87-91D2-C6F255917EF2}"/>
                  </a:ext>
                </a:extLst>
              </p:cNvPr>
              <p:cNvSpPr>
                <a:spLocks noRot="1" noChangeAspect="1" noMove="1" noResize="1" noEditPoints="1" noAdjustHandles="1" noChangeArrowheads="1" noChangeShapeType="1" noTextEdit="1"/>
              </p:cNvSpPr>
              <p:nvPr/>
            </p:nvSpPr>
            <p:spPr>
              <a:xfrm>
                <a:off x="8384101" y="1152927"/>
                <a:ext cx="636328" cy="495457"/>
              </a:xfrm>
              <a:prstGeom prst="rect">
                <a:avLst/>
              </a:prstGeom>
              <a:blipFill>
                <a:blip r:embed="rId4"/>
                <a:stretch>
                  <a:fillRect b="-1235"/>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E6336538-8EEB-49BF-859D-F0DFA5E7EAAE}"/>
              </a:ext>
            </a:extLst>
          </p:cNvPr>
          <p:cNvSpPr/>
          <p:nvPr/>
        </p:nvSpPr>
        <p:spPr>
          <a:xfrm>
            <a:off x="9119954" y="2996158"/>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019BE7-650D-4FB5-9F09-BDDC0BE93C38}"/>
              </a:ext>
            </a:extLst>
          </p:cNvPr>
          <p:cNvSpPr/>
          <p:nvPr/>
        </p:nvSpPr>
        <p:spPr>
          <a:xfrm>
            <a:off x="9119953" y="3861171"/>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58F5B45-991D-4EE2-8922-D7E8441B5DB0}"/>
              </a:ext>
            </a:extLst>
          </p:cNvPr>
          <p:cNvSpPr/>
          <p:nvPr/>
        </p:nvSpPr>
        <p:spPr>
          <a:xfrm>
            <a:off x="9119953" y="1383760"/>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5DDC0B-1F2D-441B-9A32-73F4D0CD204B}"/>
              </a:ext>
            </a:extLst>
          </p:cNvPr>
          <p:cNvSpPr/>
          <p:nvPr/>
        </p:nvSpPr>
        <p:spPr>
          <a:xfrm>
            <a:off x="9119953" y="433299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C79B64-FD90-4885-B7A4-0C934C5E9F41}"/>
              </a:ext>
            </a:extLst>
          </p:cNvPr>
          <p:cNvSpPr/>
          <p:nvPr/>
        </p:nvSpPr>
        <p:spPr>
          <a:xfrm>
            <a:off x="8972600" y="1574909"/>
            <a:ext cx="2362611" cy="2949233"/>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91989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Algorithm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7807960" cy="4534535"/>
              </a:xfrm>
            </p:spPr>
            <p:txBody>
              <a:bodyPr>
                <a:normAutofit/>
              </a:bodyPr>
              <a:lstStyle/>
              <a:p>
                <a:pPr marL="457200" indent="-457200">
                  <a:buClr>
                    <a:schemeClr val="tx1"/>
                  </a:buClr>
                  <a:buFont typeface="Wingdings" panose="05000000000000000000" pitchFamily="2" charset="2"/>
                  <a:buChar char="v"/>
                </a:pPr>
                <a:r>
                  <a:rPr lang="en-US" dirty="0"/>
                  <a:t>Algorithm: sample (and rescale) a number of rows</a:t>
                </a:r>
              </a:p>
              <a:p>
                <a:pPr marL="457200" indent="-457200">
                  <a:buClr>
                    <a:schemeClr val="tx1"/>
                  </a:buClr>
                  <a:buFont typeface="Wingdings" panose="05000000000000000000" pitchFamily="2" charset="2"/>
                  <a:buChar char="v"/>
                </a:pPr>
                <a:r>
                  <a:rPr lang="en-US" dirty="0"/>
                  <a:t>New row arrives – store it</a:t>
                </a:r>
              </a:p>
              <a:p>
                <a:pPr marL="457200" indent="-457200">
                  <a:buClr>
                    <a:schemeClr val="tx1"/>
                  </a:buClr>
                  <a:buFont typeface="Wingdings" panose="05000000000000000000" pitchFamily="2" charset="2"/>
                  <a:buChar char="v"/>
                </a:pPr>
                <a:r>
                  <a:rPr lang="en-US" dirty="0"/>
                  <a:t>For each sampled (and rescaled) row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r>
                  <a:rPr lang="en-US" dirty="0"/>
                  <a:t>, sample the row with probability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r>
                  <a:rPr lang="en-US" dirty="0"/>
                  <a:t> ↔ </a:t>
                </a:r>
                <a:r>
                  <a:rPr lang="en-US" dirty="0" err="1">
                    <a:solidFill>
                      <a:srgbClr val="00B050"/>
                    </a:solidFill>
                  </a:rPr>
                  <a:t>downsampling</a:t>
                </a:r>
                <a:endParaRPr lang="en-US" dirty="0"/>
              </a:p>
              <a:p>
                <a:pPr marL="457200" indent="-457200">
                  <a:buClr>
                    <a:schemeClr val="tx1"/>
                  </a:buClr>
                  <a:buFont typeface="Wingdings" panose="05000000000000000000" pitchFamily="2" charset="2"/>
                  <a:buChar char="v"/>
                </a:pPr>
                <a:r>
                  <a:rPr lang="en-US" dirty="0"/>
                  <a:t>Delete expired rows</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7807960" cy="4534535"/>
              </a:xfrm>
              <a:blipFill>
                <a:blip r:embed="rId2"/>
                <a:stretch>
                  <a:fillRect l="-1406" t="-2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8E20FCA-1B1D-4359-B58A-3876198B7D4F}"/>
                  </a:ext>
                </a:extLst>
              </p:cNvPr>
              <p:cNvSpPr/>
              <p:nvPr/>
            </p:nvSpPr>
            <p:spPr>
              <a:xfrm>
                <a:off x="11268314" y="2507307"/>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2" name="Rectangle 21">
                <a:extLst>
                  <a:ext uri="{FF2B5EF4-FFF2-40B4-BE49-F238E27FC236}">
                    <a16:creationId xmlns:a16="http://schemas.microsoft.com/office/drawing/2014/main" id="{E8E20FCA-1B1D-4359-B58A-3876198B7D4F}"/>
                  </a:ext>
                </a:extLst>
              </p:cNvPr>
              <p:cNvSpPr>
                <a:spLocks noRot="1" noChangeAspect="1" noMove="1" noResize="1" noEditPoints="1" noAdjustHandles="1" noChangeArrowheads="1" noChangeShapeType="1" noTextEdit="1"/>
              </p:cNvSpPr>
              <p:nvPr/>
            </p:nvSpPr>
            <p:spPr>
              <a:xfrm>
                <a:off x="11268314" y="2507307"/>
                <a:ext cx="541367" cy="584775"/>
              </a:xfrm>
              <a:prstGeom prst="rect">
                <a:avLst/>
              </a:prstGeom>
              <a:blipFill>
                <a:blip r:embed="rId3"/>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09868B17-5FED-44BE-9D23-B2403DCFD91A}"/>
              </a:ext>
            </a:extLst>
          </p:cNvPr>
          <p:cNvSpPr/>
          <p:nvPr/>
        </p:nvSpPr>
        <p:spPr>
          <a:xfrm>
            <a:off x="9119955" y="178741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6F24F97-F8C7-4A87-91D2-C6F255917EF2}"/>
                  </a:ext>
                </a:extLst>
              </p:cNvPr>
              <p:cNvSpPr/>
              <p:nvPr/>
            </p:nvSpPr>
            <p:spPr>
              <a:xfrm>
                <a:off x="8384101" y="1152927"/>
                <a:ext cx="636328" cy="495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𝑖</m:t>
                              </m:r>
                            </m:e>
                            <m:sub>
                              <m:r>
                                <a:rPr lang="en-US" sz="2400" i="1">
                                  <a:solidFill>
                                    <a:srgbClr val="C00000"/>
                                  </a:solidFill>
                                  <a:latin typeface="Cambria Math" panose="02040503050406030204" pitchFamily="18" charset="0"/>
                                </a:rPr>
                                <m:t>6</m:t>
                              </m:r>
                            </m:sub>
                          </m:sSub>
                        </m:sub>
                      </m:sSub>
                    </m:oMath>
                  </m:oMathPara>
                </a14:m>
                <a:endParaRPr lang="en-US" sz="2400" dirty="0">
                  <a:solidFill>
                    <a:srgbClr val="C00000"/>
                  </a:solidFill>
                </a:endParaRPr>
              </a:p>
            </p:txBody>
          </p:sp>
        </mc:Choice>
        <mc:Fallback xmlns="">
          <p:sp>
            <p:nvSpPr>
              <p:cNvPr id="24" name="Rectangle 23">
                <a:extLst>
                  <a:ext uri="{FF2B5EF4-FFF2-40B4-BE49-F238E27FC236}">
                    <a16:creationId xmlns:a16="http://schemas.microsoft.com/office/drawing/2014/main" id="{A6F24F97-F8C7-4A87-91D2-C6F255917EF2}"/>
                  </a:ext>
                </a:extLst>
              </p:cNvPr>
              <p:cNvSpPr>
                <a:spLocks noRot="1" noChangeAspect="1" noMove="1" noResize="1" noEditPoints="1" noAdjustHandles="1" noChangeArrowheads="1" noChangeShapeType="1" noTextEdit="1"/>
              </p:cNvSpPr>
              <p:nvPr/>
            </p:nvSpPr>
            <p:spPr>
              <a:xfrm>
                <a:off x="8384101" y="1152927"/>
                <a:ext cx="636328" cy="495457"/>
              </a:xfrm>
              <a:prstGeom prst="rect">
                <a:avLst/>
              </a:prstGeom>
              <a:blipFill>
                <a:blip r:embed="rId4"/>
                <a:stretch>
                  <a:fillRect b="-1235"/>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E6336538-8EEB-49BF-859D-F0DFA5E7EAAE}"/>
              </a:ext>
            </a:extLst>
          </p:cNvPr>
          <p:cNvSpPr/>
          <p:nvPr/>
        </p:nvSpPr>
        <p:spPr>
          <a:xfrm>
            <a:off x="9119954" y="2996158"/>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019BE7-650D-4FB5-9F09-BDDC0BE93C38}"/>
              </a:ext>
            </a:extLst>
          </p:cNvPr>
          <p:cNvSpPr/>
          <p:nvPr/>
        </p:nvSpPr>
        <p:spPr>
          <a:xfrm>
            <a:off x="9119953" y="3861171"/>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58F5B45-991D-4EE2-8922-D7E8441B5DB0}"/>
              </a:ext>
            </a:extLst>
          </p:cNvPr>
          <p:cNvSpPr/>
          <p:nvPr/>
        </p:nvSpPr>
        <p:spPr>
          <a:xfrm>
            <a:off x="9119953" y="1383760"/>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5DDC0B-1F2D-441B-9A32-73F4D0CD204B}"/>
              </a:ext>
            </a:extLst>
          </p:cNvPr>
          <p:cNvSpPr/>
          <p:nvPr/>
        </p:nvSpPr>
        <p:spPr>
          <a:xfrm>
            <a:off x="9119953" y="433299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C79B64-FD90-4885-B7A4-0C934C5E9F41}"/>
              </a:ext>
            </a:extLst>
          </p:cNvPr>
          <p:cNvSpPr/>
          <p:nvPr/>
        </p:nvSpPr>
        <p:spPr>
          <a:xfrm>
            <a:off x="8972600" y="1574909"/>
            <a:ext cx="2362611" cy="2949233"/>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99848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Algorithm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7807960" cy="4534535"/>
              </a:xfrm>
            </p:spPr>
            <p:txBody>
              <a:bodyPr>
                <a:normAutofit/>
              </a:bodyPr>
              <a:lstStyle/>
              <a:p>
                <a:pPr marL="457200" indent="-457200">
                  <a:buClr>
                    <a:schemeClr val="tx1"/>
                  </a:buClr>
                  <a:buFont typeface="Wingdings" panose="05000000000000000000" pitchFamily="2" charset="2"/>
                  <a:buChar char="v"/>
                </a:pPr>
                <a:r>
                  <a:rPr lang="en-US" dirty="0"/>
                  <a:t>Algorithm: sample (and rescale) a number of rows</a:t>
                </a:r>
              </a:p>
              <a:p>
                <a:pPr marL="457200" indent="-457200">
                  <a:buClr>
                    <a:schemeClr val="tx1"/>
                  </a:buClr>
                  <a:buFont typeface="Wingdings" panose="05000000000000000000" pitchFamily="2" charset="2"/>
                  <a:buChar char="v"/>
                </a:pPr>
                <a:r>
                  <a:rPr lang="en-US" dirty="0"/>
                  <a:t>New row arrives – store it</a:t>
                </a:r>
              </a:p>
              <a:p>
                <a:pPr marL="457200" indent="-457200">
                  <a:buClr>
                    <a:schemeClr val="tx1"/>
                  </a:buClr>
                  <a:buFont typeface="Wingdings" panose="05000000000000000000" pitchFamily="2" charset="2"/>
                  <a:buChar char="v"/>
                </a:pPr>
                <a:r>
                  <a:rPr lang="en-US" dirty="0"/>
                  <a:t>For each sampled (and rescaled) row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r>
                  <a:rPr lang="en-US" dirty="0"/>
                  <a:t>, sample the row with probability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r>
                  <a:rPr lang="en-US" dirty="0"/>
                  <a:t> ↔ </a:t>
                </a:r>
                <a:r>
                  <a:rPr lang="en-US" dirty="0" err="1">
                    <a:solidFill>
                      <a:srgbClr val="00B050"/>
                    </a:solidFill>
                  </a:rPr>
                  <a:t>downsampling</a:t>
                </a:r>
                <a:endParaRPr lang="en-US" dirty="0"/>
              </a:p>
              <a:p>
                <a:pPr marL="457200" indent="-457200">
                  <a:buClr>
                    <a:schemeClr val="tx1"/>
                  </a:buClr>
                  <a:buFont typeface="Wingdings" panose="05000000000000000000" pitchFamily="2" charset="2"/>
                  <a:buChar char="v"/>
                </a:pPr>
                <a:r>
                  <a:rPr lang="en-US" dirty="0"/>
                  <a:t>Delete expired rows</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7807960" cy="4534535"/>
              </a:xfrm>
              <a:blipFill>
                <a:blip r:embed="rId2"/>
                <a:stretch>
                  <a:fillRect l="-1406" t="-2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8E20FCA-1B1D-4359-B58A-3876198B7D4F}"/>
                  </a:ext>
                </a:extLst>
              </p:cNvPr>
              <p:cNvSpPr/>
              <p:nvPr/>
            </p:nvSpPr>
            <p:spPr>
              <a:xfrm>
                <a:off x="11268314" y="2507307"/>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2" name="Rectangle 21">
                <a:extLst>
                  <a:ext uri="{FF2B5EF4-FFF2-40B4-BE49-F238E27FC236}">
                    <a16:creationId xmlns:a16="http://schemas.microsoft.com/office/drawing/2014/main" id="{E8E20FCA-1B1D-4359-B58A-3876198B7D4F}"/>
                  </a:ext>
                </a:extLst>
              </p:cNvPr>
              <p:cNvSpPr>
                <a:spLocks noRot="1" noChangeAspect="1" noMove="1" noResize="1" noEditPoints="1" noAdjustHandles="1" noChangeArrowheads="1" noChangeShapeType="1" noTextEdit="1"/>
              </p:cNvSpPr>
              <p:nvPr/>
            </p:nvSpPr>
            <p:spPr>
              <a:xfrm>
                <a:off x="11268314" y="2507307"/>
                <a:ext cx="541367" cy="584775"/>
              </a:xfrm>
              <a:prstGeom prst="rect">
                <a:avLst/>
              </a:prstGeom>
              <a:blipFill>
                <a:blip r:embed="rId3"/>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09868B17-5FED-44BE-9D23-B2403DCFD91A}"/>
              </a:ext>
            </a:extLst>
          </p:cNvPr>
          <p:cNvSpPr/>
          <p:nvPr/>
        </p:nvSpPr>
        <p:spPr>
          <a:xfrm>
            <a:off x="9119955" y="178741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6F24F97-F8C7-4A87-91D2-C6F255917EF2}"/>
                  </a:ext>
                </a:extLst>
              </p:cNvPr>
              <p:cNvSpPr/>
              <p:nvPr/>
            </p:nvSpPr>
            <p:spPr>
              <a:xfrm>
                <a:off x="8384101" y="1152927"/>
                <a:ext cx="636328" cy="495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𝑖</m:t>
                              </m:r>
                            </m:e>
                            <m:sub>
                              <m:r>
                                <a:rPr lang="en-US" sz="2400" b="0" i="1" smtClean="0">
                                  <a:solidFill>
                                    <a:srgbClr val="C00000"/>
                                  </a:solidFill>
                                  <a:latin typeface="Cambria Math" panose="02040503050406030204" pitchFamily="18" charset="0"/>
                                </a:rPr>
                                <m:t>6</m:t>
                              </m:r>
                            </m:sub>
                          </m:sSub>
                        </m:sub>
                      </m:sSub>
                    </m:oMath>
                  </m:oMathPara>
                </a14:m>
                <a:endParaRPr lang="en-US" sz="2400" dirty="0">
                  <a:solidFill>
                    <a:srgbClr val="C00000"/>
                  </a:solidFill>
                </a:endParaRPr>
              </a:p>
            </p:txBody>
          </p:sp>
        </mc:Choice>
        <mc:Fallback xmlns="">
          <p:sp>
            <p:nvSpPr>
              <p:cNvPr id="24" name="Rectangle 23">
                <a:extLst>
                  <a:ext uri="{FF2B5EF4-FFF2-40B4-BE49-F238E27FC236}">
                    <a16:creationId xmlns:a16="http://schemas.microsoft.com/office/drawing/2014/main" id="{A6F24F97-F8C7-4A87-91D2-C6F255917EF2}"/>
                  </a:ext>
                </a:extLst>
              </p:cNvPr>
              <p:cNvSpPr>
                <a:spLocks noRot="1" noChangeAspect="1" noMove="1" noResize="1" noEditPoints="1" noAdjustHandles="1" noChangeArrowheads="1" noChangeShapeType="1" noTextEdit="1"/>
              </p:cNvSpPr>
              <p:nvPr/>
            </p:nvSpPr>
            <p:spPr>
              <a:xfrm>
                <a:off x="8384101" y="1152927"/>
                <a:ext cx="636328" cy="495457"/>
              </a:xfrm>
              <a:prstGeom prst="rect">
                <a:avLst/>
              </a:prstGeom>
              <a:blipFill>
                <a:blip r:embed="rId4"/>
                <a:stretch>
                  <a:fillRect b="-1235"/>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E6336538-8EEB-49BF-859D-F0DFA5E7EAAE}"/>
              </a:ext>
            </a:extLst>
          </p:cNvPr>
          <p:cNvSpPr/>
          <p:nvPr/>
        </p:nvSpPr>
        <p:spPr>
          <a:xfrm>
            <a:off x="9119954" y="2996158"/>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019BE7-650D-4FB5-9F09-BDDC0BE93C38}"/>
              </a:ext>
            </a:extLst>
          </p:cNvPr>
          <p:cNvSpPr/>
          <p:nvPr/>
        </p:nvSpPr>
        <p:spPr>
          <a:xfrm>
            <a:off x="9119953" y="3861171"/>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5DDC0B-1F2D-441B-9A32-73F4D0CD204B}"/>
              </a:ext>
            </a:extLst>
          </p:cNvPr>
          <p:cNvSpPr/>
          <p:nvPr/>
        </p:nvSpPr>
        <p:spPr>
          <a:xfrm>
            <a:off x="9119953" y="433299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C79B64-FD90-4885-B7A4-0C934C5E9F41}"/>
              </a:ext>
            </a:extLst>
          </p:cNvPr>
          <p:cNvSpPr/>
          <p:nvPr/>
        </p:nvSpPr>
        <p:spPr>
          <a:xfrm>
            <a:off x="8972600" y="1574909"/>
            <a:ext cx="2362611" cy="2949233"/>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84609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Algorithm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7807960" cy="4534535"/>
              </a:xfrm>
            </p:spPr>
            <p:txBody>
              <a:bodyPr>
                <a:normAutofit/>
              </a:bodyPr>
              <a:lstStyle/>
              <a:p>
                <a:pPr marL="457200" indent="-457200">
                  <a:buClr>
                    <a:schemeClr val="tx1"/>
                  </a:buClr>
                  <a:buFont typeface="Wingdings" panose="05000000000000000000" pitchFamily="2" charset="2"/>
                  <a:buChar char="v"/>
                </a:pPr>
                <a:r>
                  <a:rPr lang="en-US" dirty="0"/>
                  <a:t>Algorithm: sample (and rescale) a number of rows</a:t>
                </a:r>
              </a:p>
              <a:p>
                <a:pPr marL="457200" indent="-457200">
                  <a:buClr>
                    <a:schemeClr val="tx1"/>
                  </a:buClr>
                  <a:buFont typeface="Wingdings" panose="05000000000000000000" pitchFamily="2" charset="2"/>
                  <a:buChar char="v"/>
                </a:pPr>
                <a:r>
                  <a:rPr lang="en-US" dirty="0"/>
                  <a:t>New row arrives – store it</a:t>
                </a:r>
              </a:p>
              <a:p>
                <a:pPr marL="457200" indent="-457200">
                  <a:buClr>
                    <a:schemeClr val="tx1"/>
                  </a:buClr>
                  <a:buFont typeface="Wingdings" panose="05000000000000000000" pitchFamily="2" charset="2"/>
                  <a:buChar char="v"/>
                </a:pPr>
                <a:r>
                  <a:rPr lang="en-US" dirty="0"/>
                  <a:t>For each sampled (and rescaled) row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r>
                  <a:rPr lang="en-US" dirty="0"/>
                  <a:t>, sample the row with probability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r>
                  <a:rPr lang="en-US" dirty="0"/>
                  <a:t> ↔ </a:t>
                </a:r>
                <a:r>
                  <a:rPr lang="en-US" dirty="0" err="1">
                    <a:solidFill>
                      <a:srgbClr val="00B050"/>
                    </a:solidFill>
                  </a:rPr>
                  <a:t>downsampling</a:t>
                </a:r>
                <a:endParaRPr lang="en-US" dirty="0"/>
              </a:p>
              <a:p>
                <a:pPr marL="457200" indent="-457200">
                  <a:buClr>
                    <a:schemeClr val="tx1"/>
                  </a:buClr>
                  <a:buFont typeface="Wingdings" panose="05000000000000000000" pitchFamily="2" charset="2"/>
                  <a:buChar char="v"/>
                </a:pPr>
                <a:r>
                  <a:rPr lang="en-US" dirty="0"/>
                  <a:t>Delete expired rows</a:t>
                </a:r>
              </a:p>
              <a:p>
                <a:pPr marL="457200" indent="-457200">
                  <a:buClr>
                    <a:schemeClr val="tx1"/>
                  </a:buClr>
                  <a:buFont typeface="Wingdings" panose="05000000000000000000" pitchFamily="2" charset="2"/>
                  <a:buChar char="v"/>
                </a:pPr>
                <a:r>
                  <a:rPr lang="en-US" dirty="0"/>
                  <a:t>New row arrives – repeat</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7807960" cy="4534535"/>
              </a:xfrm>
              <a:blipFill>
                <a:blip r:embed="rId2"/>
                <a:stretch>
                  <a:fillRect l="-1406" t="-2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8E20FCA-1B1D-4359-B58A-3876198B7D4F}"/>
                  </a:ext>
                </a:extLst>
              </p:cNvPr>
              <p:cNvSpPr/>
              <p:nvPr/>
            </p:nvSpPr>
            <p:spPr>
              <a:xfrm>
                <a:off x="11268314" y="2507307"/>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2" name="Rectangle 21">
                <a:extLst>
                  <a:ext uri="{FF2B5EF4-FFF2-40B4-BE49-F238E27FC236}">
                    <a16:creationId xmlns:a16="http://schemas.microsoft.com/office/drawing/2014/main" id="{E8E20FCA-1B1D-4359-B58A-3876198B7D4F}"/>
                  </a:ext>
                </a:extLst>
              </p:cNvPr>
              <p:cNvSpPr>
                <a:spLocks noRot="1" noChangeAspect="1" noMove="1" noResize="1" noEditPoints="1" noAdjustHandles="1" noChangeArrowheads="1" noChangeShapeType="1" noTextEdit="1"/>
              </p:cNvSpPr>
              <p:nvPr/>
            </p:nvSpPr>
            <p:spPr>
              <a:xfrm>
                <a:off x="11268314" y="2507307"/>
                <a:ext cx="541367" cy="584775"/>
              </a:xfrm>
              <a:prstGeom prst="rect">
                <a:avLst/>
              </a:prstGeom>
              <a:blipFill>
                <a:blip r:embed="rId3"/>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09868B17-5FED-44BE-9D23-B2403DCFD91A}"/>
              </a:ext>
            </a:extLst>
          </p:cNvPr>
          <p:cNvSpPr/>
          <p:nvPr/>
        </p:nvSpPr>
        <p:spPr>
          <a:xfrm>
            <a:off x="9119955" y="178741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336538-8EEB-49BF-859D-F0DFA5E7EAAE}"/>
              </a:ext>
            </a:extLst>
          </p:cNvPr>
          <p:cNvSpPr/>
          <p:nvPr/>
        </p:nvSpPr>
        <p:spPr>
          <a:xfrm>
            <a:off x="9119954" y="2996158"/>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019BE7-650D-4FB5-9F09-BDDC0BE93C38}"/>
              </a:ext>
            </a:extLst>
          </p:cNvPr>
          <p:cNvSpPr/>
          <p:nvPr/>
        </p:nvSpPr>
        <p:spPr>
          <a:xfrm>
            <a:off x="9119953" y="3861171"/>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5DDC0B-1F2D-441B-9A32-73F4D0CD204B}"/>
              </a:ext>
            </a:extLst>
          </p:cNvPr>
          <p:cNvSpPr/>
          <p:nvPr/>
        </p:nvSpPr>
        <p:spPr>
          <a:xfrm>
            <a:off x="9119953" y="433299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C79B64-FD90-4885-B7A4-0C934C5E9F41}"/>
              </a:ext>
            </a:extLst>
          </p:cNvPr>
          <p:cNvSpPr/>
          <p:nvPr/>
        </p:nvSpPr>
        <p:spPr>
          <a:xfrm>
            <a:off x="8972600" y="1574909"/>
            <a:ext cx="2362611" cy="2949233"/>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C06DD0E-84AF-4164-B95E-E86CEABF65BF}"/>
              </a:ext>
            </a:extLst>
          </p:cNvPr>
          <p:cNvSpPr/>
          <p:nvPr/>
        </p:nvSpPr>
        <p:spPr>
          <a:xfrm>
            <a:off x="9119951" y="454275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74412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Correctness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7807960" cy="4534535"/>
              </a:xfrm>
            </p:spPr>
            <p:txBody>
              <a:bodyPr>
                <a:normAutofit/>
              </a:bodyPr>
              <a:lstStyle/>
              <a:p>
                <a:pPr marL="457200" indent="-457200">
                  <a:buClr>
                    <a:schemeClr val="tx1"/>
                  </a:buClr>
                  <a:buFont typeface="Wingdings" panose="05000000000000000000" pitchFamily="2" charset="2"/>
                  <a:buChar char="v"/>
                </a:pPr>
                <a:r>
                  <a:rPr lang="en-US" dirty="0">
                    <a:solidFill>
                      <a:srgbClr val="00B050"/>
                    </a:solidFill>
                  </a:rPr>
                  <a:t>Correctness</a:t>
                </a:r>
                <a:r>
                  <a:rPr lang="en-US" dirty="0"/>
                  <a:t>: Show an invariant that each sampled matrix is good approximation to row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 </m:t>
                    </m:r>
                  </m:oMath>
                </a14:m>
                <a:r>
                  <a:rPr lang="en-US" dirty="0"/>
                  <a:t>is sampled with probability </a:t>
                </a:r>
                <a14:m>
                  <m:oMath xmlns:m="http://schemas.openxmlformats.org/officeDocument/2006/math">
                    <m:r>
                      <a:rPr lang="en-US" i="1">
                        <a:solidFill>
                          <a:srgbClr val="C00000"/>
                        </a:solidFill>
                        <a:latin typeface="Cambria Math" panose="02040503050406030204" pitchFamily="18" charset="0"/>
                      </a:rPr>
                      <m:t>∝</m:t>
                    </m:r>
                  </m:oMath>
                </a14:m>
                <a:r>
                  <a:rPr lang="en-US" dirty="0"/>
                  <a:t> </a:t>
                </a:r>
                <a:r>
                  <a:rPr lang="en-US" i="1" dirty="0">
                    <a:solidFill>
                      <a:srgbClr val="7030A0"/>
                    </a:solidFill>
                  </a:rPr>
                  <a:t>final</a:t>
                </a:r>
                <a:r>
                  <a:rPr lang="en-US" dirty="0"/>
                  <a:t> reverse online leverage score</a:t>
                </a:r>
              </a:p>
              <a:p>
                <a:pPr marL="457200" indent="-457200">
                  <a:buClr>
                    <a:schemeClr val="tx1"/>
                  </a:buClr>
                  <a:buFont typeface="Wingdings" panose="05000000000000000000" pitchFamily="2" charset="2"/>
                  <a:buChar char="v"/>
                </a:pPr>
                <a:r>
                  <a:rPr lang="en-US" dirty="0"/>
                  <a:t>Shown by martingale argument and monotonicity</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7807960" cy="4534535"/>
              </a:xfrm>
              <a:blipFill>
                <a:blip r:embed="rId2"/>
                <a:stretch>
                  <a:fillRect l="-1406" t="-2151" r="-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8E20FCA-1B1D-4359-B58A-3876198B7D4F}"/>
                  </a:ext>
                </a:extLst>
              </p:cNvPr>
              <p:cNvSpPr/>
              <p:nvPr/>
            </p:nvSpPr>
            <p:spPr>
              <a:xfrm>
                <a:off x="11268314" y="2507307"/>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2" name="Rectangle 21">
                <a:extLst>
                  <a:ext uri="{FF2B5EF4-FFF2-40B4-BE49-F238E27FC236}">
                    <a16:creationId xmlns:a16="http://schemas.microsoft.com/office/drawing/2014/main" id="{E8E20FCA-1B1D-4359-B58A-3876198B7D4F}"/>
                  </a:ext>
                </a:extLst>
              </p:cNvPr>
              <p:cNvSpPr>
                <a:spLocks noRot="1" noChangeAspect="1" noMove="1" noResize="1" noEditPoints="1" noAdjustHandles="1" noChangeArrowheads="1" noChangeShapeType="1" noTextEdit="1"/>
              </p:cNvSpPr>
              <p:nvPr/>
            </p:nvSpPr>
            <p:spPr>
              <a:xfrm>
                <a:off x="11268314" y="2507307"/>
                <a:ext cx="541367" cy="584775"/>
              </a:xfrm>
              <a:prstGeom prst="rect">
                <a:avLst/>
              </a:prstGeom>
              <a:blipFill>
                <a:blip r:embed="rId3"/>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09868B17-5FED-44BE-9D23-B2403DCFD91A}"/>
              </a:ext>
            </a:extLst>
          </p:cNvPr>
          <p:cNvSpPr/>
          <p:nvPr/>
        </p:nvSpPr>
        <p:spPr>
          <a:xfrm>
            <a:off x="9119955" y="178741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6F24F97-F8C7-4A87-91D2-C6F255917EF2}"/>
                  </a:ext>
                </a:extLst>
              </p:cNvPr>
              <p:cNvSpPr/>
              <p:nvPr/>
            </p:nvSpPr>
            <p:spPr>
              <a:xfrm>
                <a:off x="8515383" y="2799694"/>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24" name="Rectangle 23">
                <a:extLst>
                  <a:ext uri="{FF2B5EF4-FFF2-40B4-BE49-F238E27FC236}">
                    <a16:creationId xmlns:a16="http://schemas.microsoft.com/office/drawing/2014/main" id="{A6F24F97-F8C7-4A87-91D2-C6F255917EF2}"/>
                  </a:ext>
                </a:extLst>
              </p:cNvPr>
              <p:cNvSpPr>
                <a:spLocks noRot="1" noChangeAspect="1" noMove="1" noResize="1" noEditPoints="1" noAdjustHandles="1" noChangeArrowheads="1" noChangeShapeType="1" noTextEdit="1"/>
              </p:cNvSpPr>
              <p:nvPr/>
            </p:nvSpPr>
            <p:spPr>
              <a:xfrm>
                <a:off x="8515383" y="2799694"/>
                <a:ext cx="524118" cy="461665"/>
              </a:xfrm>
              <a:prstGeom prst="rect">
                <a:avLst/>
              </a:prstGeom>
              <a:blipFill>
                <a:blip r:embed="rId4"/>
                <a:stretch>
                  <a:fillRect b="-2632"/>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E6336538-8EEB-49BF-859D-F0DFA5E7EAAE}"/>
              </a:ext>
            </a:extLst>
          </p:cNvPr>
          <p:cNvSpPr/>
          <p:nvPr/>
        </p:nvSpPr>
        <p:spPr>
          <a:xfrm>
            <a:off x="9119954" y="2996158"/>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019BE7-650D-4FB5-9F09-BDDC0BE93C38}"/>
              </a:ext>
            </a:extLst>
          </p:cNvPr>
          <p:cNvSpPr/>
          <p:nvPr/>
        </p:nvSpPr>
        <p:spPr>
          <a:xfrm>
            <a:off x="9119953" y="3861171"/>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5DDC0B-1F2D-441B-9A32-73F4D0CD204B}"/>
              </a:ext>
            </a:extLst>
          </p:cNvPr>
          <p:cNvSpPr/>
          <p:nvPr/>
        </p:nvSpPr>
        <p:spPr>
          <a:xfrm>
            <a:off x="9119953" y="433299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C79B64-FD90-4885-B7A4-0C934C5E9F41}"/>
              </a:ext>
            </a:extLst>
          </p:cNvPr>
          <p:cNvSpPr/>
          <p:nvPr/>
        </p:nvSpPr>
        <p:spPr>
          <a:xfrm>
            <a:off x="8972600" y="1574909"/>
            <a:ext cx="2362611" cy="2949233"/>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22481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Correctness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199" y="1825625"/>
                <a:ext cx="10515599" cy="4534535"/>
              </a:xfrm>
            </p:spPr>
            <p:txBody>
              <a:bodyPr>
                <a:normAutofit/>
              </a:bodyPr>
              <a:lstStyle/>
              <a:p>
                <a:pPr marL="457200" indent="-457200">
                  <a:buClr>
                    <a:schemeClr val="tx1"/>
                  </a:buClr>
                  <a:buFont typeface="Wingdings" panose="05000000000000000000" pitchFamily="2" charset="2"/>
                  <a:buChar char="v"/>
                </a:pPr>
                <a:r>
                  <a:rPr lang="en-US" dirty="0">
                    <a:solidFill>
                      <a:srgbClr val="00B050"/>
                    </a:solidFill>
                  </a:rPr>
                  <a:t>Want to show</a:t>
                </a:r>
                <a:r>
                  <a:rPr lang="en-US" dirty="0"/>
                  <a:t>: </a:t>
                </a:r>
                <a14:m>
                  <m:oMath xmlns:m="http://schemas.openxmlformats.org/officeDocument/2006/math">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𝜖</m:t>
                        </m:r>
                      </m:e>
                    </m:d>
                    <m:sSub>
                      <m:sSubPr>
                        <m:ctrlPr>
                          <a:rPr lang="en-US" i="1">
                            <a:solidFill>
                              <a:srgbClr val="C00000"/>
                            </a:solidFill>
                            <a:latin typeface="Cambria Math" panose="02040503050406030204" pitchFamily="18" charset="0"/>
                          </a:rPr>
                        </m:ctrlPr>
                      </m:sSub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𝐴𝑥</m:t>
                            </m:r>
                          </m:e>
                        </m:d>
                      </m:e>
                      <m:sub>
                        <m:r>
                          <a:rPr lang="en-US" i="1">
                            <a:solidFill>
                              <a:srgbClr val="C00000"/>
                            </a:solidFill>
                            <a:latin typeface="Cambria Math" panose="02040503050406030204" pitchFamily="18" charset="0"/>
                          </a:rPr>
                          <m:t>2</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𝑀𝑥</m:t>
                            </m:r>
                          </m:e>
                        </m:d>
                      </m:e>
                      <m:sub>
                        <m:r>
                          <a:rPr lang="en-US" i="1">
                            <a:solidFill>
                              <a:srgbClr val="C00000"/>
                            </a:solidFill>
                            <a:latin typeface="Cambria Math" panose="02040503050406030204" pitchFamily="18" charset="0"/>
                          </a:rPr>
                          <m:t>2</m:t>
                        </m:r>
                      </m:sub>
                    </m:sSub>
                    <m:r>
                      <a:rPr lang="en-US" i="1">
                        <a:solidFill>
                          <a:srgbClr val="C00000"/>
                        </a:solidFill>
                        <a:latin typeface="Cambria Math" panose="02040503050406030204" pitchFamily="18" charset="0"/>
                      </a:rPr>
                      <m:t>≤</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𝜖</m:t>
                        </m:r>
                      </m:e>
                    </m:d>
                    <m:sSub>
                      <m:sSubPr>
                        <m:ctrlPr>
                          <a:rPr lang="en-US" i="1">
                            <a:solidFill>
                              <a:srgbClr val="C00000"/>
                            </a:solidFill>
                            <a:latin typeface="Cambria Math" panose="02040503050406030204" pitchFamily="18" charset="0"/>
                          </a:rPr>
                        </m:ctrlPr>
                      </m:sSub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𝐴𝑥</m:t>
                            </m:r>
                          </m:e>
                        </m:d>
                      </m:e>
                      <m:sub>
                        <m:r>
                          <a:rPr lang="en-US" i="1">
                            <a:solidFill>
                              <a:srgbClr val="C00000"/>
                            </a:solidFill>
                            <a:latin typeface="Cambria Math" panose="02040503050406030204" pitchFamily="18" charset="0"/>
                          </a:rPr>
                          <m:t>2</m:t>
                        </m:r>
                      </m:sub>
                    </m:sSub>
                  </m:oMath>
                </a14:m>
                <a:r>
                  <a:rPr lang="en-US" dirty="0"/>
                  <a:t> for all </a:t>
                </a:r>
                <a14:m>
                  <m:oMath xmlns:m="http://schemas.openxmlformats.org/officeDocument/2006/math">
                    <m:r>
                      <a:rPr lang="en-US" i="1">
                        <a:solidFill>
                          <a:srgbClr val="C00000"/>
                        </a:solidFill>
                        <a:latin typeface="Cambria Math" panose="02040503050406030204" pitchFamily="18" charset="0"/>
                      </a:rPr>
                      <m:t>𝑥</m:t>
                    </m:r>
                  </m:oMath>
                </a14:m>
                <a:endParaRPr lang="en-US" dirty="0"/>
              </a:p>
              <a:p>
                <a:pPr marL="457200" indent="-457200">
                  <a:buClr>
                    <a:schemeClr val="tx1"/>
                  </a:buClr>
                  <a:buFont typeface="Wingdings" panose="05000000000000000000" pitchFamily="2" charset="2"/>
                  <a:buChar char="v"/>
                </a:pPr>
                <a:r>
                  <a:rPr lang="en-US" dirty="0">
                    <a:solidFill>
                      <a:srgbClr val="00B050"/>
                    </a:solidFill>
                  </a:rPr>
                  <a:t>Approach 1</a:t>
                </a:r>
                <a:r>
                  <a:rPr lang="en-US" dirty="0"/>
                  <a:t>: Fix </a:t>
                </a:r>
                <a14:m>
                  <m:oMath xmlns:m="http://schemas.openxmlformats.org/officeDocument/2006/math">
                    <m:r>
                      <a:rPr lang="en-US" b="0" i="1" smtClean="0">
                        <a:solidFill>
                          <a:srgbClr val="C00000"/>
                        </a:solidFill>
                        <a:latin typeface="Cambria Math" panose="02040503050406030204" pitchFamily="18" charset="0"/>
                      </a:rPr>
                      <m:t>𝑥</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𝑅</m:t>
                        </m:r>
                      </m:e>
                      <m:sup>
                        <m:r>
                          <a:rPr lang="en-US" b="0" i="1" smtClean="0">
                            <a:solidFill>
                              <a:srgbClr val="C00000"/>
                            </a:solidFill>
                            <a:latin typeface="Cambria Math" panose="02040503050406030204" pitchFamily="18" charset="0"/>
                          </a:rPr>
                          <m:t>𝑑</m:t>
                        </m:r>
                      </m:sup>
                    </m:sSup>
                  </m:oMath>
                </a14:m>
                <a:r>
                  <a:rPr lang="en-US" dirty="0"/>
                  <a:t> and observe that row</a:t>
                </a:r>
                <a:r>
                  <a:rPr lang="en-US" dirty="0">
                    <a:solidFill>
                      <a:srgbClr val="C00000"/>
                    </a:solidFill>
                  </a:rPr>
                  <a:t>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r>
                  <a:rPr lang="en-US" dirty="0"/>
                  <a:t> contributes </a:t>
                </a:r>
                <a14:m>
                  <m:oMath xmlns:m="http://schemas.openxmlformats.org/officeDocument/2006/math">
                    <m:sSup>
                      <m:sSupPr>
                        <m:ctrlPr>
                          <a:rPr lang="en-US" i="1">
                            <a:solidFill>
                              <a:srgbClr val="C00000"/>
                            </a:solidFill>
                            <a:latin typeface="Cambria Math" panose="02040503050406030204" pitchFamily="18" charset="0"/>
                          </a:rPr>
                        </m:ctrlPr>
                      </m:sSupPr>
                      <m:e>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1</m:t>
                            </m:r>
                          </m:num>
                          <m:den>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𝑝</m:t>
                                </m:r>
                              </m:e>
                              <m:sub>
                                <m:r>
                                  <a:rPr lang="en-US" b="0" i="1" smtClean="0">
                                    <a:solidFill>
                                      <a:srgbClr val="C00000"/>
                                    </a:solidFill>
                                    <a:latin typeface="Cambria Math" panose="02040503050406030204" pitchFamily="18" charset="0"/>
                                  </a:rPr>
                                  <m:t>𝑖</m:t>
                                </m:r>
                              </m:sub>
                            </m:sSub>
                          </m:den>
                        </m:f>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𝑥</m:t>
                        </m:r>
                        <m:r>
                          <a:rPr lang="en-US" i="1">
                            <a:solidFill>
                              <a:srgbClr val="C00000"/>
                            </a:solidFill>
                            <a:latin typeface="Cambria Math" panose="02040503050406030204" pitchFamily="18" charset="0"/>
                          </a:rPr>
                          <m:t>⟩</m:t>
                        </m:r>
                      </m:e>
                      <m:sup>
                        <m:r>
                          <a:rPr lang="en-US" b="0" i="1" smtClean="0">
                            <a:solidFill>
                              <a:srgbClr val="C00000"/>
                            </a:solidFill>
                            <a:latin typeface="Cambria Math" panose="02040503050406030204" pitchFamily="18" charset="0"/>
                          </a:rPr>
                          <m:t>2</m:t>
                        </m:r>
                      </m:sup>
                    </m:sSup>
                  </m:oMath>
                </a14:m>
                <a:r>
                  <a:rPr lang="en-US" dirty="0"/>
                  <a:t> to </a:t>
                </a:r>
                <a14:m>
                  <m:oMath xmlns:m="http://schemas.openxmlformats.org/officeDocument/2006/math">
                    <m:sSubSup>
                      <m:sSubSupPr>
                        <m:ctrlPr>
                          <a:rPr lang="en-US" b="0" i="1" smtClean="0">
                            <a:solidFill>
                              <a:srgbClr val="C00000"/>
                            </a:solidFill>
                            <a:latin typeface="Cambria Math" panose="02040503050406030204" pitchFamily="18" charset="0"/>
                          </a:rPr>
                        </m:ctrlPr>
                      </m:sSubSup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𝑀𝑥</m:t>
                            </m:r>
                          </m:e>
                        </m:d>
                      </m:e>
                      <m:sub>
                        <m:r>
                          <a:rPr lang="en-US" i="1">
                            <a:solidFill>
                              <a:srgbClr val="C00000"/>
                            </a:solidFill>
                            <a:latin typeface="Cambria Math" panose="02040503050406030204" pitchFamily="18" charset="0"/>
                          </a:rPr>
                          <m:t>2</m:t>
                        </m:r>
                      </m:sub>
                      <m:sup>
                        <m:r>
                          <a:rPr lang="en-US" b="0" i="1" smtClean="0">
                            <a:solidFill>
                              <a:srgbClr val="C00000"/>
                            </a:solidFill>
                            <a:latin typeface="Cambria Math" panose="02040503050406030204" pitchFamily="18" charset="0"/>
                          </a:rPr>
                          <m:t>2</m:t>
                        </m:r>
                      </m:sup>
                    </m:sSubSup>
                  </m:oMath>
                </a14:m>
                <a:r>
                  <a:rPr lang="en-US" dirty="0"/>
                  <a:t> with probability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𝑝</m:t>
                        </m:r>
                      </m:e>
                      <m:sub>
                        <m:r>
                          <a:rPr lang="en-US" b="0" i="1" smtClean="0">
                            <a:solidFill>
                              <a:srgbClr val="C00000"/>
                            </a:solidFill>
                            <a:latin typeface="Cambria Math" panose="02040503050406030204" pitchFamily="18" charset="0"/>
                          </a:rPr>
                          <m:t>𝑖</m:t>
                        </m:r>
                      </m:sub>
                    </m:sSub>
                  </m:oMath>
                </a14:m>
                <a:r>
                  <a:rPr lang="en-US" dirty="0"/>
                  <a:t> and </a:t>
                </a:r>
                <a14:m>
                  <m:oMath xmlns:m="http://schemas.openxmlformats.org/officeDocument/2006/math">
                    <m:r>
                      <a:rPr lang="en-US" b="0" i="1" smtClean="0">
                        <a:solidFill>
                          <a:srgbClr val="C00000"/>
                        </a:solidFill>
                        <a:latin typeface="Cambria Math" panose="02040503050406030204" pitchFamily="18" charset="0"/>
                      </a:rPr>
                      <m:t>0</m:t>
                    </m:r>
                  </m:oMath>
                </a14:m>
                <a:r>
                  <a:rPr lang="en-US" dirty="0"/>
                  <a:t> otherwise and consider </a:t>
                </a:r>
                <a14:m>
                  <m:oMath xmlns:m="http://schemas.openxmlformats.org/officeDocument/2006/math">
                    <m:d>
                      <m:dPr>
                        <m:begChr m:val="|"/>
                        <m:endChr m:val="|"/>
                        <m:ctrlPr>
                          <a:rPr lang="en-US" b="0" i="1" smtClean="0">
                            <a:solidFill>
                              <a:srgbClr val="C00000"/>
                            </a:solidFill>
                            <a:latin typeface="Cambria Math" panose="02040503050406030204" pitchFamily="18" charset="0"/>
                          </a:rPr>
                        </m:ctrlPr>
                      </m:dPr>
                      <m:e>
                        <m:sSubSup>
                          <m:sSubSupPr>
                            <m:ctrlPr>
                              <a:rPr lang="en-US" i="1">
                                <a:solidFill>
                                  <a:srgbClr val="C00000"/>
                                </a:solidFill>
                                <a:latin typeface="Cambria Math" panose="02040503050406030204" pitchFamily="18" charset="0"/>
                              </a:rPr>
                            </m:ctrlPr>
                          </m:sSubSup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𝑀𝑥</m:t>
                                </m:r>
                              </m:e>
                            </m:d>
                          </m:e>
                          <m:sub>
                            <m:r>
                              <a:rPr lang="en-US" i="1">
                                <a:solidFill>
                                  <a:srgbClr val="C00000"/>
                                </a:solidFill>
                                <a:latin typeface="Cambria Math" panose="02040503050406030204" pitchFamily="18" charset="0"/>
                              </a:rPr>
                              <m:t>2</m:t>
                            </m:r>
                          </m:sub>
                          <m:sup>
                            <m:r>
                              <a:rPr lang="en-US" i="1">
                                <a:solidFill>
                                  <a:srgbClr val="C00000"/>
                                </a:solidFill>
                                <a:latin typeface="Cambria Math" panose="02040503050406030204" pitchFamily="18" charset="0"/>
                              </a:rPr>
                              <m:t>2</m:t>
                            </m:r>
                          </m:sup>
                        </m:sSubSup>
                        <m:r>
                          <a:rPr lang="en-US" b="0" i="1" smtClean="0">
                            <a:solidFill>
                              <a:srgbClr val="C00000"/>
                            </a:solidFill>
                            <a:latin typeface="Cambria Math" panose="02040503050406030204" pitchFamily="18" charset="0"/>
                          </a:rPr>
                          <m:t>−</m:t>
                        </m:r>
                        <m:sSubSup>
                          <m:sSubSupPr>
                            <m:ctrlPr>
                              <a:rPr lang="en-US" b="0" i="1" smtClean="0">
                                <a:solidFill>
                                  <a:srgbClr val="C00000"/>
                                </a:solidFill>
                                <a:latin typeface="Cambria Math" panose="02040503050406030204" pitchFamily="18" charset="0"/>
                              </a:rPr>
                            </m:ctrlPr>
                          </m:sSubSup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𝐴𝑥</m:t>
                                </m:r>
                              </m:e>
                            </m:d>
                          </m:e>
                          <m:sub>
                            <m:r>
                              <a:rPr lang="en-US" i="1">
                                <a:solidFill>
                                  <a:srgbClr val="C00000"/>
                                </a:solidFill>
                                <a:latin typeface="Cambria Math" panose="02040503050406030204" pitchFamily="18" charset="0"/>
                              </a:rPr>
                              <m:t>2</m:t>
                            </m:r>
                          </m:sub>
                          <m:sup>
                            <m:r>
                              <a:rPr lang="en-US" b="0" i="1" smtClean="0">
                                <a:solidFill>
                                  <a:srgbClr val="C00000"/>
                                </a:solidFill>
                                <a:latin typeface="Cambria Math" panose="02040503050406030204" pitchFamily="18" charset="0"/>
                              </a:rPr>
                              <m:t>2</m:t>
                            </m:r>
                          </m:sup>
                        </m:sSubSup>
                      </m:e>
                    </m:d>
                  </m:oMath>
                </a14:m>
                <a:r>
                  <a:rPr lang="en-US" dirty="0"/>
                  <a:t> (Bernstein-type martingale)</a:t>
                </a:r>
              </a:p>
              <a:p>
                <a:pPr marL="457200" indent="-457200">
                  <a:buClr>
                    <a:schemeClr val="tx1"/>
                  </a:buClr>
                  <a:buFont typeface="Wingdings" panose="05000000000000000000" pitchFamily="2" charset="2"/>
                  <a:buChar char="v"/>
                </a:pPr>
                <a:r>
                  <a:rPr lang="en-US" dirty="0"/>
                  <a:t>Show </a:t>
                </a:r>
                <a14:m>
                  <m:oMath xmlns:m="http://schemas.openxmlformats.org/officeDocument/2006/math">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𝜖</m:t>
                        </m:r>
                      </m:e>
                    </m:d>
                    <m:sSub>
                      <m:sSubPr>
                        <m:ctrlPr>
                          <a:rPr lang="en-US" i="1">
                            <a:solidFill>
                              <a:srgbClr val="C00000"/>
                            </a:solidFill>
                            <a:latin typeface="Cambria Math" panose="02040503050406030204" pitchFamily="18" charset="0"/>
                          </a:rPr>
                        </m:ctrlPr>
                      </m:sSub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𝐴𝑥</m:t>
                            </m:r>
                          </m:e>
                        </m:d>
                      </m:e>
                      <m:sub>
                        <m:r>
                          <a:rPr lang="en-US" i="1">
                            <a:solidFill>
                              <a:srgbClr val="C00000"/>
                            </a:solidFill>
                            <a:latin typeface="Cambria Math" panose="02040503050406030204" pitchFamily="18" charset="0"/>
                          </a:rPr>
                          <m:t>2</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𝑀𝑥</m:t>
                            </m:r>
                          </m:e>
                        </m:d>
                      </m:e>
                      <m:sub>
                        <m:r>
                          <a:rPr lang="en-US" i="1">
                            <a:solidFill>
                              <a:srgbClr val="C00000"/>
                            </a:solidFill>
                            <a:latin typeface="Cambria Math" panose="02040503050406030204" pitchFamily="18" charset="0"/>
                          </a:rPr>
                          <m:t>2</m:t>
                        </m:r>
                      </m:sub>
                    </m:sSub>
                    <m:r>
                      <a:rPr lang="en-US" i="1">
                        <a:solidFill>
                          <a:srgbClr val="C00000"/>
                        </a:solidFill>
                        <a:latin typeface="Cambria Math" panose="02040503050406030204" pitchFamily="18" charset="0"/>
                      </a:rPr>
                      <m:t>≤</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𝜖</m:t>
                        </m:r>
                      </m:e>
                    </m:d>
                    <m:sSub>
                      <m:sSubPr>
                        <m:ctrlPr>
                          <a:rPr lang="en-US" i="1">
                            <a:solidFill>
                              <a:srgbClr val="C00000"/>
                            </a:solidFill>
                            <a:latin typeface="Cambria Math" panose="02040503050406030204" pitchFamily="18" charset="0"/>
                          </a:rPr>
                        </m:ctrlPr>
                      </m:sSub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𝐴𝑥</m:t>
                            </m:r>
                          </m:e>
                        </m:d>
                      </m:e>
                      <m:sub>
                        <m:r>
                          <a:rPr lang="en-US" i="1">
                            <a:solidFill>
                              <a:srgbClr val="C00000"/>
                            </a:solidFill>
                            <a:latin typeface="Cambria Math" panose="02040503050406030204" pitchFamily="18" charset="0"/>
                          </a:rPr>
                          <m:t>2</m:t>
                        </m:r>
                      </m:sub>
                    </m:sSub>
                  </m:oMath>
                </a14:m>
                <a:r>
                  <a:rPr lang="en-US" dirty="0"/>
                  <a:t> for all </a:t>
                </a:r>
                <a14:m>
                  <m:oMath xmlns:m="http://schemas.openxmlformats.org/officeDocument/2006/math">
                    <m:r>
                      <a:rPr lang="en-US" i="1">
                        <a:solidFill>
                          <a:srgbClr val="C00000"/>
                        </a:solidFill>
                        <a:latin typeface="Cambria Math" panose="02040503050406030204" pitchFamily="18" charset="0"/>
                      </a:rPr>
                      <m:t>𝑥</m:t>
                    </m:r>
                  </m:oMath>
                </a14:m>
                <a:r>
                  <a:rPr lang="en-US" dirty="0"/>
                  <a:t> in an </a:t>
                </a:r>
                <a14:m>
                  <m:oMath xmlns:m="http://schemas.openxmlformats.org/officeDocument/2006/math">
                    <m:r>
                      <a:rPr lang="en-US" i="1">
                        <a:solidFill>
                          <a:srgbClr val="C00000"/>
                        </a:solidFill>
                        <a:latin typeface="Cambria Math" panose="02040503050406030204" pitchFamily="18" charset="0"/>
                      </a:rPr>
                      <m:t>𝜖</m:t>
                    </m:r>
                  </m:oMath>
                </a14:m>
                <a:r>
                  <a:rPr lang="en-US" dirty="0"/>
                  <a:t>-net of a </a:t>
                </a:r>
                <a:r>
                  <a:rPr lang="en-US"/>
                  <a:t>unit ball</a:t>
                </a:r>
                <a:endParaRPr lang="en-US" dirty="0"/>
              </a:p>
              <a:p>
                <a:pPr marL="457200" indent="-457200">
                  <a:buClr>
                    <a:schemeClr val="tx1"/>
                  </a:buClr>
                  <a:buFont typeface="Wingdings" panose="05000000000000000000" pitchFamily="2" charset="2"/>
                  <a:buChar char="v"/>
                </a:pPr>
                <a:r>
                  <a:rPr lang="en-US" dirty="0">
                    <a:solidFill>
                      <a:srgbClr val="00B050"/>
                    </a:solidFill>
                  </a:rPr>
                  <a:t>Approach 2</a:t>
                </a:r>
                <a:r>
                  <a:rPr lang="en-US" dirty="0"/>
                  <a:t>: Observe row</a:t>
                </a:r>
                <a:r>
                  <a:rPr lang="en-US" dirty="0">
                    <a:solidFill>
                      <a:srgbClr val="C00000"/>
                    </a:solidFill>
                  </a:rPr>
                  <a:t>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r>
                  <a:rPr lang="en-US" dirty="0"/>
                  <a:t> contributes </a:t>
                </a:r>
                <a14:m>
                  <m:oMath xmlns:m="http://schemas.openxmlformats.org/officeDocument/2006/math">
                    <m:sSubSup>
                      <m:sSubSupPr>
                        <m:ctrlPr>
                          <a:rPr lang="en-US" b="0" i="1" smtClean="0">
                            <a:solidFill>
                              <a:srgbClr val="C00000"/>
                            </a:solidFill>
                            <a:latin typeface="Cambria Math" panose="02040503050406030204" pitchFamily="18" charset="0"/>
                          </a:rPr>
                        </m:ctrlPr>
                      </m:sSubSup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up>
                        <m:r>
                          <a:rPr lang="en-US" b="0" i="1" smtClean="0">
                            <a:solidFill>
                              <a:srgbClr val="C00000"/>
                            </a:solidFill>
                            <a:latin typeface="Cambria Math" panose="02040503050406030204" pitchFamily="18" charset="0"/>
                          </a:rPr>
                          <m:t>⊤</m:t>
                        </m:r>
                      </m:sup>
                    </m:sSubSup>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𝑖</m:t>
                        </m:r>
                      </m:sub>
                    </m:sSub>
                  </m:oMath>
                </a14:m>
                <a:r>
                  <a:rPr lang="en-US" dirty="0"/>
                  <a:t> to </a:t>
                </a:r>
                <a14:m>
                  <m:oMath xmlns:m="http://schemas.openxmlformats.org/officeDocument/2006/math">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𝑀</m:t>
                        </m:r>
                      </m:e>
                      <m:sup>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𝑀</m:t>
                    </m:r>
                  </m:oMath>
                </a14:m>
                <a:r>
                  <a:rPr lang="en-US" dirty="0"/>
                  <a:t> with probability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𝑝</m:t>
                        </m:r>
                      </m:e>
                      <m:sub>
                        <m:r>
                          <a:rPr lang="en-US" i="1">
                            <a:solidFill>
                              <a:srgbClr val="C00000"/>
                            </a:solidFill>
                            <a:latin typeface="Cambria Math" panose="02040503050406030204" pitchFamily="18" charset="0"/>
                          </a:rPr>
                          <m:t>𝑖</m:t>
                        </m:r>
                      </m:sub>
                    </m:sSub>
                  </m:oMath>
                </a14:m>
                <a:r>
                  <a:rPr lang="en-US" dirty="0"/>
                  <a:t> and </a:t>
                </a:r>
                <a14:m>
                  <m:oMath xmlns:m="http://schemas.openxmlformats.org/officeDocument/2006/math">
                    <m:r>
                      <a:rPr lang="en-US" i="1">
                        <a:solidFill>
                          <a:srgbClr val="C00000"/>
                        </a:solidFill>
                        <a:latin typeface="Cambria Math" panose="02040503050406030204" pitchFamily="18" charset="0"/>
                      </a:rPr>
                      <m:t>0</m:t>
                    </m:r>
                  </m:oMath>
                </a14:m>
                <a:r>
                  <a:rPr lang="en-US" dirty="0"/>
                  <a:t> otherwise and consider </a:t>
                </a:r>
                <a14:m>
                  <m:oMath xmlns:m="http://schemas.openxmlformats.org/officeDocument/2006/math">
                    <m:sSub>
                      <m:sSubPr>
                        <m:ctrlPr>
                          <a:rPr lang="en-US" i="1">
                            <a:solidFill>
                              <a:srgbClr val="C00000"/>
                            </a:solidFill>
                            <a:latin typeface="Cambria Math" panose="02040503050406030204" pitchFamily="18" charset="0"/>
                          </a:rPr>
                        </m:ctrlPr>
                      </m:sSubPr>
                      <m:e>
                        <m:d>
                          <m:dPr>
                            <m:begChr m:val="‖"/>
                            <m:endChr m:val="‖"/>
                            <m:ctrlPr>
                              <a:rPr lang="en-US" i="1">
                                <a:solidFill>
                                  <a:srgbClr val="C00000"/>
                                </a:solidFill>
                                <a:latin typeface="Cambria Math" panose="02040503050406030204" pitchFamily="18" charset="0"/>
                              </a:rPr>
                            </m:ctrlPr>
                          </m:dPr>
                          <m:e>
                            <m:sSup>
                              <m:sSupPr>
                                <m:ctrlPr>
                                  <a:rPr lang="en-US" b="0" i="1" smtClean="0">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𝑀</m:t>
                                </m:r>
                              </m:e>
                              <m:sup>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𝑀</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𝐴</m:t>
                                </m:r>
                              </m:e>
                              <m:sup>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𝐴</m:t>
                            </m:r>
                          </m:e>
                        </m:d>
                      </m:e>
                      <m:sub>
                        <m:r>
                          <a:rPr lang="en-US" i="1">
                            <a:solidFill>
                              <a:srgbClr val="C00000"/>
                            </a:solidFill>
                            <a:latin typeface="Cambria Math" panose="02040503050406030204" pitchFamily="18" charset="0"/>
                          </a:rPr>
                          <m:t>2</m:t>
                        </m:r>
                      </m:sub>
                    </m:sSub>
                  </m:oMath>
                </a14:m>
                <a:r>
                  <a:rPr lang="en-US" dirty="0"/>
                  <a:t> (matrix Freedman martingale)</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199" y="1825625"/>
                <a:ext cx="10515599" cy="4534535"/>
              </a:xfrm>
              <a:blipFill>
                <a:blip r:embed="rId2"/>
                <a:stretch>
                  <a:fillRect l="-986" t="-2151" r="-1101"/>
                </a:stretch>
              </a:blipFill>
            </p:spPr>
            <p:txBody>
              <a:bodyPr/>
              <a:lstStyle/>
              <a:p>
                <a:r>
                  <a:rPr lang="en-US">
                    <a:noFill/>
                  </a:rPr>
                  <a:t> </a:t>
                </a:r>
              </a:p>
            </p:txBody>
          </p:sp>
        </mc:Fallback>
      </mc:AlternateContent>
    </p:spTree>
    <p:extLst>
      <p:ext uri="{BB962C8B-B14F-4D97-AF65-F5344CB8AC3E}">
        <p14:creationId xmlns:p14="http://schemas.microsoft.com/office/powerpoint/2010/main" val="7499847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Spectral Approximation (Summary)</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7807960" cy="4534535"/>
              </a:xfrm>
            </p:spPr>
            <p:txBody>
              <a:bodyPr>
                <a:normAutofit lnSpcReduction="10000"/>
              </a:bodyPr>
              <a:lstStyle/>
              <a:p>
                <a:pPr marL="457200" indent="-457200">
                  <a:buClr>
                    <a:schemeClr val="tx1"/>
                  </a:buClr>
                  <a:buFont typeface="Wingdings" panose="05000000000000000000" pitchFamily="2" charset="2"/>
                  <a:buChar char="v"/>
                </a:pPr>
                <a:r>
                  <a:rPr lang="en-US" dirty="0">
                    <a:solidFill>
                      <a:srgbClr val="00B050"/>
                    </a:solidFill>
                  </a:rPr>
                  <a:t>Correctness</a:t>
                </a:r>
                <a:r>
                  <a:rPr lang="en-US" dirty="0"/>
                  <a:t>: Show an invariant that each sampled matrix is good approximation to row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 </m:t>
                    </m:r>
                  </m:oMath>
                </a14:m>
                <a:r>
                  <a:rPr lang="en-US" dirty="0"/>
                  <a:t>is sampled with probability </a:t>
                </a:r>
                <a14:m>
                  <m:oMath xmlns:m="http://schemas.openxmlformats.org/officeDocument/2006/math">
                    <m:r>
                      <a:rPr lang="en-US" i="1">
                        <a:solidFill>
                          <a:srgbClr val="C00000"/>
                        </a:solidFill>
                        <a:latin typeface="Cambria Math" panose="02040503050406030204" pitchFamily="18" charset="0"/>
                      </a:rPr>
                      <m:t>∝</m:t>
                    </m:r>
                  </m:oMath>
                </a14:m>
                <a:r>
                  <a:rPr lang="en-US" dirty="0"/>
                  <a:t> </a:t>
                </a:r>
                <a:r>
                  <a:rPr lang="en-US" i="1" dirty="0">
                    <a:solidFill>
                      <a:srgbClr val="7030A0"/>
                    </a:solidFill>
                  </a:rPr>
                  <a:t>final</a:t>
                </a:r>
                <a:r>
                  <a:rPr lang="en-US" dirty="0"/>
                  <a:t> reverse online leverage score</a:t>
                </a:r>
              </a:p>
              <a:p>
                <a:pPr marL="457200" indent="-457200">
                  <a:buClr>
                    <a:schemeClr val="tx1"/>
                  </a:buClr>
                  <a:buFont typeface="Wingdings" panose="05000000000000000000" pitchFamily="2" charset="2"/>
                  <a:buChar char="v"/>
                </a:pPr>
                <a:r>
                  <a:rPr lang="en-US" dirty="0"/>
                  <a:t>Shown by martingale argument and monotonicity</a:t>
                </a:r>
              </a:p>
              <a:p>
                <a:pPr marL="457200" indent="-457200">
                  <a:buClr>
                    <a:schemeClr val="tx1"/>
                  </a:buClr>
                  <a:buFont typeface="Wingdings" panose="05000000000000000000" pitchFamily="2" charset="2"/>
                  <a:buChar char="v"/>
                </a:pPr>
                <a:r>
                  <a:rPr lang="en-US" dirty="0"/>
                  <a:t>Outputs a matrix </a:t>
                </a:r>
                <a14:m>
                  <m:oMath xmlns:m="http://schemas.openxmlformats.org/officeDocument/2006/math">
                    <m:r>
                      <a:rPr lang="en-US" i="1">
                        <a:solidFill>
                          <a:srgbClr val="C00000"/>
                        </a:solidFill>
                        <a:latin typeface="Cambria Math" panose="02040503050406030204" pitchFamily="18" charset="0"/>
                      </a:rPr>
                      <m:t>𝑀</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𝑅</m:t>
                        </m:r>
                      </m:e>
                      <m:sup>
                        <m:r>
                          <a:rPr lang="en-US" i="1">
                            <a:solidFill>
                              <a:srgbClr val="C00000"/>
                            </a:solidFill>
                            <a:latin typeface="Cambria Math" panose="02040503050406030204" pitchFamily="18" charset="0"/>
                          </a:rPr>
                          <m:t>𝑚</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𝑑</m:t>
                        </m:r>
                      </m:sup>
                    </m:sSup>
                  </m:oMath>
                </a14:m>
                <a:r>
                  <a:rPr lang="en-US" dirty="0"/>
                  <a:t> such that </a:t>
                </a:r>
                <a14:m>
                  <m:oMath xmlns:m="http://schemas.openxmlformats.org/officeDocument/2006/math">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𝜖</m:t>
                        </m:r>
                      </m:e>
                    </m:d>
                    <m:sSub>
                      <m:sSubPr>
                        <m:ctrlPr>
                          <a:rPr lang="en-US" i="1">
                            <a:solidFill>
                              <a:srgbClr val="C00000"/>
                            </a:solidFill>
                            <a:latin typeface="Cambria Math" panose="02040503050406030204" pitchFamily="18" charset="0"/>
                          </a:rPr>
                        </m:ctrlPr>
                      </m:sSub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𝐴𝑥</m:t>
                            </m:r>
                          </m:e>
                        </m:d>
                      </m:e>
                      <m:sub>
                        <m:r>
                          <a:rPr lang="en-US" i="1">
                            <a:solidFill>
                              <a:srgbClr val="C00000"/>
                            </a:solidFill>
                            <a:latin typeface="Cambria Math" panose="02040503050406030204" pitchFamily="18" charset="0"/>
                          </a:rPr>
                          <m:t>2</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𝑀𝑥</m:t>
                            </m:r>
                          </m:e>
                        </m:d>
                      </m:e>
                      <m:sub>
                        <m:r>
                          <a:rPr lang="en-US" i="1">
                            <a:solidFill>
                              <a:srgbClr val="C00000"/>
                            </a:solidFill>
                            <a:latin typeface="Cambria Math" panose="02040503050406030204" pitchFamily="18" charset="0"/>
                          </a:rPr>
                          <m:t>2</m:t>
                        </m:r>
                      </m:sub>
                    </m:sSub>
                    <m:r>
                      <a:rPr lang="en-US" i="1">
                        <a:solidFill>
                          <a:srgbClr val="C00000"/>
                        </a:solidFill>
                        <a:latin typeface="Cambria Math" panose="02040503050406030204" pitchFamily="18" charset="0"/>
                      </a:rPr>
                      <m:t>≤</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𝜖</m:t>
                        </m:r>
                      </m:e>
                    </m:d>
                    <m:sSub>
                      <m:sSubPr>
                        <m:ctrlPr>
                          <a:rPr lang="en-US" i="1">
                            <a:solidFill>
                              <a:srgbClr val="C00000"/>
                            </a:solidFill>
                            <a:latin typeface="Cambria Math" panose="02040503050406030204" pitchFamily="18" charset="0"/>
                          </a:rPr>
                        </m:ctrlPr>
                      </m:sSub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𝐴𝑥</m:t>
                            </m:r>
                          </m:e>
                        </m:d>
                      </m:e>
                      <m:sub>
                        <m:r>
                          <a:rPr lang="en-US" i="1">
                            <a:solidFill>
                              <a:srgbClr val="C00000"/>
                            </a:solidFill>
                            <a:latin typeface="Cambria Math" panose="02040503050406030204" pitchFamily="18" charset="0"/>
                          </a:rPr>
                          <m:t>2</m:t>
                        </m:r>
                      </m:sub>
                    </m:sSub>
                  </m:oMath>
                </a14:m>
                <a:r>
                  <a:rPr lang="en-US" dirty="0"/>
                  <a:t> for all </a:t>
                </a:r>
                <a14:m>
                  <m:oMath xmlns:m="http://schemas.openxmlformats.org/officeDocument/2006/math">
                    <m:r>
                      <a:rPr lang="en-US" i="1">
                        <a:solidFill>
                          <a:srgbClr val="C00000"/>
                        </a:solidFill>
                        <a:latin typeface="Cambria Math" panose="02040503050406030204" pitchFamily="18" charset="0"/>
                      </a:rPr>
                      <m:t>𝑥</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𝑅</m:t>
                        </m:r>
                      </m:e>
                      <m:sup>
                        <m:r>
                          <a:rPr lang="en-US" i="1">
                            <a:solidFill>
                              <a:srgbClr val="C00000"/>
                            </a:solidFill>
                            <a:latin typeface="Cambria Math" panose="02040503050406030204" pitchFamily="18" charset="0"/>
                          </a:rPr>
                          <m:t>𝑛</m:t>
                        </m:r>
                      </m:sup>
                    </m:sSup>
                  </m:oMath>
                </a14:m>
                <a:r>
                  <a:rPr lang="en-US" dirty="0"/>
                  <a:t> </a:t>
                </a:r>
                <a:r>
                  <a:rPr lang="en-US" dirty="0">
                    <a:solidFill>
                      <a:srgbClr val="00B0F0"/>
                    </a:solidFill>
                  </a:rPr>
                  <a:t>[DMM06, SS08, CMP16]</a:t>
                </a:r>
                <a:endParaRPr lang="en-US" dirty="0"/>
              </a:p>
              <a:p>
                <a:pPr marL="457200" indent="-457200">
                  <a:buClr>
                    <a:schemeClr val="tx1"/>
                  </a:buClr>
                  <a:buFont typeface="Wingdings" panose="05000000000000000000" pitchFamily="2" charset="2"/>
                  <a:buChar char="v"/>
                </a:pPr>
                <a:endParaRPr lang="en-US" dirty="0"/>
              </a:p>
              <a:p>
                <a:pPr marL="457200" indent="-457200">
                  <a:buClr>
                    <a:schemeClr val="tx1"/>
                  </a:buClr>
                  <a:buFont typeface="Wingdings" panose="05000000000000000000" pitchFamily="2" charset="2"/>
                  <a:buChar char="v"/>
                </a:pPr>
                <a:r>
                  <a:rPr lang="en-US" dirty="0">
                    <a:solidFill>
                      <a:srgbClr val="00B050"/>
                    </a:solidFill>
                  </a:rPr>
                  <a:t>Space</a:t>
                </a:r>
                <a:r>
                  <a:rPr lang="en-US" dirty="0"/>
                  <a:t>? Must bound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𝜖</m:t>
                                </m:r>
                              </m:e>
                              <m:sup>
                                <m:r>
                                  <a:rPr lang="en-US" i="1">
                                    <a:solidFill>
                                      <a:srgbClr val="C00000"/>
                                    </a:solidFill>
                                    <a:latin typeface="Cambria Math" panose="02040503050406030204" pitchFamily="18" charset="0"/>
                                  </a:rPr>
                                  <m:t>2</m:t>
                                </m:r>
                              </m:sup>
                            </m:sSup>
                          </m:den>
                        </m:f>
                        <m:r>
                          <a:rPr lang="en-US" b="0" i="1" smtClean="0">
                            <a:solidFill>
                              <a:srgbClr val="C00000"/>
                            </a:solidFill>
                            <a:latin typeface="Cambria Math" panose="02040503050406030204" pitchFamily="18" charset="0"/>
                          </a:rPr>
                          <m:t>𝑑</m:t>
                        </m:r>
                      </m:e>
                    </m:d>
                  </m:oMath>
                </a14:m>
                <a:r>
                  <a:rPr lang="en-US" dirty="0"/>
                  <a:t> </a:t>
                </a:r>
                <a:r>
                  <a:rPr lang="en-US" dirty="0">
                    <a:solidFill>
                      <a:srgbClr val="00B0F0"/>
                    </a:solidFill>
                  </a:rPr>
                  <a:t>[CMP16]</a:t>
                </a:r>
                <a:endParaRPr lang="en-US" dirty="0"/>
              </a:p>
            </p:txBody>
          </p:sp>
        </mc:Choice>
        <mc:Fallback>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7807960" cy="4534535"/>
              </a:xfrm>
              <a:blipFill>
                <a:blip r:embed="rId2"/>
                <a:stretch>
                  <a:fillRect l="-1406" t="-2957" r="-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8E20FCA-1B1D-4359-B58A-3876198B7D4F}"/>
                  </a:ext>
                </a:extLst>
              </p:cNvPr>
              <p:cNvSpPr/>
              <p:nvPr/>
            </p:nvSpPr>
            <p:spPr>
              <a:xfrm>
                <a:off x="11268314" y="2507307"/>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2" name="Rectangle 21">
                <a:extLst>
                  <a:ext uri="{FF2B5EF4-FFF2-40B4-BE49-F238E27FC236}">
                    <a16:creationId xmlns:a16="http://schemas.microsoft.com/office/drawing/2014/main" id="{E8E20FCA-1B1D-4359-B58A-3876198B7D4F}"/>
                  </a:ext>
                </a:extLst>
              </p:cNvPr>
              <p:cNvSpPr>
                <a:spLocks noRot="1" noChangeAspect="1" noMove="1" noResize="1" noEditPoints="1" noAdjustHandles="1" noChangeArrowheads="1" noChangeShapeType="1" noTextEdit="1"/>
              </p:cNvSpPr>
              <p:nvPr/>
            </p:nvSpPr>
            <p:spPr>
              <a:xfrm>
                <a:off x="11268314" y="2507307"/>
                <a:ext cx="541367" cy="584775"/>
              </a:xfrm>
              <a:prstGeom prst="rect">
                <a:avLst/>
              </a:prstGeom>
              <a:blipFill>
                <a:blip r:embed="rId3"/>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09868B17-5FED-44BE-9D23-B2403DCFD91A}"/>
              </a:ext>
            </a:extLst>
          </p:cNvPr>
          <p:cNvSpPr/>
          <p:nvPr/>
        </p:nvSpPr>
        <p:spPr>
          <a:xfrm>
            <a:off x="9119955" y="178741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6F24F97-F8C7-4A87-91D2-C6F255917EF2}"/>
                  </a:ext>
                </a:extLst>
              </p:cNvPr>
              <p:cNvSpPr/>
              <p:nvPr/>
            </p:nvSpPr>
            <p:spPr>
              <a:xfrm>
                <a:off x="8515383" y="2799694"/>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24" name="Rectangle 23">
                <a:extLst>
                  <a:ext uri="{FF2B5EF4-FFF2-40B4-BE49-F238E27FC236}">
                    <a16:creationId xmlns:a16="http://schemas.microsoft.com/office/drawing/2014/main" id="{A6F24F97-F8C7-4A87-91D2-C6F255917EF2}"/>
                  </a:ext>
                </a:extLst>
              </p:cNvPr>
              <p:cNvSpPr>
                <a:spLocks noRot="1" noChangeAspect="1" noMove="1" noResize="1" noEditPoints="1" noAdjustHandles="1" noChangeArrowheads="1" noChangeShapeType="1" noTextEdit="1"/>
              </p:cNvSpPr>
              <p:nvPr/>
            </p:nvSpPr>
            <p:spPr>
              <a:xfrm>
                <a:off x="8515383" y="2799694"/>
                <a:ext cx="524118" cy="461665"/>
              </a:xfrm>
              <a:prstGeom prst="rect">
                <a:avLst/>
              </a:prstGeom>
              <a:blipFill>
                <a:blip r:embed="rId4"/>
                <a:stretch>
                  <a:fillRect b="-2632"/>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E6336538-8EEB-49BF-859D-F0DFA5E7EAAE}"/>
              </a:ext>
            </a:extLst>
          </p:cNvPr>
          <p:cNvSpPr/>
          <p:nvPr/>
        </p:nvSpPr>
        <p:spPr>
          <a:xfrm>
            <a:off x="9119954" y="2996158"/>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019BE7-650D-4FB5-9F09-BDDC0BE93C38}"/>
              </a:ext>
            </a:extLst>
          </p:cNvPr>
          <p:cNvSpPr/>
          <p:nvPr/>
        </p:nvSpPr>
        <p:spPr>
          <a:xfrm>
            <a:off x="9119953" y="3861171"/>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5DDC0B-1F2D-441B-9A32-73F4D0CD204B}"/>
              </a:ext>
            </a:extLst>
          </p:cNvPr>
          <p:cNvSpPr/>
          <p:nvPr/>
        </p:nvSpPr>
        <p:spPr>
          <a:xfrm>
            <a:off x="9119953" y="433299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C79B64-FD90-4885-B7A4-0C934C5E9F41}"/>
              </a:ext>
            </a:extLst>
          </p:cNvPr>
          <p:cNvSpPr/>
          <p:nvPr/>
        </p:nvSpPr>
        <p:spPr>
          <a:xfrm>
            <a:off x="8972600" y="1574909"/>
            <a:ext cx="2362611" cy="2949233"/>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14184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11126" y="365125"/>
            <a:ext cx="3642674" cy="1325563"/>
          </a:xfrm>
        </p:spPr>
        <p:txBody>
          <a:bodyPr/>
          <a:lstStyle/>
          <a:p>
            <a:r>
              <a:rPr lang="en-US" dirty="0">
                <a:solidFill>
                  <a:srgbClr val="C00000"/>
                </a:solidFill>
              </a:rPr>
              <a:t>Questions?</a:t>
            </a:r>
          </a:p>
        </p:txBody>
      </p:sp>
      <p:pic>
        <p:nvPicPr>
          <p:cNvPr id="6" name="Content Placeholder 5" descr="conan.jpg"/>
          <p:cNvPicPr>
            <a:picLocks noGrp="1" noChangeAspect="1"/>
          </p:cNvPicPr>
          <p:nvPr>
            <p:ph idx="1"/>
          </p:nvPr>
        </p:nvPicPr>
        <p:blipFill>
          <a:blip r:embed="rId2" cstate="print"/>
          <a:stretch>
            <a:fillRect/>
          </a:stretch>
        </p:blipFill>
        <p:spPr>
          <a:xfrm>
            <a:off x="8091512" y="1549331"/>
            <a:ext cx="1908327" cy="1640214"/>
          </a:xfrm>
        </p:spPr>
      </p:pic>
      <p:sp>
        <p:nvSpPr>
          <p:cNvPr id="5" name="Slide Number Placeholder 4"/>
          <p:cNvSpPr>
            <a:spLocks noGrp="1"/>
          </p:cNvSpPr>
          <p:nvPr>
            <p:ph type="sldNum" sz="quarter" idx="12"/>
          </p:nvPr>
        </p:nvSpPr>
        <p:spPr/>
        <p:txBody>
          <a:bodyPr/>
          <a:lstStyle/>
          <a:p>
            <a:fld id="{B10ECC8A-EAFA-4BFB-9B14-354EC746CD03}" type="slidenum">
              <a:rPr lang="en-US" smtClean="0"/>
              <a:pPr/>
              <a:t>68</a:t>
            </a:fld>
            <a:endParaRPr lang="en-US"/>
          </a:p>
        </p:txBody>
      </p:sp>
      <p:sp>
        <p:nvSpPr>
          <p:cNvPr id="7" name="Title 1">
            <a:extLst>
              <a:ext uri="{FF2B5EF4-FFF2-40B4-BE49-F238E27FC236}">
                <a16:creationId xmlns:a16="http://schemas.microsoft.com/office/drawing/2014/main" id="{70B03FB5-EC2A-4E69-8171-BD44A3FEBFCA}"/>
              </a:ext>
            </a:extLst>
          </p:cNvPr>
          <p:cNvSpPr txBox="1">
            <a:spLocks/>
          </p:cNvSpPr>
          <p:nvPr/>
        </p:nvSpPr>
        <p:spPr>
          <a:xfrm>
            <a:off x="838200" y="365125"/>
            <a:ext cx="393176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C00000"/>
                </a:solidFill>
              </a:rPr>
              <a:t>Summary</a:t>
            </a:r>
          </a:p>
        </p:txBody>
      </p:sp>
      <p:cxnSp>
        <p:nvCxnSpPr>
          <p:cNvPr id="4" name="Straight Connector 3">
            <a:extLst>
              <a:ext uri="{FF2B5EF4-FFF2-40B4-BE49-F238E27FC236}">
                <a16:creationId xmlns:a16="http://schemas.microsoft.com/office/drawing/2014/main" id="{60C584AE-C04C-4EC9-8B62-B1CC3A1D9C20}"/>
              </a:ext>
            </a:extLst>
          </p:cNvPr>
          <p:cNvCxnSpPr>
            <a:cxnSpLocks/>
          </p:cNvCxnSpPr>
          <p:nvPr/>
        </p:nvCxnSpPr>
        <p:spPr>
          <a:xfrm>
            <a:off x="6138420" y="307468"/>
            <a:ext cx="0" cy="6243064"/>
          </a:xfrm>
          <a:prstGeom prst="line">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27D32BCC-9E94-4BED-A0AA-3B7239E70958}"/>
                  </a:ext>
                </a:extLst>
              </p:cNvPr>
              <p:cNvSpPr txBox="1">
                <a:spLocks/>
              </p:cNvSpPr>
              <p:nvPr/>
            </p:nvSpPr>
            <p:spPr>
              <a:xfrm>
                <a:off x="838200" y="1825625"/>
                <a:ext cx="4836734" cy="45345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Clr>
                    <a:schemeClr val="tx1"/>
                  </a:buClr>
                  <a:buFont typeface="Wingdings" panose="05000000000000000000" pitchFamily="2" charset="2"/>
                  <a:buChar char="v"/>
                </a:pPr>
                <a:r>
                  <a:rPr lang="en-US" dirty="0">
                    <a:solidFill>
                      <a:srgbClr val="00B050"/>
                    </a:solidFill>
                  </a:rPr>
                  <a:t>Algorithm</a:t>
                </a:r>
                <a:r>
                  <a:rPr lang="en-US" dirty="0"/>
                  <a:t>: Start from most recent row and </a:t>
                </a:r>
                <a:r>
                  <a:rPr lang="en-US" dirty="0" err="1"/>
                  <a:t>downsample</a:t>
                </a:r>
                <a:r>
                  <a:rPr lang="en-US" dirty="0"/>
                  <a:t> through (reverse) online leverage score</a:t>
                </a:r>
              </a:p>
              <a:p>
                <a:pPr marL="457200" indent="-457200">
                  <a:buClr>
                    <a:schemeClr val="tx1"/>
                  </a:buClr>
                  <a:buFont typeface="Wingdings" panose="05000000000000000000" pitchFamily="2" charset="2"/>
                  <a:buChar char="v"/>
                </a:pPr>
                <a:r>
                  <a:rPr lang="en-US" dirty="0">
                    <a:solidFill>
                      <a:srgbClr val="00B050"/>
                    </a:solidFill>
                  </a:rPr>
                  <a:t>Correctness</a:t>
                </a:r>
                <a:r>
                  <a:rPr lang="en-US" dirty="0"/>
                  <a:t>: expectation is correct, bound the variance and use matrix martingale  </a:t>
                </a:r>
              </a:p>
              <a:p>
                <a:pPr marL="457200" indent="-457200">
                  <a:buClr>
                    <a:schemeClr val="tx1"/>
                  </a:buClr>
                  <a:buFont typeface="Wingdings" panose="05000000000000000000" pitchFamily="2" charset="2"/>
                  <a:buChar char="v"/>
                </a:pPr>
                <a:r>
                  <a:rPr lang="en-US" dirty="0">
                    <a:solidFill>
                      <a:srgbClr val="00B050"/>
                    </a:solidFill>
                  </a:rPr>
                  <a:t>Space</a:t>
                </a:r>
                <a:r>
                  <a:rPr lang="en-US" dirty="0"/>
                  <a:t>:</a:t>
                </a:r>
                <a14:m>
                  <m:oMath xmlns:m="http://schemas.openxmlformats.org/officeDocument/2006/math">
                    <m:acc>
                      <m:accPr>
                        <m:chr m:val="̃"/>
                        <m:ctrlPr>
                          <a:rPr lang="en-US" i="1">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𝜖</m:t>
                                </m:r>
                              </m:e>
                              <m:sup>
                                <m:r>
                                  <a:rPr lang="en-US" i="1">
                                    <a:solidFill>
                                      <a:srgbClr val="C00000"/>
                                    </a:solidFill>
                                    <a:latin typeface="Cambria Math" panose="02040503050406030204" pitchFamily="18" charset="0"/>
                                  </a:rPr>
                                  <m:t>2</m:t>
                                </m:r>
                              </m:sup>
                            </m:sSup>
                          </m:den>
                        </m:f>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𝑑</m:t>
                            </m:r>
                          </m:e>
                          <m:sup>
                            <m:r>
                              <a:rPr lang="en-US" b="0" i="1" smtClean="0">
                                <a:solidFill>
                                  <a:srgbClr val="C00000"/>
                                </a:solidFill>
                                <a:latin typeface="Cambria Math" panose="02040503050406030204" pitchFamily="18" charset="0"/>
                              </a:rPr>
                              <m:t>2</m:t>
                            </m:r>
                          </m:sup>
                        </m:sSup>
                      </m:e>
                    </m:d>
                  </m:oMath>
                </a14:m>
                <a:endParaRPr lang="en-US" dirty="0"/>
              </a:p>
            </p:txBody>
          </p:sp>
        </mc:Choice>
        <mc:Fallback>
          <p:sp>
            <p:nvSpPr>
              <p:cNvPr id="11" name="Content Placeholder 2">
                <a:extLst>
                  <a:ext uri="{FF2B5EF4-FFF2-40B4-BE49-F238E27FC236}">
                    <a16:creationId xmlns:a16="http://schemas.microsoft.com/office/drawing/2014/main" id="{27D32BCC-9E94-4BED-A0AA-3B7239E70958}"/>
                  </a:ext>
                </a:extLst>
              </p:cNvPr>
              <p:cNvSpPr txBox="1">
                <a:spLocks noRot="1" noChangeAspect="1" noMove="1" noResize="1" noEditPoints="1" noAdjustHandles="1" noChangeArrowheads="1" noChangeShapeType="1" noTextEdit="1"/>
              </p:cNvSpPr>
              <p:nvPr/>
            </p:nvSpPr>
            <p:spPr>
              <a:xfrm>
                <a:off x="838200" y="1825625"/>
                <a:ext cx="4836734" cy="4534535"/>
              </a:xfrm>
              <a:prstGeom prst="rect">
                <a:avLst/>
              </a:prstGeom>
              <a:blipFill>
                <a:blip r:embed="rId3"/>
                <a:stretch>
                  <a:fillRect l="-2270" t="-2151" r="-7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1C51C9A3-A3AF-4259-8CF7-974C1598FCAF}"/>
                  </a:ext>
                </a:extLst>
              </p:cNvPr>
              <p:cNvSpPr/>
              <p:nvPr/>
            </p:nvSpPr>
            <p:spPr>
              <a:xfrm>
                <a:off x="10275016" y="4454449"/>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1C51C9A3-A3AF-4259-8CF7-974C1598FCAF}"/>
                  </a:ext>
                </a:extLst>
              </p:cNvPr>
              <p:cNvSpPr>
                <a:spLocks noRot="1" noChangeAspect="1" noMove="1" noResize="1" noEditPoints="1" noAdjustHandles="1" noChangeArrowheads="1" noChangeShapeType="1" noTextEdit="1"/>
              </p:cNvSpPr>
              <p:nvPr/>
            </p:nvSpPr>
            <p:spPr>
              <a:xfrm>
                <a:off x="10275016" y="4454449"/>
                <a:ext cx="541367" cy="584775"/>
              </a:xfrm>
              <a:prstGeom prst="rect">
                <a:avLst/>
              </a:prstGeom>
              <a:blipFill>
                <a:blip r:embed="rId4"/>
                <a:stretch>
                  <a:fillRect/>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03B4DA84-26B9-4C9D-A688-B49A61558FBD}"/>
              </a:ext>
            </a:extLst>
          </p:cNvPr>
          <p:cNvSpPr/>
          <p:nvPr/>
        </p:nvSpPr>
        <p:spPr>
          <a:xfrm>
            <a:off x="8126657" y="3734558"/>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A5028B8B-8063-4426-9D3B-6EB4072ADE9E}"/>
                  </a:ext>
                </a:extLst>
              </p:cNvPr>
              <p:cNvSpPr/>
              <p:nvPr/>
            </p:nvSpPr>
            <p:spPr>
              <a:xfrm>
                <a:off x="7455184" y="5578369"/>
                <a:ext cx="636328" cy="4934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𝑖</m:t>
                              </m:r>
                            </m:e>
                            <m:sub>
                              <m:r>
                                <a:rPr lang="en-US" sz="2400" b="0" i="1" smtClean="0">
                                  <a:solidFill>
                                    <a:srgbClr val="C00000"/>
                                  </a:solidFill>
                                  <a:latin typeface="Cambria Math" panose="02040503050406030204" pitchFamily="18" charset="0"/>
                                </a:rPr>
                                <m:t>1</m:t>
                              </m:r>
                            </m:sub>
                          </m:sSub>
                        </m:sub>
                      </m:sSub>
                    </m:oMath>
                  </m:oMathPara>
                </a14:m>
                <a:endParaRPr lang="en-US" sz="2400" dirty="0">
                  <a:solidFill>
                    <a:srgbClr val="C00000"/>
                  </a:solidFill>
                </a:endParaRPr>
              </a:p>
            </p:txBody>
          </p:sp>
        </mc:Choice>
        <mc:Fallback xmlns="">
          <p:sp>
            <p:nvSpPr>
              <p:cNvPr id="14" name="Rectangle 13">
                <a:extLst>
                  <a:ext uri="{FF2B5EF4-FFF2-40B4-BE49-F238E27FC236}">
                    <a16:creationId xmlns:a16="http://schemas.microsoft.com/office/drawing/2014/main" id="{A5028B8B-8063-4426-9D3B-6EB4072ADE9E}"/>
                  </a:ext>
                </a:extLst>
              </p:cNvPr>
              <p:cNvSpPr>
                <a:spLocks noRot="1" noChangeAspect="1" noMove="1" noResize="1" noEditPoints="1" noAdjustHandles="1" noChangeArrowheads="1" noChangeShapeType="1" noTextEdit="1"/>
              </p:cNvSpPr>
              <p:nvPr/>
            </p:nvSpPr>
            <p:spPr>
              <a:xfrm>
                <a:off x="7455184" y="5578369"/>
                <a:ext cx="636328" cy="493405"/>
              </a:xfrm>
              <a:prstGeom prst="rect">
                <a:avLst/>
              </a:prstGeom>
              <a:blipFill>
                <a:blip r:embed="rId5"/>
                <a:stretch>
                  <a:fillRect b="-1235"/>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52CEF788-CE9A-4105-BF48-22E412C97B06}"/>
              </a:ext>
            </a:extLst>
          </p:cNvPr>
          <p:cNvSpPr/>
          <p:nvPr/>
        </p:nvSpPr>
        <p:spPr>
          <a:xfrm>
            <a:off x="8126657" y="4319415"/>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6AEA1D-BE9F-40AA-8107-840F4EFE7323}"/>
              </a:ext>
            </a:extLst>
          </p:cNvPr>
          <p:cNvSpPr/>
          <p:nvPr/>
        </p:nvSpPr>
        <p:spPr>
          <a:xfrm>
            <a:off x="8126656" y="4943300"/>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A3BB2ED-1C61-4025-A195-5D79322A18B7}"/>
              </a:ext>
            </a:extLst>
          </p:cNvPr>
          <p:cNvSpPr/>
          <p:nvPr/>
        </p:nvSpPr>
        <p:spPr>
          <a:xfrm>
            <a:off x="8126655" y="5391398"/>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4C450A5-5F6D-4308-8567-6D6EFEB2987E}"/>
              </a:ext>
            </a:extLst>
          </p:cNvPr>
          <p:cNvSpPr/>
          <p:nvPr/>
        </p:nvSpPr>
        <p:spPr>
          <a:xfrm>
            <a:off x="8126655" y="5808313"/>
            <a:ext cx="2067907" cy="183428"/>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9255F96-4A9C-45C9-8E14-08F97BF20861}"/>
              </a:ext>
            </a:extLst>
          </p:cNvPr>
          <p:cNvSpPr/>
          <p:nvPr/>
        </p:nvSpPr>
        <p:spPr>
          <a:xfrm>
            <a:off x="8126655" y="3330902"/>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182D4EB-C0EB-42FA-831B-1C0E905D3DA7}"/>
              </a:ext>
            </a:extLst>
          </p:cNvPr>
          <p:cNvSpPr/>
          <p:nvPr/>
        </p:nvSpPr>
        <p:spPr>
          <a:xfrm>
            <a:off x="8126655" y="6280135"/>
            <a:ext cx="2067907" cy="183428"/>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309C3CB-1AD2-4056-AF94-10FD99318E83}"/>
              </a:ext>
            </a:extLst>
          </p:cNvPr>
          <p:cNvSpPr/>
          <p:nvPr/>
        </p:nvSpPr>
        <p:spPr>
          <a:xfrm>
            <a:off x="7979302" y="3522051"/>
            <a:ext cx="2362611" cy="2949233"/>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C784745-4323-45C9-8BE4-BBE686CB5D15}"/>
              </a:ext>
            </a:extLst>
          </p:cNvPr>
          <p:cNvSpPr/>
          <p:nvPr/>
        </p:nvSpPr>
        <p:spPr>
          <a:xfrm>
            <a:off x="7979302" y="5797202"/>
            <a:ext cx="2362611" cy="681803"/>
          </a:xfrm>
          <a:prstGeom prst="rect">
            <a:avLst/>
          </a:prstGeom>
          <a:noFill/>
          <a:ln w="571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22166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Low-Rank Approximation</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pPr marL="0" indent="0">
              <a:buNone/>
            </a:pPr>
            <a:r>
              <a:rPr lang="en-US" dirty="0"/>
              <a:t>1  3  5 -2  7  0 11  4 -8</a:t>
            </a:r>
          </a:p>
          <a:p>
            <a:pPr marL="0" indent="0">
              <a:buNone/>
            </a:pPr>
            <a:r>
              <a:rPr lang="en-US" dirty="0"/>
              <a:t>0  0 -1  3 13 2  8   6  2</a:t>
            </a:r>
          </a:p>
          <a:p>
            <a:pPr marL="0" indent="0">
              <a:buNone/>
            </a:pPr>
            <a:r>
              <a:rPr lang="en-US" dirty="0"/>
              <a:t>2  5  6  1  4  0  -7  5  3</a:t>
            </a:r>
          </a:p>
          <a:p>
            <a:pPr marL="0" indent="0">
              <a:buNone/>
            </a:pPr>
            <a:r>
              <a:rPr lang="en-US" dirty="0"/>
              <a:t>8  7  2  1 -1 -3 -2 -4 -6</a:t>
            </a:r>
          </a:p>
          <a:p>
            <a:pPr marL="0" indent="0">
              <a:buNone/>
            </a:pPr>
            <a:r>
              <a:rPr lang="en-US" dirty="0"/>
              <a:t>-5 3 -4 -1 -2 -1 0 -3  -1</a:t>
            </a:r>
          </a:p>
          <a:p>
            <a:pPr marL="0" indent="0">
              <a:buNone/>
            </a:pPr>
            <a:r>
              <a:rPr lang="en-US" dirty="0"/>
              <a:t>7  1  3  2  4  1  0  11  1</a:t>
            </a:r>
          </a:p>
          <a:p>
            <a:pPr marL="0" indent="0">
              <a:buNone/>
            </a:pPr>
            <a:endParaRPr lang="en-US" dirty="0"/>
          </a:p>
        </p:txBody>
      </p:sp>
      <p:sp>
        <p:nvSpPr>
          <p:cNvPr id="4" name="Rectangle 3">
            <a:extLst>
              <a:ext uri="{FF2B5EF4-FFF2-40B4-BE49-F238E27FC236}">
                <a16:creationId xmlns:a16="http://schemas.microsoft.com/office/drawing/2014/main" id="{9AE4632A-DB15-4E1E-AF6A-9808F8A025F0}"/>
              </a:ext>
            </a:extLst>
          </p:cNvPr>
          <p:cNvSpPr/>
          <p:nvPr/>
        </p:nvSpPr>
        <p:spPr>
          <a:xfrm>
            <a:off x="838200" y="1825625"/>
            <a:ext cx="3304032"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DE29DC0-5F55-4C0F-9250-42464CEC0C31}"/>
                  </a:ext>
                </a:extLst>
              </p:cNvPr>
              <p:cNvSpPr/>
              <p:nvPr/>
            </p:nvSpPr>
            <p:spPr>
              <a:xfrm>
                <a:off x="4842217" y="1825625"/>
                <a:ext cx="5700815" cy="2062103"/>
              </a:xfrm>
              <a:prstGeom prst="rect">
                <a:avLst/>
              </a:prstGeom>
            </p:spPr>
            <p:txBody>
              <a:bodyPr wrap="square">
                <a:spAutoFit/>
              </a:bodyPr>
              <a:lstStyle/>
              <a:p>
                <a:pPr marL="457200" indent="-457200">
                  <a:buFont typeface="Wingdings" panose="05000000000000000000" pitchFamily="2" charset="2"/>
                  <a:buChar char="v"/>
                </a:pPr>
                <a:r>
                  <a:rPr lang="en-US" sz="3200" dirty="0"/>
                  <a:t>Find rank </a:t>
                </a:r>
                <a14:m>
                  <m:oMath xmlns:m="http://schemas.openxmlformats.org/officeDocument/2006/math">
                    <m:r>
                      <a:rPr lang="en-US" sz="3200" b="0" i="1" smtClean="0">
                        <a:solidFill>
                          <a:srgbClr val="C00000"/>
                        </a:solidFill>
                        <a:latin typeface="Cambria Math" panose="02040503050406030204" pitchFamily="18" charset="0"/>
                      </a:rPr>
                      <m:t>𝑘</m:t>
                    </m:r>
                  </m:oMath>
                </a14:m>
                <a:r>
                  <a:rPr lang="en-US" sz="3200" dirty="0"/>
                  <a:t> matrix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𝐴</m:t>
                        </m:r>
                      </m:e>
                      <m:sub>
                        <m:r>
                          <a:rPr lang="en-US" sz="3200" b="0" i="1" smtClean="0">
                            <a:solidFill>
                              <a:srgbClr val="C00000"/>
                            </a:solidFill>
                            <a:latin typeface="Cambria Math" panose="02040503050406030204" pitchFamily="18" charset="0"/>
                          </a:rPr>
                          <m:t>𝑘</m:t>
                        </m:r>
                      </m:sub>
                    </m:sSub>
                  </m:oMath>
                </a14:m>
                <a:r>
                  <a:rPr lang="en-US" sz="3200" dirty="0">
                    <a:solidFill>
                      <a:srgbClr val="C00000"/>
                    </a:solidFill>
                  </a:rPr>
                  <a:t> </a:t>
                </a:r>
                <a:r>
                  <a:rPr lang="en-US" sz="3200" dirty="0"/>
                  <a:t>that minimizes </a:t>
                </a:r>
                <a14:m>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𝐴</m:t>
                        </m:r>
                      </m:e>
                      <m:sub>
                        <m:r>
                          <a:rPr lang="en-US" sz="3200" i="1">
                            <a:solidFill>
                              <a:srgbClr val="C00000"/>
                            </a:solidFill>
                            <a:latin typeface="Cambria Math" panose="02040503050406030204" pitchFamily="18" charset="0"/>
                          </a:rPr>
                          <m:t>𝑘</m:t>
                        </m:r>
                      </m:sub>
                    </m:sSub>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𝐴</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m:t>
                        </m:r>
                      </m:e>
                      <m:sub>
                        <m:r>
                          <a:rPr lang="en-US" sz="3200" b="0" i="1" smtClean="0">
                            <a:solidFill>
                              <a:srgbClr val="C00000"/>
                            </a:solidFill>
                            <a:latin typeface="Cambria Math" panose="02040503050406030204" pitchFamily="18" charset="0"/>
                          </a:rPr>
                          <m:t>𝐹</m:t>
                        </m:r>
                      </m:sub>
                    </m:sSub>
                  </m:oMath>
                </a14:m>
                <a:r>
                  <a:rPr lang="en-US" sz="3200" dirty="0">
                    <a:solidFill>
                      <a:srgbClr val="C00000"/>
                    </a:solidFill>
                  </a:rPr>
                  <a:t> </a:t>
                </a:r>
              </a:p>
              <a:p>
                <a:pPr marL="457200" indent="-457200">
                  <a:buFont typeface="Wingdings" panose="05000000000000000000" pitchFamily="2" charset="2"/>
                  <a:buChar char="v"/>
                </a:pPr>
                <a:r>
                  <a:rPr lang="en-US" sz="3200" dirty="0"/>
                  <a:t>Finding structure among noise</a:t>
                </a:r>
              </a:p>
              <a:p>
                <a:pPr marL="457200" indent="-457200">
                  <a:buFont typeface="Wingdings" panose="05000000000000000000" pitchFamily="2" charset="2"/>
                  <a:buChar char="v"/>
                </a:pPr>
                <a:r>
                  <a:rPr lang="en-US" sz="3200" dirty="0"/>
                  <a:t>Matrix completion problem</a:t>
                </a:r>
              </a:p>
            </p:txBody>
          </p:sp>
        </mc:Choice>
        <mc:Fallback xmlns="">
          <p:sp>
            <p:nvSpPr>
              <p:cNvPr id="6" name="Rectangle 5">
                <a:extLst>
                  <a:ext uri="{FF2B5EF4-FFF2-40B4-BE49-F238E27FC236}">
                    <a16:creationId xmlns:a16="http://schemas.microsoft.com/office/drawing/2014/main" id="{ADE29DC0-5F55-4C0F-9250-42464CEC0C31}"/>
                  </a:ext>
                </a:extLst>
              </p:cNvPr>
              <p:cNvSpPr>
                <a:spLocks noRot="1" noChangeAspect="1" noMove="1" noResize="1" noEditPoints="1" noAdjustHandles="1" noChangeArrowheads="1" noChangeShapeType="1" noTextEdit="1"/>
              </p:cNvSpPr>
              <p:nvPr/>
            </p:nvSpPr>
            <p:spPr>
              <a:xfrm>
                <a:off x="4842217" y="1825625"/>
                <a:ext cx="5700815" cy="2062103"/>
              </a:xfrm>
              <a:prstGeom prst="rect">
                <a:avLst/>
              </a:prstGeom>
              <a:blipFill>
                <a:blip r:embed="rId2"/>
                <a:stretch>
                  <a:fillRect l="-2350" t="-3540" r="-1816" b="-855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E34C0BD3-17FA-4C89-B440-C5B1EB2729FE}"/>
                  </a:ext>
                </a:extLst>
              </p:cNvPr>
              <p:cNvSpPr/>
              <p:nvPr/>
            </p:nvSpPr>
            <p:spPr>
              <a:xfrm>
                <a:off x="305260" y="3156778"/>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00B0F0"/>
                          </a:solidFill>
                          <a:latin typeface="Cambria Math" panose="02040503050406030204" pitchFamily="18" charset="0"/>
                        </a:rPr>
                        <m:t>𝑛</m:t>
                      </m:r>
                    </m:oMath>
                  </m:oMathPara>
                </a14:m>
                <a:endParaRPr lang="en-US" dirty="0"/>
              </a:p>
            </p:txBody>
          </p:sp>
        </mc:Choice>
        <mc:Fallback>
          <p:sp>
            <p:nvSpPr>
              <p:cNvPr id="7" name="Rectangle 6">
                <a:extLst>
                  <a:ext uri="{FF2B5EF4-FFF2-40B4-BE49-F238E27FC236}">
                    <a16:creationId xmlns:a16="http://schemas.microsoft.com/office/drawing/2014/main" id="{E34C0BD3-17FA-4C89-B440-C5B1EB2729FE}"/>
                  </a:ext>
                </a:extLst>
              </p:cNvPr>
              <p:cNvSpPr>
                <a:spLocks noRot="1" noChangeAspect="1" noMove="1" noResize="1" noEditPoints="1" noAdjustHandles="1" noChangeArrowheads="1" noChangeShapeType="1" noTextEdit="1"/>
              </p:cNvSpPr>
              <p:nvPr/>
            </p:nvSpPr>
            <p:spPr>
              <a:xfrm>
                <a:off x="305260" y="3156778"/>
                <a:ext cx="37459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1BE03EE9-5338-44CC-A0E3-C885075F2E77}"/>
                  </a:ext>
                </a:extLst>
              </p:cNvPr>
              <p:cNvSpPr/>
              <p:nvPr/>
            </p:nvSpPr>
            <p:spPr>
              <a:xfrm>
                <a:off x="2207212" y="4916948"/>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00B0F0"/>
                          </a:solidFill>
                          <a:latin typeface="Cambria Math" panose="02040503050406030204" pitchFamily="18" charset="0"/>
                        </a:rPr>
                        <m:t>𝑑</m:t>
                      </m:r>
                    </m:oMath>
                  </m:oMathPara>
                </a14:m>
                <a:endParaRPr lang="en-US" dirty="0"/>
              </a:p>
            </p:txBody>
          </p:sp>
        </mc:Choice>
        <mc:Fallback>
          <p:sp>
            <p:nvSpPr>
              <p:cNvPr id="8" name="Rectangle 7">
                <a:extLst>
                  <a:ext uri="{FF2B5EF4-FFF2-40B4-BE49-F238E27FC236}">
                    <a16:creationId xmlns:a16="http://schemas.microsoft.com/office/drawing/2014/main" id="{1BE03EE9-5338-44CC-A0E3-C885075F2E77}"/>
                  </a:ext>
                </a:extLst>
              </p:cNvPr>
              <p:cNvSpPr>
                <a:spLocks noRot="1" noChangeAspect="1" noMove="1" noResize="1" noEditPoints="1" noAdjustHandles="1" noChangeArrowheads="1" noChangeShapeType="1" noTextEdit="1"/>
              </p:cNvSpPr>
              <p:nvPr/>
            </p:nvSpPr>
            <p:spPr>
              <a:xfrm>
                <a:off x="2207212" y="4916948"/>
                <a:ext cx="399597" cy="400110"/>
              </a:xfrm>
              <a:prstGeom prst="rect">
                <a:avLst/>
              </a:prstGeom>
              <a:blipFill>
                <a:blip r:embed="rId4"/>
                <a:stretch>
                  <a:fillRect/>
                </a:stretch>
              </a:blipFill>
            </p:spPr>
            <p:txBody>
              <a:bodyPr/>
              <a:lstStyle/>
              <a:p>
                <a:r>
                  <a:rPr lang="en-US">
                    <a:noFill/>
                  </a:rPr>
                  <a:t> </a:t>
                </a:r>
              </a:p>
            </p:txBody>
          </p:sp>
        </mc:Fallback>
      </mc:AlternateContent>
      <p:pic>
        <p:nvPicPr>
          <p:cNvPr id="9" name="Picture 2" descr="Image result for netflix">
            <a:extLst>
              <a:ext uri="{FF2B5EF4-FFF2-40B4-BE49-F238E27FC236}">
                <a16:creationId xmlns:a16="http://schemas.microsoft.com/office/drawing/2014/main" id="{08B93FF4-7BD3-4BA2-9C67-FF74F86276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7283" y="4462529"/>
            <a:ext cx="2823795" cy="1308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231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Model #1: Streaming / Sliding Window Model</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pPr>
                  <a:buFont typeface="Wingdings" panose="05000000000000000000" pitchFamily="2" charset="2"/>
                  <a:buChar char="v"/>
                </a:pPr>
                <a:r>
                  <a:rPr lang="en-US" dirty="0"/>
                  <a:t> </a:t>
                </a: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a:t>
                </a:r>
              </a:p>
              <a:p>
                <a:pPr>
                  <a:buFont typeface="Wingdings" panose="05000000000000000000" pitchFamily="2" charset="2"/>
                  <a:buChar char="v"/>
                </a:pPr>
                <a:r>
                  <a:rPr lang="en-US" dirty="0"/>
                  <a:t> </a:t>
                </a:r>
                <a:r>
                  <a:rPr lang="en-US" dirty="0">
                    <a:solidFill>
                      <a:srgbClr val="00B050"/>
                    </a:solidFill>
                  </a:rPr>
                  <a:t>Output</a:t>
                </a:r>
                <a:r>
                  <a:rPr lang="en-US" dirty="0"/>
                  <a:t>: Evaluation (or approximation) of a given function</a:t>
                </a:r>
              </a:p>
              <a:p>
                <a:pPr>
                  <a:buFont typeface="Wingdings" panose="05000000000000000000" pitchFamily="2" charset="2"/>
                  <a:buChar char="v"/>
                </a:pPr>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a:p>
                <a:pPr>
                  <a:buFont typeface="Wingdings" panose="05000000000000000000" pitchFamily="2" charset="2"/>
                  <a:buChar char="v"/>
                </a:pPr>
                <a:endParaRPr lang="en-US" dirty="0"/>
              </a:p>
              <a:p>
                <a:pPr>
                  <a:buFont typeface="Wingdings" panose="05000000000000000000" pitchFamily="2" charset="2"/>
                  <a:buChar char="v"/>
                </a:pPr>
                <a:r>
                  <a:rPr lang="en-US" dirty="0"/>
                  <a:t> </a:t>
                </a:r>
                <a:r>
                  <a:rPr lang="en-US" dirty="0">
                    <a:solidFill>
                      <a:srgbClr val="00B050"/>
                    </a:solidFill>
                  </a:rPr>
                  <a:t>Sliding Window</a:t>
                </a:r>
                <a:r>
                  <a:rPr lang="en-US" dirty="0"/>
                  <a:t>: “Only the </a:t>
                </a:r>
                <a14:m>
                  <m:oMath xmlns:m="http://schemas.openxmlformats.org/officeDocument/2006/math">
                    <m:r>
                      <a:rPr lang="en-US" b="0" i="1" smtClean="0">
                        <a:solidFill>
                          <a:srgbClr val="C00000"/>
                        </a:solidFill>
                        <a:latin typeface="Cambria Math" panose="02040503050406030204" pitchFamily="18" charset="0"/>
                      </a:rPr>
                      <m:t>𝑛</m:t>
                    </m:r>
                  </m:oMath>
                </a14:m>
                <a:r>
                  <a:rPr lang="en-US" dirty="0"/>
                  <a:t> most recent updates form the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a:t>
                </a:r>
              </a:p>
              <a:p>
                <a:pPr lvl="1">
                  <a:buFont typeface="Wingdings" panose="05000000000000000000" pitchFamily="2" charset="2"/>
                  <a:buChar char="v"/>
                </a:pPr>
                <a:r>
                  <a:rPr lang="en-US" dirty="0"/>
                  <a:t> Emphasizes recent interactions, appropriate for time sensitive settings</a:t>
                </a:r>
              </a:p>
            </p:txBody>
          </p:sp>
        </mc:Choice>
        <mc:Fallback>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2655531-097D-4E45-B6D5-0E29302327E4}"/>
              </a:ext>
            </a:extLst>
          </p:cNvPr>
          <p:cNvSpPr txBox="1"/>
          <p:nvPr/>
        </p:nvSpPr>
        <p:spPr>
          <a:xfrm>
            <a:off x="6024880" y="5469077"/>
            <a:ext cx="4195379" cy="707886"/>
          </a:xfrm>
          <a:prstGeom prst="rect">
            <a:avLst/>
          </a:prstGeom>
          <a:noFill/>
        </p:spPr>
        <p:txBody>
          <a:bodyPr wrap="none" rtlCol="0">
            <a:spAutoFit/>
          </a:bodyPr>
          <a:lstStyle/>
          <a:p>
            <a:r>
              <a:rPr lang="en-US" sz="4000" dirty="0"/>
              <a:t>1 0 1 1 1 0 0 1 1 0 1</a:t>
            </a:r>
          </a:p>
        </p:txBody>
      </p:sp>
      <p:sp>
        <p:nvSpPr>
          <p:cNvPr id="5" name="Rectangle 4">
            <a:extLst>
              <a:ext uri="{FF2B5EF4-FFF2-40B4-BE49-F238E27FC236}">
                <a16:creationId xmlns:a16="http://schemas.microsoft.com/office/drawing/2014/main" id="{AA712B9F-5391-4129-91C2-1ED5D2EC8033}"/>
              </a:ext>
            </a:extLst>
          </p:cNvPr>
          <p:cNvSpPr/>
          <p:nvPr/>
        </p:nvSpPr>
        <p:spPr>
          <a:xfrm>
            <a:off x="7193280" y="5469077"/>
            <a:ext cx="2926374" cy="71892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01825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Low-Rank Approximation</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marL="457200" indent="-457200">
                  <a:buFont typeface="Wingdings" panose="05000000000000000000" pitchFamily="2" charset="2"/>
                  <a:buChar char="v"/>
                </a:pPr>
                <a:r>
                  <a:rPr lang="en-US" dirty="0"/>
                  <a:t>Low-rank approximation: Given </a:t>
                </a:r>
                <a14:m>
                  <m:oMath xmlns:m="http://schemas.openxmlformats.org/officeDocument/2006/math">
                    <m:r>
                      <a:rPr lang="en-US" b="0" i="1" smtClean="0">
                        <a:solidFill>
                          <a:srgbClr val="C00000"/>
                        </a:solidFill>
                        <a:latin typeface="Cambria Math" panose="02040503050406030204" pitchFamily="18" charset="0"/>
                      </a:rPr>
                      <m:t>𝜖</m:t>
                    </m:r>
                    <m:r>
                      <a:rPr lang="en-US" b="0" i="1" smtClean="0">
                        <a:solidFill>
                          <a:srgbClr val="C00000"/>
                        </a:solidFill>
                        <a:latin typeface="Cambria Math" panose="02040503050406030204" pitchFamily="18" charset="0"/>
                      </a:rPr>
                      <m:t>&gt;0</m:t>
                    </m:r>
                  </m:oMath>
                </a14:m>
                <a:r>
                  <a:rPr lang="en-US" dirty="0"/>
                  <a:t> and </a:t>
                </a:r>
                <a14:m>
                  <m:oMath xmlns:m="http://schemas.openxmlformats.org/officeDocument/2006/math">
                    <m:r>
                      <a:rPr lang="en-US" i="1" smtClean="0">
                        <a:solidFill>
                          <a:srgbClr val="C00000"/>
                        </a:solidFill>
                        <a:latin typeface="Cambria Math" panose="02040503050406030204" pitchFamily="18" charset="0"/>
                      </a:rPr>
                      <m:t>𝐴</m:t>
                    </m:r>
                    <m:r>
                      <a:rPr lang="en-US" i="1" smtClean="0">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𝑅</m:t>
                        </m:r>
                      </m:e>
                      <m:sup>
                        <m:r>
                          <a:rPr lang="en-US" b="0" i="1" smtClean="0">
                            <a:solidFill>
                              <a:srgbClr val="C00000"/>
                            </a:solidFill>
                            <a:latin typeface="Cambria Math" panose="02040503050406030204" pitchFamily="18" charset="0"/>
                          </a:rPr>
                          <m:t>𝑛</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𝑑</m:t>
                        </m:r>
                      </m:sup>
                    </m:sSup>
                  </m:oMath>
                </a14:m>
                <a:r>
                  <a:rPr lang="en-US" dirty="0"/>
                  <a:t>, find matrix </a:t>
                </a:r>
                <a14:m>
                  <m:oMath xmlns:m="http://schemas.openxmlformats.org/officeDocument/2006/math">
                    <m:r>
                      <a:rPr lang="en-US" b="0" i="1" smtClean="0">
                        <a:solidFill>
                          <a:srgbClr val="C00000"/>
                        </a:solidFill>
                        <a:latin typeface="Cambria Math" panose="02040503050406030204" pitchFamily="18" charset="0"/>
                      </a:rPr>
                      <m:t>𝑀</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𝑅</m:t>
                        </m:r>
                      </m:e>
                      <m:sup>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𝑑</m:t>
                        </m:r>
                      </m:sup>
                    </m:sSup>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oMath>
                </a14:m>
                <a:r>
                  <a:rPr lang="en-US" dirty="0"/>
                  <a:t> such that</a:t>
                </a:r>
              </a:p>
            </p:txBody>
          </p:sp>
        </mc:Choice>
        <mc:Fallback>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2"/>
                <a:stretch>
                  <a:fillRect l="-1043" t="-2101"/>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ADE29DC0-5F55-4C0F-9250-42464CEC0C31}"/>
              </a:ext>
            </a:extLst>
          </p:cNvPr>
          <p:cNvSpPr/>
          <p:nvPr/>
        </p:nvSpPr>
        <p:spPr>
          <a:xfrm>
            <a:off x="4842217" y="1825625"/>
            <a:ext cx="5700815" cy="584775"/>
          </a:xfrm>
          <a:prstGeom prst="rect">
            <a:avLst/>
          </a:prstGeom>
        </p:spPr>
        <p:txBody>
          <a:bodyPr wrap="square">
            <a:spAutoFit/>
          </a:bodyPr>
          <a:lstStyle/>
          <a:p>
            <a:pPr marL="457200" indent="-457200">
              <a:buFont typeface="Wingdings" panose="05000000000000000000" pitchFamily="2" charset="2"/>
              <a:buChar char="v"/>
            </a:pPr>
            <a:endParaRPr lang="en-US" sz="3200"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32AE2BD1-3D1C-4AAF-B9ED-7A5FA4681B1D}"/>
                  </a:ext>
                </a:extLst>
              </p:cNvPr>
              <p:cNvSpPr/>
              <p:nvPr/>
            </p:nvSpPr>
            <p:spPr>
              <a:xfrm>
                <a:off x="2068497" y="2733699"/>
                <a:ext cx="8811295"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𝜖</m:t>
                          </m:r>
                        </m:e>
                      </m:d>
                      <m:sSub>
                        <m:sSubPr>
                          <m:ctrlPr>
                            <a:rPr lang="en-US" sz="2800" b="0" i="1" smtClean="0">
                              <a:solidFill>
                                <a:srgbClr val="C00000"/>
                              </a:solidFill>
                              <a:latin typeface="Cambria Math" panose="02040503050406030204" pitchFamily="18" charset="0"/>
                            </a:rPr>
                          </m:ctrlPr>
                        </m:sSub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𝐴</m:t>
                              </m:r>
                              <m:r>
                                <a:rPr lang="en-US" sz="2800" b="0" i="1" smtClean="0">
                                  <a:solidFill>
                                    <a:srgbClr val="C00000"/>
                                  </a:solidFill>
                                  <a:latin typeface="Cambria Math" panose="02040503050406030204" pitchFamily="18" charset="0"/>
                                </a:rPr>
                                <m:t>−</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𝐴</m:t>
                                  </m:r>
                                </m:e>
                                <m:sub>
                                  <m:r>
                                    <a:rPr lang="en-US" sz="2800" b="0" i="1" smtClean="0">
                                      <a:solidFill>
                                        <a:srgbClr val="C00000"/>
                                      </a:solidFill>
                                      <a:latin typeface="Cambria Math" panose="02040503050406030204" pitchFamily="18" charset="0"/>
                                    </a:rPr>
                                    <m:t>𝑘</m:t>
                                  </m:r>
                                </m:sub>
                              </m:sSub>
                            </m:e>
                          </m:d>
                        </m:e>
                        <m:sub>
                          <m:r>
                            <a:rPr lang="en-US" sz="2800" b="0" i="1" smtClean="0">
                              <a:solidFill>
                                <a:srgbClr val="C00000"/>
                              </a:solidFill>
                              <a:latin typeface="Cambria Math" panose="02040503050406030204" pitchFamily="18" charset="0"/>
                            </a:rPr>
                            <m:t>𝐹</m:t>
                          </m:r>
                        </m:sub>
                      </m:sSub>
                      <m:r>
                        <a:rPr lang="en-US" sz="2800" b="0" i="1" smtClean="0">
                          <a:solidFill>
                            <a:srgbClr val="C00000"/>
                          </a:solidFill>
                          <a:latin typeface="Cambria Math" panose="02040503050406030204" pitchFamily="18" charset="0"/>
                        </a:rPr>
                        <m:t>≤</m:t>
                      </m:r>
                      <m:sSub>
                        <m:sSubPr>
                          <m:ctrlPr>
                            <a:rPr lang="en-US" sz="2800" b="0" i="1" smtClean="0">
                              <a:solidFill>
                                <a:srgbClr val="C00000"/>
                              </a:solidFill>
                              <a:latin typeface="Cambria Math" panose="02040503050406030204" pitchFamily="18" charset="0"/>
                            </a:rPr>
                          </m:ctrlPr>
                        </m:sSub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𝑀</m:t>
                              </m:r>
                              <m:r>
                                <a:rPr lang="en-US" sz="2800" b="0" i="1" smtClean="0">
                                  <a:solidFill>
                                    <a:srgbClr val="C00000"/>
                                  </a:solidFill>
                                  <a:latin typeface="Cambria Math" panose="02040503050406030204" pitchFamily="18" charset="0"/>
                                </a:rPr>
                                <m:t>−</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𝑀</m:t>
                                  </m:r>
                                </m:e>
                                <m:sub>
                                  <m:r>
                                    <a:rPr lang="en-US" sz="2800" b="0" i="1" smtClean="0">
                                      <a:solidFill>
                                        <a:srgbClr val="C00000"/>
                                      </a:solidFill>
                                      <a:latin typeface="Cambria Math" panose="02040503050406030204" pitchFamily="18" charset="0"/>
                                    </a:rPr>
                                    <m:t>𝑘</m:t>
                                  </m:r>
                                </m:sub>
                              </m:sSub>
                            </m:e>
                          </m:d>
                        </m:e>
                        <m:sub>
                          <m:r>
                            <a:rPr lang="en-US" sz="2800" b="0" i="1" smtClean="0">
                              <a:solidFill>
                                <a:srgbClr val="C00000"/>
                              </a:solidFill>
                              <a:latin typeface="Cambria Math" panose="02040503050406030204" pitchFamily="18" charset="0"/>
                            </a:rPr>
                            <m:t>𝐹</m:t>
                          </m:r>
                        </m:sub>
                      </m:sSub>
                      <m:r>
                        <a:rPr lang="en-US" sz="2800" b="0" i="1" smtClean="0">
                          <a:solidFill>
                            <a:srgbClr val="C00000"/>
                          </a:solidFill>
                          <a:latin typeface="Cambria Math" panose="02040503050406030204" pitchFamily="18" charset="0"/>
                        </a:rPr>
                        <m:t>≤</m:t>
                      </m:r>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𝜖</m:t>
                          </m:r>
                        </m:e>
                      </m:d>
                      <m:sSub>
                        <m:sSubPr>
                          <m:ctrlPr>
                            <a:rPr lang="en-US" sz="2800" b="0" i="1" smtClean="0">
                              <a:solidFill>
                                <a:srgbClr val="C00000"/>
                              </a:solidFill>
                              <a:latin typeface="Cambria Math" panose="02040503050406030204" pitchFamily="18" charset="0"/>
                            </a:rPr>
                          </m:ctrlPr>
                        </m:sSub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𝐴</m:t>
                              </m:r>
                              <m:r>
                                <a:rPr lang="en-US" sz="2800" b="0" i="1" smtClean="0">
                                  <a:solidFill>
                                    <a:srgbClr val="C00000"/>
                                  </a:solidFill>
                                  <a:latin typeface="Cambria Math" panose="02040503050406030204" pitchFamily="18" charset="0"/>
                                </a:rPr>
                                <m:t>−</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𝐴</m:t>
                                  </m:r>
                                </m:e>
                                <m:sub>
                                  <m:r>
                                    <a:rPr lang="en-US" sz="2800" b="0" i="1" smtClean="0">
                                      <a:solidFill>
                                        <a:srgbClr val="C00000"/>
                                      </a:solidFill>
                                      <a:latin typeface="Cambria Math" panose="02040503050406030204" pitchFamily="18" charset="0"/>
                                    </a:rPr>
                                    <m:t>𝑘</m:t>
                                  </m:r>
                                </m:sub>
                              </m:sSub>
                            </m:e>
                          </m:d>
                        </m:e>
                        <m:sub>
                          <m:r>
                            <a:rPr lang="en-US" sz="2800" b="0" i="1" smtClean="0">
                              <a:solidFill>
                                <a:srgbClr val="C00000"/>
                              </a:solidFill>
                              <a:latin typeface="Cambria Math" panose="02040503050406030204" pitchFamily="18" charset="0"/>
                            </a:rPr>
                            <m:t>𝐹</m:t>
                          </m:r>
                        </m:sub>
                      </m:sSub>
                    </m:oMath>
                  </m:oMathPara>
                </a14:m>
                <a:endParaRPr lang="en-US" sz="2800" dirty="0"/>
              </a:p>
            </p:txBody>
          </p:sp>
        </mc:Choice>
        <mc:Fallback xmlns="">
          <p:sp>
            <p:nvSpPr>
              <p:cNvPr id="4" name="Rectangle 3">
                <a:extLst>
                  <a:ext uri="{FF2B5EF4-FFF2-40B4-BE49-F238E27FC236}">
                    <a16:creationId xmlns:a16="http://schemas.microsoft.com/office/drawing/2014/main" id="{32AE2BD1-3D1C-4AAF-B9ED-7A5FA4681B1D}"/>
                  </a:ext>
                </a:extLst>
              </p:cNvPr>
              <p:cNvSpPr>
                <a:spLocks noRot="1" noChangeAspect="1" noMove="1" noResize="1" noEditPoints="1" noAdjustHandles="1" noChangeArrowheads="1" noChangeShapeType="1" noTextEdit="1"/>
              </p:cNvSpPr>
              <p:nvPr/>
            </p:nvSpPr>
            <p:spPr>
              <a:xfrm>
                <a:off x="2068497" y="2733699"/>
                <a:ext cx="8811295"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3BA3FCE6-BDF3-4D8A-8B91-09B91379E644}"/>
                  </a:ext>
                </a:extLst>
              </p:cNvPr>
              <p:cNvSpPr txBox="1">
                <a:spLocks/>
              </p:cNvSpPr>
              <p:nvPr/>
            </p:nvSpPr>
            <p:spPr>
              <a:xfrm>
                <a:off x="838200" y="3737499"/>
                <a:ext cx="7684363" cy="24394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v"/>
                </a:pPr>
                <a:r>
                  <a:rPr lang="en-US" dirty="0"/>
                  <a:t>Spectral approximation algorithm solves low-rank approximation: </a:t>
                </a:r>
                <a14:m>
                  <m:oMath xmlns:m="http://schemas.openxmlformats.org/officeDocument/2006/math">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𝜖</m:t>
                                </m:r>
                              </m:e>
                              <m:sup>
                                <m:r>
                                  <a:rPr lang="en-US" i="1">
                                    <a:solidFill>
                                      <a:srgbClr val="C00000"/>
                                    </a:solidFill>
                                    <a:latin typeface="Cambria Math" panose="02040503050406030204" pitchFamily="18" charset="0"/>
                                  </a:rPr>
                                  <m:t>2</m:t>
                                </m:r>
                              </m:sup>
                            </m:sSup>
                          </m:den>
                        </m:f>
                        <m:sSup>
                          <m:sSupPr>
                            <m:ctrlPr>
                              <a:rPr lang="en-US" i="1">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𝑑</m:t>
                            </m:r>
                          </m:e>
                          <m:sup>
                            <m:r>
                              <a:rPr lang="en-US" i="1">
                                <a:solidFill>
                                  <a:srgbClr val="C00000"/>
                                </a:solidFill>
                                <a:latin typeface="Cambria Math" panose="02040503050406030204" pitchFamily="18" charset="0"/>
                              </a:rPr>
                              <m:t>2</m:t>
                            </m:r>
                          </m:sup>
                        </m:sSup>
                      </m:e>
                    </m:d>
                  </m:oMath>
                </a14:m>
                <a:r>
                  <a:rPr lang="en-US" dirty="0"/>
                  <a:t> space</a:t>
                </a:r>
              </a:p>
              <a:p>
                <a:pPr marL="0" indent="0">
                  <a:buFont typeface="Arial" panose="020B0604020202020204" pitchFamily="34" charset="0"/>
                  <a:buNone/>
                </a:pPr>
                <a:endParaRPr lang="en-US" dirty="0"/>
              </a:p>
              <a:p>
                <a:pPr marL="457200" indent="-457200">
                  <a:buFont typeface="Wingdings" panose="05000000000000000000" pitchFamily="2" charset="2"/>
                  <a:buChar char="v"/>
                </a:pPr>
                <a:r>
                  <a:rPr lang="en-US" dirty="0"/>
                  <a:t>Can be done in </a:t>
                </a:r>
                <a14:m>
                  <m:oMath xmlns:m="http://schemas.openxmlformats.org/officeDocument/2006/math">
                    <m:acc>
                      <m:accPr>
                        <m:chr m:val="̃"/>
                        <m:ctrlPr>
                          <a:rPr lang="en-US" i="1" dirty="0" smtClean="0">
                            <a:solidFill>
                              <a:srgbClr val="C00000"/>
                            </a:solidFill>
                            <a:latin typeface="Cambria Math" panose="02040503050406030204" pitchFamily="18" charset="0"/>
                          </a:rPr>
                        </m:ctrlPr>
                      </m:accPr>
                      <m:e>
                        <m:r>
                          <a:rPr lang="en-US" i="1" dirty="0"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smtClean="0">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𝜖</m:t>
                                </m:r>
                              </m:e>
                              <m:sup>
                                <m:r>
                                  <a:rPr lang="en-US" i="1" smtClean="0">
                                    <a:solidFill>
                                      <a:srgbClr val="C00000"/>
                                    </a:solidFill>
                                    <a:latin typeface="Cambria Math" panose="02040503050406030204" pitchFamily="18" charset="0"/>
                                  </a:rPr>
                                  <m:t>2</m:t>
                                </m:r>
                              </m:sup>
                            </m:sSup>
                          </m:den>
                        </m:f>
                        <m:r>
                          <a:rPr lang="en-US" i="1" smtClean="0">
                            <a:solidFill>
                              <a:srgbClr val="C00000"/>
                            </a:solidFill>
                            <a:latin typeface="Cambria Math" panose="02040503050406030204" pitchFamily="18" charset="0"/>
                          </a:rPr>
                          <m:t>𝑘</m:t>
                        </m:r>
                        <m:r>
                          <a:rPr lang="en-US" b="0" i="1" smtClean="0">
                            <a:solidFill>
                              <a:srgbClr val="C00000"/>
                            </a:solidFill>
                            <a:latin typeface="Cambria Math" panose="02040503050406030204" pitchFamily="18" charset="0"/>
                          </a:rPr>
                          <m:t>𝑑</m:t>
                        </m:r>
                      </m:e>
                    </m:d>
                  </m:oMath>
                </a14:m>
                <a:r>
                  <a:rPr lang="en-US" dirty="0"/>
                  <a:t> space in streaming</a:t>
                </a:r>
              </a:p>
            </p:txBody>
          </p:sp>
        </mc:Choice>
        <mc:Fallback>
          <p:sp>
            <p:nvSpPr>
              <p:cNvPr id="10" name="Content Placeholder 2">
                <a:extLst>
                  <a:ext uri="{FF2B5EF4-FFF2-40B4-BE49-F238E27FC236}">
                    <a16:creationId xmlns:a16="http://schemas.microsoft.com/office/drawing/2014/main" id="{3BA3FCE6-BDF3-4D8A-8B91-09B91379E644}"/>
                  </a:ext>
                </a:extLst>
              </p:cNvPr>
              <p:cNvSpPr txBox="1">
                <a:spLocks noRot="1" noChangeAspect="1" noMove="1" noResize="1" noEditPoints="1" noAdjustHandles="1" noChangeArrowheads="1" noChangeShapeType="1" noTextEdit="1"/>
              </p:cNvSpPr>
              <p:nvPr/>
            </p:nvSpPr>
            <p:spPr>
              <a:xfrm>
                <a:off x="838200" y="3737499"/>
                <a:ext cx="7684363" cy="2439464"/>
              </a:xfrm>
              <a:prstGeom prst="rect">
                <a:avLst/>
              </a:prstGeom>
              <a:blipFill>
                <a:blip r:embed="rId4"/>
                <a:stretch>
                  <a:fillRect l="-1429" t="-4000"/>
                </a:stretch>
              </a:blipFill>
            </p:spPr>
            <p:txBody>
              <a:bodyPr/>
              <a:lstStyle/>
              <a:p>
                <a:r>
                  <a:rPr lang="en-US">
                    <a:noFill/>
                  </a:rPr>
                  <a:t> </a:t>
                </a:r>
              </a:p>
            </p:txBody>
          </p:sp>
        </mc:Fallback>
      </mc:AlternateContent>
      <p:pic>
        <p:nvPicPr>
          <p:cNvPr id="11" name="Picture 2" descr="Image result for smiley clipart">
            <a:extLst>
              <a:ext uri="{FF2B5EF4-FFF2-40B4-BE49-F238E27FC236}">
                <a16:creationId xmlns:a16="http://schemas.microsoft.com/office/drawing/2014/main" id="{92D4286A-F20C-41DB-8721-50D51ACA0B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5911" y="3601082"/>
            <a:ext cx="1102270" cy="110227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Image result for frownie clipart">
            <a:extLst>
              <a:ext uri="{FF2B5EF4-FFF2-40B4-BE49-F238E27FC236}">
                <a16:creationId xmlns:a16="http://schemas.microsoft.com/office/drawing/2014/main" id="{4BB5503A-6105-41EF-A336-3822D3E6A2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35911" y="5197953"/>
            <a:ext cx="1102271" cy="1102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5846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Low-Rank Approximation</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marL="457200" indent="-457200">
                  <a:buFont typeface="Wingdings" panose="05000000000000000000" pitchFamily="2" charset="2"/>
                  <a:buChar char="v"/>
                </a:pPr>
                <a:r>
                  <a:rPr lang="en-US" dirty="0"/>
                  <a:t>Low-rank approximation: Given </a:t>
                </a:r>
                <a14:m>
                  <m:oMath xmlns:m="http://schemas.openxmlformats.org/officeDocument/2006/math">
                    <m:r>
                      <a:rPr lang="en-US" b="0" i="1" smtClean="0">
                        <a:solidFill>
                          <a:srgbClr val="C00000"/>
                        </a:solidFill>
                        <a:latin typeface="Cambria Math" panose="02040503050406030204" pitchFamily="18" charset="0"/>
                      </a:rPr>
                      <m:t>𝜖</m:t>
                    </m:r>
                    <m:r>
                      <a:rPr lang="en-US" b="0" i="1" smtClean="0">
                        <a:solidFill>
                          <a:srgbClr val="C00000"/>
                        </a:solidFill>
                        <a:latin typeface="Cambria Math" panose="02040503050406030204" pitchFamily="18" charset="0"/>
                      </a:rPr>
                      <m:t>&gt;0</m:t>
                    </m:r>
                  </m:oMath>
                </a14:m>
                <a:r>
                  <a:rPr lang="en-US" dirty="0"/>
                  <a:t> and </a:t>
                </a:r>
                <a14:m>
                  <m:oMath xmlns:m="http://schemas.openxmlformats.org/officeDocument/2006/math">
                    <m:r>
                      <a:rPr lang="en-US" i="1" smtClean="0">
                        <a:solidFill>
                          <a:srgbClr val="C00000"/>
                        </a:solidFill>
                        <a:latin typeface="Cambria Math" panose="02040503050406030204" pitchFamily="18" charset="0"/>
                      </a:rPr>
                      <m:t>𝐴</m:t>
                    </m:r>
                    <m:r>
                      <a:rPr lang="en-US" i="1" smtClean="0">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𝑅</m:t>
                        </m:r>
                      </m:e>
                      <m:sup>
                        <m:r>
                          <a:rPr lang="en-US" b="0" i="1" smtClean="0">
                            <a:solidFill>
                              <a:srgbClr val="C00000"/>
                            </a:solidFill>
                            <a:latin typeface="Cambria Math" panose="02040503050406030204" pitchFamily="18" charset="0"/>
                          </a:rPr>
                          <m:t>𝑛</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𝑑</m:t>
                        </m:r>
                      </m:sup>
                    </m:sSup>
                  </m:oMath>
                </a14:m>
                <a:r>
                  <a:rPr lang="en-US" dirty="0"/>
                  <a:t>, find matrix </a:t>
                </a:r>
                <a14:m>
                  <m:oMath xmlns:m="http://schemas.openxmlformats.org/officeDocument/2006/math">
                    <m:r>
                      <a:rPr lang="en-US" b="0" i="1" smtClean="0">
                        <a:solidFill>
                          <a:srgbClr val="C00000"/>
                        </a:solidFill>
                        <a:latin typeface="Cambria Math" panose="02040503050406030204" pitchFamily="18" charset="0"/>
                      </a:rPr>
                      <m:t>𝑀</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𝑅</m:t>
                        </m:r>
                      </m:e>
                      <m:sup>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𝑑</m:t>
                        </m:r>
                      </m:sup>
                    </m:sSup>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oMath>
                </a14:m>
                <a:r>
                  <a:rPr lang="en-US" dirty="0"/>
                  <a:t> such that</a:t>
                </a:r>
              </a:p>
            </p:txBody>
          </p:sp>
        </mc:Choice>
        <mc:Fallback>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2"/>
                <a:stretch>
                  <a:fillRect l="-1043" t="-2101"/>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ADE29DC0-5F55-4C0F-9250-42464CEC0C31}"/>
              </a:ext>
            </a:extLst>
          </p:cNvPr>
          <p:cNvSpPr/>
          <p:nvPr/>
        </p:nvSpPr>
        <p:spPr>
          <a:xfrm>
            <a:off x="4842217" y="1825625"/>
            <a:ext cx="5700815" cy="584775"/>
          </a:xfrm>
          <a:prstGeom prst="rect">
            <a:avLst/>
          </a:prstGeom>
        </p:spPr>
        <p:txBody>
          <a:bodyPr wrap="square">
            <a:spAutoFit/>
          </a:bodyPr>
          <a:lstStyle/>
          <a:p>
            <a:pPr marL="457200" indent="-457200">
              <a:buFont typeface="Wingdings" panose="05000000000000000000" pitchFamily="2" charset="2"/>
              <a:buChar char="v"/>
            </a:pPr>
            <a:endParaRPr lang="en-US" sz="3200"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32AE2BD1-3D1C-4AAF-B9ED-7A5FA4681B1D}"/>
                  </a:ext>
                </a:extLst>
              </p:cNvPr>
              <p:cNvSpPr/>
              <p:nvPr/>
            </p:nvSpPr>
            <p:spPr>
              <a:xfrm>
                <a:off x="2068497" y="2733699"/>
                <a:ext cx="8811295" cy="52924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𝜖</m:t>
                          </m:r>
                        </m:e>
                      </m:d>
                      <m:sSubSup>
                        <m:sSubSupPr>
                          <m:ctrlPr>
                            <a:rPr lang="en-US" sz="2800" b="0" i="1" smtClean="0">
                              <a:solidFill>
                                <a:srgbClr val="C00000"/>
                              </a:solidFill>
                              <a:latin typeface="Cambria Math" panose="02040503050406030204" pitchFamily="18" charset="0"/>
                            </a:rPr>
                          </m:ctrlPr>
                        </m:sSubSup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𝐴</m:t>
                              </m:r>
                              <m:r>
                                <a:rPr lang="en-US" sz="2800" b="0" i="1" smtClean="0">
                                  <a:solidFill>
                                    <a:srgbClr val="C00000"/>
                                  </a:solidFill>
                                  <a:latin typeface="Cambria Math" panose="02040503050406030204" pitchFamily="18" charset="0"/>
                                </a:rPr>
                                <m:t>−</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𝐴</m:t>
                                  </m:r>
                                </m:e>
                                <m:sub>
                                  <m:r>
                                    <a:rPr lang="en-US" sz="2800" b="0" i="1" smtClean="0">
                                      <a:solidFill>
                                        <a:srgbClr val="C00000"/>
                                      </a:solidFill>
                                      <a:latin typeface="Cambria Math" panose="02040503050406030204" pitchFamily="18" charset="0"/>
                                    </a:rPr>
                                    <m:t>𝑘</m:t>
                                  </m:r>
                                </m:sub>
                              </m:sSub>
                            </m:e>
                          </m:d>
                        </m:e>
                        <m:sub>
                          <m:r>
                            <a:rPr lang="en-US" sz="2800" b="0" i="1" smtClean="0">
                              <a:solidFill>
                                <a:srgbClr val="C00000"/>
                              </a:solidFill>
                              <a:latin typeface="Cambria Math" panose="02040503050406030204" pitchFamily="18" charset="0"/>
                            </a:rPr>
                            <m:t>𝐹</m:t>
                          </m:r>
                        </m:sub>
                        <m:sup>
                          <m:r>
                            <a:rPr lang="en-US" sz="2800" b="0" i="1" smtClean="0">
                              <a:solidFill>
                                <a:srgbClr val="C00000"/>
                              </a:solidFill>
                              <a:latin typeface="Cambria Math" panose="02040503050406030204" pitchFamily="18" charset="0"/>
                            </a:rPr>
                            <m:t>2</m:t>
                          </m:r>
                        </m:sup>
                      </m:sSubSup>
                      <m:r>
                        <a:rPr lang="en-US" sz="2800" b="0" i="1" smtClean="0">
                          <a:solidFill>
                            <a:srgbClr val="C00000"/>
                          </a:solidFill>
                          <a:latin typeface="Cambria Math" panose="02040503050406030204" pitchFamily="18" charset="0"/>
                        </a:rPr>
                        <m:t>≤</m:t>
                      </m:r>
                      <m:sSubSup>
                        <m:sSubSupPr>
                          <m:ctrlPr>
                            <a:rPr lang="en-US" sz="2800" b="0" i="1" smtClean="0">
                              <a:solidFill>
                                <a:srgbClr val="C00000"/>
                              </a:solidFill>
                              <a:latin typeface="Cambria Math" panose="02040503050406030204" pitchFamily="18" charset="0"/>
                            </a:rPr>
                          </m:ctrlPr>
                        </m:sSubSup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𝑀</m:t>
                              </m:r>
                              <m:r>
                                <a:rPr lang="en-US" sz="2800" b="0" i="1" smtClean="0">
                                  <a:solidFill>
                                    <a:srgbClr val="C00000"/>
                                  </a:solidFill>
                                  <a:latin typeface="Cambria Math" panose="02040503050406030204" pitchFamily="18" charset="0"/>
                                </a:rPr>
                                <m:t>−</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𝑀</m:t>
                                  </m:r>
                                </m:e>
                                <m:sub>
                                  <m:r>
                                    <a:rPr lang="en-US" sz="2800" b="0" i="1" smtClean="0">
                                      <a:solidFill>
                                        <a:srgbClr val="C00000"/>
                                      </a:solidFill>
                                      <a:latin typeface="Cambria Math" panose="02040503050406030204" pitchFamily="18" charset="0"/>
                                    </a:rPr>
                                    <m:t>𝑘</m:t>
                                  </m:r>
                                </m:sub>
                              </m:sSub>
                            </m:e>
                          </m:d>
                        </m:e>
                        <m:sub>
                          <m:r>
                            <a:rPr lang="en-US" sz="2800" b="0" i="1" smtClean="0">
                              <a:solidFill>
                                <a:srgbClr val="C00000"/>
                              </a:solidFill>
                              <a:latin typeface="Cambria Math" panose="02040503050406030204" pitchFamily="18" charset="0"/>
                            </a:rPr>
                            <m:t>𝐹</m:t>
                          </m:r>
                        </m:sub>
                        <m:sup>
                          <m:r>
                            <a:rPr lang="en-US" sz="2800" b="0" i="1" smtClean="0">
                              <a:solidFill>
                                <a:srgbClr val="C00000"/>
                              </a:solidFill>
                              <a:latin typeface="Cambria Math" panose="02040503050406030204" pitchFamily="18" charset="0"/>
                            </a:rPr>
                            <m:t>2</m:t>
                          </m:r>
                        </m:sup>
                      </m:sSubSup>
                      <m:r>
                        <a:rPr lang="en-US" sz="2800" b="0" i="1" smtClean="0">
                          <a:solidFill>
                            <a:srgbClr val="C00000"/>
                          </a:solidFill>
                          <a:latin typeface="Cambria Math" panose="02040503050406030204" pitchFamily="18" charset="0"/>
                        </a:rPr>
                        <m:t>≤</m:t>
                      </m:r>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𝜖</m:t>
                          </m:r>
                        </m:e>
                      </m:d>
                      <m:sSubSup>
                        <m:sSubSupPr>
                          <m:ctrlPr>
                            <a:rPr lang="en-US" sz="2800" b="0" i="1" smtClean="0">
                              <a:solidFill>
                                <a:srgbClr val="C00000"/>
                              </a:solidFill>
                              <a:latin typeface="Cambria Math" panose="02040503050406030204" pitchFamily="18" charset="0"/>
                            </a:rPr>
                          </m:ctrlPr>
                        </m:sSubSup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𝐴</m:t>
                              </m:r>
                              <m:r>
                                <a:rPr lang="en-US" sz="2800" b="0" i="1" smtClean="0">
                                  <a:solidFill>
                                    <a:srgbClr val="C00000"/>
                                  </a:solidFill>
                                  <a:latin typeface="Cambria Math" panose="02040503050406030204" pitchFamily="18" charset="0"/>
                                </a:rPr>
                                <m:t>−</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𝐴</m:t>
                                  </m:r>
                                </m:e>
                                <m:sub>
                                  <m:r>
                                    <a:rPr lang="en-US" sz="2800" b="0" i="1" smtClean="0">
                                      <a:solidFill>
                                        <a:srgbClr val="C00000"/>
                                      </a:solidFill>
                                      <a:latin typeface="Cambria Math" panose="02040503050406030204" pitchFamily="18" charset="0"/>
                                    </a:rPr>
                                    <m:t>𝑘</m:t>
                                  </m:r>
                                </m:sub>
                              </m:sSub>
                            </m:e>
                          </m:d>
                        </m:e>
                        <m:sub>
                          <m:r>
                            <a:rPr lang="en-US" sz="2800" b="0" i="1" smtClean="0">
                              <a:solidFill>
                                <a:srgbClr val="C00000"/>
                              </a:solidFill>
                              <a:latin typeface="Cambria Math" panose="02040503050406030204" pitchFamily="18" charset="0"/>
                            </a:rPr>
                            <m:t>𝐹</m:t>
                          </m:r>
                        </m:sub>
                        <m:sup>
                          <m:r>
                            <a:rPr lang="en-US" sz="2800" b="0" i="1" smtClean="0">
                              <a:solidFill>
                                <a:srgbClr val="C00000"/>
                              </a:solidFill>
                              <a:latin typeface="Cambria Math" panose="02040503050406030204" pitchFamily="18" charset="0"/>
                            </a:rPr>
                            <m:t>2</m:t>
                          </m:r>
                        </m:sup>
                      </m:sSubSup>
                    </m:oMath>
                  </m:oMathPara>
                </a14:m>
                <a:endParaRPr lang="en-US" sz="2800" dirty="0"/>
              </a:p>
            </p:txBody>
          </p:sp>
        </mc:Choice>
        <mc:Fallback xmlns="">
          <p:sp>
            <p:nvSpPr>
              <p:cNvPr id="4" name="Rectangle 3">
                <a:extLst>
                  <a:ext uri="{FF2B5EF4-FFF2-40B4-BE49-F238E27FC236}">
                    <a16:creationId xmlns:a16="http://schemas.microsoft.com/office/drawing/2014/main" id="{32AE2BD1-3D1C-4AAF-B9ED-7A5FA4681B1D}"/>
                  </a:ext>
                </a:extLst>
              </p:cNvPr>
              <p:cNvSpPr>
                <a:spLocks noRot="1" noChangeAspect="1" noMove="1" noResize="1" noEditPoints="1" noAdjustHandles="1" noChangeArrowheads="1" noChangeShapeType="1" noTextEdit="1"/>
              </p:cNvSpPr>
              <p:nvPr/>
            </p:nvSpPr>
            <p:spPr>
              <a:xfrm>
                <a:off x="2068497" y="2733699"/>
                <a:ext cx="8811295" cy="529247"/>
              </a:xfrm>
              <a:prstGeom prst="rect">
                <a:avLst/>
              </a:prstGeom>
              <a:blipFill>
                <a:blip r:embed="rId3"/>
                <a:stretch>
                  <a:fillRect/>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1029A87B-760B-49A5-9A9E-8C10FBA011F3}"/>
              </a:ext>
            </a:extLst>
          </p:cNvPr>
          <p:cNvSpPr/>
          <p:nvPr/>
        </p:nvSpPr>
        <p:spPr>
          <a:xfrm>
            <a:off x="838200" y="3065145"/>
            <a:ext cx="1298331"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A5BD563F-9609-4081-BF85-CA2D4A058319}"/>
                  </a:ext>
                </a:extLst>
              </p:cNvPr>
              <p:cNvSpPr/>
              <p:nvPr/>
            </p:nvSpPr>
            <p:spPr>
              <a:xfrm>
                <a:off x="305260" y="4396298"/>
                <a:ext cx="4662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𝑊</m:t>
                      </m:r>
                    </m:oMath>
                  </m:oMathPara>
                </a14:m>
                <a:endParaRPr lang="en-US" dirty="0">
                  <a:solidFill>
                    <a:srgbClr val="C00000"/>
                  </a:solidFill>
                </a:endParaRPr>
              </a:p>
            </p:txBody>
          </p:sp>
        </mc:Choice>
        <mc:Fallback xmlns="">
          <p:sp>
            <p:nvSpPr>
              <p:cNvPr id="8" name="Rectangle 7">
                <a:extLst>
                  <a:ext uri="{FF2B5EF4-FFF2-40B4-BE49-F238E27FC236}">
                    <a16:creationId xmlns:a16="http://schemas.microsoft.com/office/drawing/2014/main" id="{A5BD563F-9609-4081-BF85-CA2D4A058319}"/>
                  </a:ext>
                </a:extLst>
              </p:cNvPr>
              <p:cNvSpPr>
                <a:spLocks noRot="1" noChangeAspect="1" noMove="1" noResize="1" noEditPoints="1" noAdjustHandles="1" noChangeArrowheads="1" noChangeShapeType="1" noTextEdit="1"/>
              </p:cNvSpPr>
              <p:nvPr/>
            </p:nvSpPr>
            <p:spPr>
              <a:xfrm>
                <a:off x="305260" y="4396298"/>
                <a:ext cx="46621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1E6712B9-F8FC-47EC-B9F7-F370489C8BFA}"/>
                  </a:ext>
                </a:extLst>
              </p:cNvPr>
              <p:cNvSpPr/>
              <p:nvPr/>
            </p:nvSpPr>
            <p:spPr>
              <a:xfrm>
                <a:off x="1290260" y="6221097"/>
                <a:ext cx="39421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9" name="Rectangle 8">
                <a:extLst>
                  <a:ext uri="{FF2B5EF4-FFF2-40B4-BE49-F238E27FC236}">
                    <a16:creationId xmlns:a16="http://schemas.microsoft.com/office/drawing/2014/main" id="{1E6712B9-F8FC-47EC-B9F7-F370489C8BFA}"/>
                  </a:ext>
                </a:extLst>
              </p:cNvPr>
              <p:cNvSpPr>
                <a:spLocks noRot="1" noChangeAspect="1" noMove="1" noResize="1" noEditPoints="1" noAdjustHandles="1" noChangeArrowheads="1" noChangeShapeType="1" noTextEdit="1"/>
              </p:cNvSpPr>
              <p:nvPr/>
            </p:nvSpPr>
            <p:spPr>
              <a:xfrm>
                <a:off x="1290260" y="6221097"/>
                <a:ext cx="394210"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C63AB7A9-A549-422C-88A6-D559A5431944}"/>
                  </a:ext>
                </a:extLst>
              </p:cNvPr>
              <p:cNvSpPr/>
              <p:nvPr/>
            </p:nvSpPr>
            <p:spPr>
              <a:xfrm>
                <a:off x="1216681" y="428326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0" name="Rectangle 9">
                <a:extLst>
                  <a:ext uri="{FF2B5EF4-FFF2-40B4-BE49-F238E27FC236}">
                    <a16:creationId xmlns:a16="http://schemas.microsoft.com/office/drawing/2014/main" id="{C63AB7A9-A549-422C-88A6-D559A5431944}"/>
                  </a:ext>
                </a:extLst>
              </p:cNvPr>
              <p:cNvSpPr>
                <a:spLocks noRot="1" noChangeAspect="1" noMove="1" noResize="1" noEditPoints="1" noAdjustHandles="1" noChangeArrowheads="1" noChangeShapeType="1" noTextEdit="1"/>
              </p:cNvSpPr>
              <p:nvPr/>
            </p:nvSpPr>
            <p:spPr>
              <a:xfrm>
                <a:off x="1216681" y="4283265"/>
                <a:ext cx="541367"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3EAAC05C-815B-4E53-AB7C-3B677135544B}"/>
                  </a:ext>
                </a:extLst>
              </p:cNvPr>
              <p:cNvSpPr/>
              <p:nvPr/>
            </p:nvSpPr>
            <p:spPr>
              <a:xfrm>
                <a:off x="2515012" y="3612213"/>
                <a:ext cx="8364780" cy="2117952"/>
              </a:xfrm>
              <a:prstGeom prst="rect">
                <a:avLst/>
              </a:prstGeom>
            </p:spPr>
            <p:txBody>
              <a:bodyPr wrap="square">
                <a:spAutoFit/>
              </a:bodyPr>
              <a:lstStyle/>
              <a:p>
                <a:pPr marL="457200" indent="-457200">
                  <a:buFont typeface="Wingdings" panose="05000000000000000000" pitchFamily="2" charset="2"/>
                  <a:buChar char="v"/>
                </a:pPr>
                <a:r>
                  <a:rPr lang="en-US" sz="2800" dirty="0"/>
                  <a:t>Leverage score: </a:t>
                </a:r>
                <a14:m>
                  <m:oMath xmlns:m="http://schemas.openxmlformats.org/officeDocument/2006/math">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𝑎</m:t>
                        </m:r>
                      </m:e>
                      <m:sub>
                        <m:r>
                          <a:rPr lang="en-US" sz="2800" i="1">
                            <a:solidFill>
                              <a:srgbClr val="C00000"/>
                            </a:solidFill>
                            <a:latin typeface="Cambria Math" panose="02040503050406030204" pitchFamily="18" charset="0"/>
                          </a:rPr>
                          <m:t>𝑖</m:t>
                        </m:r>
                      </m:sub>
                    </m:sSub>
                    <m:sSup>
                      <m:sSupPr>
                        <m:ctrlPr>
                          <a:rPr lang="en-US" sz="2800" i="1">
                            <a:solidFill>
                              <a:srgbClr val="C00000"/>
                            </a:solidFill>
                            <a:latin typeface="Cambria Math" panose="02040503050406030204" pitchFamily="18" charset="0"/>
                          </a:rPr>
                        </m:ctrlPr>
                      </m:sSupPr>
                      <m:e>
                        <m:d>
                          <m:dPr>
                            <m:ctrlPr>
                              <a:rPr lang="en-US" sz="2800" i="1">
                                <a:solidFill>
                                  <a:srgbClr val="C00000"/>
                                </a:solidFill>
                                <a:latin typeface="Cambria Math" panose="02040503050406030204" pitchFamily="18" charset="0"/>
                              </a:rPr>
                            </m:ctrlPr>
                          </m:dPr>
                          <m:e>
                            <m:sSup>
                              <m:sSupPr>
                                <m:ctrlPr>
                                  <a:rPr lang="en-US" sz="2800" i="1">
                                    <a:solidFill>
                                      <a:srgbClr val="C00000"/>
                                    </a:solidFill>
                                    <a:latin typeface="Cambria Math" panose="02040503050406030204" pitchFamily="18" charset="0"/>
                                  </a:rPr>
                                </m:ctrlPr>
                              </m:sSupPr>
                              <m:e>
                                <m:r>
                                  <a:rPr lang="en-US" sz="2800" i="1">
                                    <a:solidFill>
                                      <a:srgbClr val="C00000"/>
                                    </a:solidFill>
                                    <a:latin typeface="Cambria Math" panose="02040503050406030204" pitchFamily="18" charset="0"/>
                                  </a:rPr>
                                  <m:t>𝐴</m:t>
                                </m:r>
                              </m:e>
                              <m:sup>
                                <m:r>
                                  <a:rPr lang="en-US" sz="2800" i="1">
                                    <a:solidFill>
                                      <a:srgbClr val="C00000"/>
                                    </a:solidFill>
                                    <a:latin typeface="Cambria Math" panose="02040503050406030204" pitchFamily="18" charset="0"/>
                                  </a:rPr>
                                  <m:t>⊤</m:t>
                                </m:r>
                              </m:sup>
                            </m:sSup>
                            <m:r>
                              <a:rPr lang="en-US" sz="2800" i="1">
                                <a:solidFill>
                                  <a:srgbClr val="C00000"/>
                                </a:solidFill>
                                <a:latin typeface="Cambria Math" panose="02040503050406030204" pitchFamily="18" charset="0"/>
                              </a:rPr>
                              <m:t>𝐴</m:t>
                            </m:r>
                          </m:e>
                        </m:d>
                      </m:e>
                      <m:sup>
                        <m:r>
                          <a:rPr lang="en-US" sz="2800" i="1">
                            <a:solidFill>
                              <a:srgbClr val="C00000"/>
                            </a:solidFill>
                            <a:latin typeface="Cambria Math" panose="02040503050406030204" pitchFamily="18" charset="0"/>
                          </a:rPr>
                          <m:t>−1</m:t>
                        </m:r>
                      </m:sup>
                    </m:sSup>
                    <m:sSubSup>
                      <m:sSubSupPr>
                        <m:ctrlPr>
                          <a:rPr lang="en-US" sz="2800" i="1">
                            <a:solidFill>
                              <a:srgbClr val="C00000"/>
                            </a:solidFill>
                            <a:latin typeface="Cambria Math" panose="02040503050406030204" pitchFamily="18" charset="0"/>
                          </a:rPr>
                        </m:ctrlPr>
                      </m:sSubSupPr>
                      <m:e>
                        <m:r>
                          <a:rPr lang="en-US" sz="2800" i="1">
                            <a:solidFill>
                              <a:srgbClr val="C00000"/>
                            </a:solidFill>
                            <a:latin typeface="Cambria Math" panose="02040503050406030204" pitchFamily="18" charset="0"/>
                          </a:rPr>
                          <m:t>𝑎</m:t>
                        </m:r>
                      </m:e>
                      <m:sub>
                        <m:r>
                          <a:rPr lang="en-US" sz="2800" i="1">
                            <a:solidFill>
                              <a:srgbClr val="C00000"/>
                            </a:solidFill>
                            <a:latin typeface="Cambria Math" panose="02040503050406030204" pitchFamily="18" charset="0"/>
                          </a:rPr>
                          <m:t>𝑖</m:t>
                        </m:r>
                      </m:sub>
                      <m:sup>
                        <m:r>
                          <a:rPr lang="en-US" sz="2800" i="1">
                            <a:solidFill>
                              <a:srgbClr val="C00000"/>
                            </a:solidFill>
                            <a:latin typeface="Cambria Math" panose="02040503050406030204" pitchFamily="18" charset="0"/>
                          </a:rPr>
                          <m:t>⊤</m:t>
                        </m:r>
                      </m:sup>
                    </m:sSubSup>
                  </m:oMath>
                </a14:m>
                <a:endParaRPr lang="en-US" sz="2800" dirty="0"/>
              </a:p>
              <a:p>
                <a:pPr marL="457200" indent="-457200">
                  <a:buFont typeface="Wingdings" panose="05000000000000000000" pitchFamily="2" charset="2"/>
                  <a:buChar char="v"/>
                </a:pPr>
                <a:endParaRPr lang="en-US" sz="2800" dirty="0"/>
              </a:p>
              <a:p>
                <a:pPr marL="457200" indent="-457200">
                  <a:buFont typeface="Wingdings" panose="05000000000000000000" pitchFamily="2" charset="2"/>
                  <a:buChar char="v"/>
                </a:pPr>
                <a:r>
                  <a:rPr lang="en-US" sz="2800" dirty="0"/>
                  <a:t>Ridge leverage score: </a:t>
                </a:r>
                <a14:m>
                  <m:oMath xmlns:m="http://schemas.openxmlformats.org/officeDocument/2006/math">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ℓ</m:t>
                        </m:r>
                      </m:e>
                      <m:sub>
                        <m:r>
                          <a:rPr lang="en-US" sz="2800" i="1">
                            <a:solidFill>
                              <a:srgbClr val="C00000"/>
                            </a:solidFill>
                            <a:latin typeface="Cambria Math" panose="02040503050406030204" pitchFamily="18" charset="0"/>
                          </a:rPr>
                          <m:t>𝑖</m:t>
                        </m:r>
                      </m:sub>
                    </m:sSub>
                    <m:r>
                      <a:rPr lang="en-US" sz="2800" i="1">
                        <a:solidFill>
                          <a:srgbClr val="C00000"/>
                        </a:solidFill>
                        <a:latin typeface="Cambria Math" panose="02040503050406030204" pitchFamily="18" charset="0"/>
                      </a:rPr>
                      <m:t>=</m:t>
                    </m:r>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𝑎</m:t>
                        </m:r>
                      </m:e>
                      <m:sub>
                        <m:r>
                          <a:rPr lang="en-US" sz="2800" i="1">
                            <a:solidFill>
                              <a:srgbClr val="C00000"/>
                            </a:solidFill>
                            <a:latin typeface="Cambria Math" panose="02040503050406030204" pitchFamily="18" charset="0"/>
                          </a:rPr>
                          <m:t>𝑖</m:t>
                        </m:r>
                      </m:sub>
                    </m:sSub>
                    <m:sSup>
                      <m:sSupPr>
                        <m:ctrlPr>
                          <a:rPr lang="en-US" sz="2800" i="1">
                            <a:solidFill>
                              <a:srgbClr val="C00000"/>
                            </a:solidFill>
                            <a:latin typeface="Cambria Math" panose="02040503050406030204" pitchFamily="18" charset="0"/>
                          </a:rPr>
                        </m:ctrlPr>
                      </m:sSupPr>
                      <m:e>
                        <m:d>
                          <m:dPr>
                            <m:ctrlPr>
                              <a:rPr lang="en-US" sz="2800" i="1">
                                <a:solidFill>
                                  <a:srgbClr val="C00000"/>
                                </a:solidFill>
                                <a:latin typeface="Cambria Math" panose="02040503050406030204" pitchFamily="18" charset="0"/>
                              </a:rPr>
                            </m:ctrlPr>
                          </m:dPr>
                          <m:e>
                            <m:sSup>
                              <m:sSupPr>
                                <m:ctrlPr>
                                  <a:rPr lang="en-US" sz="2800" i="1">
                                    <a:solidFill>
                                      <a:srgbClr val="C00000"/>
                                    </a:solidFill>
                                    <a:latin typeface="Cambria Math" panose="02040503050406030204" pitchFamily="18" charset="0"/>
                                  </a:rPr>
                                </m:ctrlPr>
                              </m:sSupPr>
                              <m:e>
                                <m:r>
                                  <a:rPr lang="en-US" sz="2800" i="1">
                                    <a:solidFill>
                                      <a:srgbClr val="C00000"/>
                                    </a:solidFill>
                                    <a:latin typeface="Cambria Math" panose="02040503050406030204" pitchFamily="18" charset="0"/>
                                  </a:rPr>
                                  <m:t>𝐴</m:t>
                                </m:r>
                              </m:e>
                              <m:sup>
                                <m:r>
                                  <a:rPr lang="en-US" sz="2800" i="1">
                                    <a:solidFill>
                                      <a:srgbClr val="C00000"/>
                                    </a:solidFill>
                                    <a:latin typeface="Cambria Math" panose="02040503050406030204" pitchFamily="18" charset="0"/>
                                  </a:rPr>
                                  <m:t>⊤</m:t>
                                </m:r>
                              </m:sup>
                            </m:sSup>
                            <m:r>
                              <a:rPr lang="en-US" sz="2800" i="1">
                                <a:solidFill>
                                  <a:srgbClr val="C00000"/>
                                </a:solidFill>
                                <a:latin typeface="Cambria Math" panose="02040503050406030204" pitchFamily="18" charset="0"/>
                              </a:rPr>
                              <m:t>𝐴</m:t>
                            </m:r>
                            <m:r>
                              <a:rPr lang="en-US" sz="2800" i="1">
                                <a:solidFill>
                                  <a:srgbClr val="C00000"/>
                                </a:solidFill>
                                <a:latin typeface="Cambria Math" panose="02040503050406030204" pitchFamily="18" charset="0"/>
                              </a:rPr>
                              <m:t>+</m:t>
                            </m:r>
                            <m:r>
                              <a:rPr lang="en-US" sz="2800" i="1">
                                <a:solidFill>
                                  <a:srgbClr val="C00000"/>
                                </a:solidFill>
                                <a:latin typeface="Cambria Math" panose="02040503050406030204" pitchFamily="18" charset="0"/>
                              </a:rPr>
                              <m:t>𝜆</m:t>
                            </m:r>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𝐼</m:t>
                                </m:r>
                              </m:e>
                              <m:sub>
                                <m:r>
                                  <a:rPr lang="en-US" sz="2800" i="1">
                                    <a:solidFill>
                                      <a:srgbClr val="C00000"/>
                                    </a:solidFill>
                                    <a:latin typeface="Cambria Math" panose="02040503050406030204" pitchFamily="18" charset="0"/>
                                  </a:rPr>
                                  <m:t>𝑛</m:t>
                                </m:r>
                              </m:sub>
                            </m:sSub>
                          </m:e>
                        </m:d>
                      </m:e>
                      <m:sup>
                        <m:r>
                          <a:rPr lang="en-US" sz="2800" i="1">
                            <a:solidFill>
                              <a:srgbClr val="C00000"/>
                            </a:solidFill>
                            <a:latin typeface="Cambria Math" panose="02040503050406030204" pitchFamily="18" charset="0"/>
                          </a:rPr>
                          <m:t>−1</m:t>
                        </m:r>
                      </m:sup>
                    </m:sSup>
                    <m:sSubSup>
                      <m:sSubSupPr>
                        <m:ctrlPr>
                          <a:rPr lang="en-US" sz="2800" i="1">
                            <a:solidFill>
                              <a:srgbClr val="C00000"/>
                            </a:solidFill>
                            <a:latin typeface="Cambria Math" panose="02040503050406030204" pitchFamily="18" charset="0"/>
                          </a:rPr>
                        </m:ctrlPr>
                      </m:sSubSupPr>
                      <m:e>
                        <m:r>
                          <a:rPr lang="en-US" sz="2800" i="1">
                            <a:solidFill>
                              <a:srgbClr val="C00000"/>
                            </a:solidFill>
                            <a:latin typeface="Cambria Math" panose="02040503050406030204" pitchFamily="18" charset="0"/>
                          </a:rPr>
                          <m:t>𝑎</m:t>
                        </m:r>
                      </m:e>
                      <m:sub>
                        <m:r>
                          <a:rPr lang="en-US" sz="2800" i="1">
                            <a:solidFill>
                              <a:srgbClr val="C00000"/>
                            </a:solidFill>
                            <a:latin typeface="Cambria Math" panose="02040503050406030204" pitchFamily="18" charset="0"/>
                          </a:rPr>
                          <m:t>𝑖</m:t>
                        </m:r>
                      </m:sub>
                      <m:sup>
                        <m:r>
                          <a:rPr lang="en-US" sz="2800" i="1">
                            <a:solidFill>
                              <a:srgbClr val="C00000"/>
                            </a:solidFill>
                            <a:latin typeface="Cambria Math" panose="02040503050406030204" pitchFamily="18" charset="0"/>
                          </a:rPr>
                          <m:t>⊤</m:t>
                        </m:r>
                      </m:sup>
                    </m:sSubSup>
                  </m:oMath>
                </a14:m>
                <a:r>
                  <a:rPr lang="en-US" sz="2800" dirty="0"/>
                  <a:t>, where </a:t>
                </a:r>
                <a14:m>
                  <m:oMath xmlns:m="http://schemas.openxmlformats.org/officeDocument/2006/math">
                    <m:r>
                      <a:rPr lang="en-US" sz="2800" i="1">
                        <a:solidFill>
                          <a:srgbClr val="C00000"/>
                        </a:solidFill>
                        <a:latin typeface="Cambria Math" panose="02040503050406030204" pitchFamily="18" charset="0"/>
                      </a:rPr>
                      <m:t>𝜆</m:t>
                    </m:r>
                    <m:r>
                      <a:rPr lang="en-US" sz="2800" i="1">
                        <a:solidFill>
                          <a:srgbClr val="C00000"/>
                        </a:solidFill>
                        <a:latin typeface="Cambria Math" panose="02040503050406030204" pitchFamily="18" charset="0"/>
                      </a:rPr>
                      <m:t>=</m:t>
                    </m:r>
                    <m:f>
                      <m:fPr>
                        <m:ctrlPr>
                          <a:rPr lang="en-US" sz="2800" i="1">
                            <a:solidFill>
                              <a:srgbClr val="C00000"/>
                            </a:solidFill>
                            <a:latin typeface="Cambria Math" panose="02040503050406030204" pitchFamily="18" charset="0"/>
                          </a:rPr>
                        </m:ctrlPr>
                      </m:fPr>
                      <m:num>
                        <m:sSubSup>
                          <m:sSubSupPr>
                            <m:ctrlPr>
                              <a:rPr lang="en-US" sz="2800" i="1">
                                <a:solidFill>
                                  <a:srgbClr val="C00000"/>
                                </a:solidFill>
                                <a:latin typeface="Cambria Math" panose="02040503050406030204" pitchFamily="18" charset="0"/>
                              </a:rPr>
                            </m:ctrlPr>
                          </m:sSubSupPr>
                          <m:e>
                            <m:d>
                              <m:dPr>
                                <m:begChr m:val="‖"/>
                                <m:endChr m:val="‖"/>
                                <m:ctrlPr>
                                  <a:rPr lang="en-US" sz="2800" i="1">
                                    <a:solidFill>
                                      <a:srgbClr val="C00000"/>
                                    </a:solidFill>
                                    <a:latin typeface="Cambria Math" panose="02040503050406030204" pitchFamily="18" charset="0"/>
                                  </a:rPr>
                                </m:ctrlPr>
                              </m:dPr>
                              <m:e>
                                <m:r>
                                  <a:rPr lang="en-US" sz="2800" i="1">
                                    <a:solidFill>
                                      <a:srgbClr val="C00000"/>
                                    </a:solidFill>
                                    <a:latin typeface="Cambria Math" panose="02040503050406030204" pitchFamily="18" charset="0"/>
                                  </a:rPr>
                                  <m:t>𝐴</m:t>
                                </m:r>
                                <m:r>
                                  <a:rPr lang="en-US" sz="2800" i="1">
                                    <a:solidFill>
                                      <a:srgbClr val="C00000"/>
                                    </a:solidFill>
                                    <a:latin typeface="Cambria Math" panose="02040503050406030204" pitchFamily="18" charset="0"/>
                                  </a:rPr>
                                  <m:t>−</m:t>
                                </m:r>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𝐴</m:t>
                                    </m:r>
                                  </m:e>
                                  <m:sub>
                                    <m:r>
                                      <a:rPr lang="en-US" sz="2800" i="1">
                                        <a:solidFill>
                                          <a:srgbClr val="C00000"/>
                                        </a:solidFill>
                                        <a:latin typeface="Cambria Math" panose="02040503050406030204" pitchFamily="18" charset="0"/>
                                      </a:rPr>
                                      <m:t>𝑘</m:t>
                                    </m:r>
                                  </m:sub>
                                </m:sSub>
                              </m:e>
                            </m:d>
                          </m:e>
                          <m:sub>
                            <m:r>
                              <a:rPr lang="en-US" sz="2800" i="1">
                                <a:solidFill>
                                  <a:srgbClr val="C00000"/>
                                </a:solidFill>
                                <a:latin typeface="Cambria Math" panose="02040503050406030204" pitchFamily="18" charset="0"/>
                              </a:rPr>
                              <m:t>𝐹</m:t>
                            </m:r>
                          </m:sub>
                          <m:sup>
                            <m:r>
                              <a:rPr lang="en-US" sz="2800" i="1">
                                <a:solidFill>
                                  <a:srgbClr val="C00000"/>
                                </a:solidFill>
                                <a:latin typeface="Cambria Math" panose="02040503050406030204" pitchFamily="18" charset="0"/>
                              </a:rPr>
                              <m:t>2</m:t>
                            </m:r>
                          </m:sup>
                        </m:sSubSup>
                      </m:num>
                      <m:den>
                        <m:r>
                          <a:rPr lang="en-US" sz="2800" i="1">
                            <a:solidFill>
                              <a:srgbClr val="C00000"/>
                            </a:solidFill>
                            <a:latin typeface="Cambria Math" panose="02040503050406030204" pitchFamily="18" charset="0"/>
                          </a:rPr>
                          <m:t>𝑘</m:t>
                        </m:r>
                      </m:den>
                    </m:f>
                  </m:oMath>
                </a14:m>
                <a:endParaRPr lang="en-US" sz="2800" dirty="0"/>
              </a:p>
            </p:txBody>
          </p:sp>
        </mc:Choice>
        <mc:Fallback xmlns="">
          <p:sp>
            <p:nvSpPr>
              <p:cNvPr id="5" name="Rectangle 4">
                <a:extLst>
                  <a:ext uri="{FF2B5EF4-FFF2-40B4-BE49-F238E27FC236}">
                    <a16:creationId xmlns:a16="http://schemas.microsoft.com/office/drawing/2014/main" id="{3EAAC05C-815B-4E53-AB7C-3B677135544B}"/>
                  </a:ext>
                </a:extLst>
              </p:cNvPr>
              <p:cNvSpPr>
                <a:spLocks noRot="1" noChangeAspect="1" noMove="1" noResize="1" noEditPoints="1" noAdjustHandles="1" noChangeArrowheads="1" noChangeShapeType="1" noTextEdit="1"/>
              </p:cNvSpPr>
              <p:nvPr/>
            </p:nvSpPr>
            <p:spPr>
              <a:xfrm>
                <a:off x="2515012" y="3612213"/>
                <a:ext cx="8364780" cy="2117952"/>
              </a:xfrm>
              <a:prstGeom prst="rect">
                <a:avLst/>
              </a:prstGeom>
              <a:blipFill>
                <a:blip r:embed="rId7"/>
                <a:stretch>
                  <a:fillRect l="-1312" t="-2017" b="-3170"/>
                </a:stretch>
              </a:blipFill>
            </p:spPr>
            <p:txBody>
              <a:bodyPr/>
              <a:lstStyle/>
              <a:p>
                <a:r>
                  <a:rPr lang="en-US">
                    <a:noFill/>
                  </a:rPr>
                  <a:t> </a:t>
                </a:r>
              </a:p>
            </p:txBody>
          </p:sp>
        </mc:Fallback>
      </mc:AlternateContent>
    </p:spTree>
    <p:extLst>
      <p:ext uri="{BB962C8B-B14F-4D97-AF65-F5344CB8AC3E}">
        <p14:creationId xmlns:p14="http://schemas.microsoft.com/office/powerpoint/2010/main" val="3365332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Algorithmic Template (Sliding Windows)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7807960" cy="4534535"/>
              </a:xfrm>
            </p:spPr>
            <p:txBody>
              <a:bodyPr>
                <a:normAutofit/>
              </a:bodyPr>
              <a:lstStyle/>
              <a:p>
                <a:pPr marL="457200" indent="-457200">
                  <a:buClr>
                    <a:schemeClr val="tx1"/>
                  </a:buClr>
                  <a:buFont typeface="Wingdings" panose="05000000000000000000" pitchFamily="2" charset="2"/>
                  <a:buChar char="v"/>
                </a:pPr>
                <a:r>
                  <a:rPr lang="en-US" dirty="0">
                    <a:solidFill>
                      <a:srgbClr val="00B050"/>
                    </a:solidFill>
                  </a:rPr>
                  <a:t>Algorithm</a:t>
                </a:r>
                <a:r>
                  <a:rPr lang="en-US" dirty="0"/>
                  <a:t>: at each time, repeatedly </a:t>
                </a:r>
                <a:r>
                  <a:rPr lang="en-US" dirty="0" err="1">
                    <a:solidFill>
                      <a:srgbClr val="7030A0"/>
                    </a:solidFill>
                  </a:rPr>
                  <a:t>downsample</a:t>
                </a:r>
                <a:r>
                  <a:rPr lang="en-US" dirty="0"/>
                  <a:t> each stored row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 </m:t>
                    </m:r>
                  </m:oMath>
                </a14:m>
                <a:r>
                  <a:rPr lang="en-US" dirty="0"/>
                  <a:t>based on a probability distribution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r>
                  <a:rPr lang="en-US" dirty="0"/>
                  <a:t> “reverse online score” that accounts for both </a:t>
                </a:r>
                <a:r>
                  <a:rPr lang="en-US" dirty="0">
                    <a:solidFill>
                      <a:srgbClr val="7030A0"/>
                    </a:solidFill>
                  </a:rPr>
                  <a:t>importance</a:t>
                </a:r>
                <a:r>
                  <a:rPr lang="en-US" dirty="0"/>
                  <a:t> AND </a:t>
                </a:r>
                <a:r>
                  <a:rPr lang="en-US" dirty="0">
                    <a:solidFill>
                      <a:srgbClr val="7030A0"/>
                    </a:solidFill>
                  </a:rPr>
                  <a:t>recency</a:t>
                </a:r>
                <a:r>
                  <a:rPr lang="en-US" dirty="0"/>
                  <a:t> of a row with respect to the desired function</a:t>
                </a:r>
              </a:p>
              <a:p>
                <a:pPr marL="457200" indent="-457200">
                  <a:buClr>
                    <a:schemeClr val="tx1"/>
                  </a:buClr>
                  <a:buFont typeface="Wingdings" panose="05000000000000000000" pitchFamily="2" charset="2"/>
                  <a:buChar char="v"/>
                </a:pPr>
                <a:r>
                  <a:rPr lang="en-US" dirty="0">
                    <a:solidFill>
                      <a:srgbClr val="00B050"/>
                    </a:solidFill>
                  </a:rPr>
                  <a:t>Correctness</a:t>
                </a:r>
                <a:r>
                  <a:rPr lang="en-US" dirty="0"/>
                  <a:t>: Show an invariant that each sampled matrix is a “good approximation” and row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 </m:t>
                    </m:r>
                  </m:oMath>
                </a14:m>
                <a:r>
                  <a:rPr lang="en-US" dirty="0"/>
                  <a:t>is sampled with probability </a:t>
                </a:r>
                <a14:m>
                  <m:oMath xmlns:m="http://schemas.openxmlformats.org/officeDocument/2006/math">
                    <m:r>
                      <a:rPr lang="en-US" i="1">
                        <a:solidFill>
                          <a:srgbClr val="C00000"/>
                        </a:solidFill>
                        <a:latin typeface="Cambria Math" panose="02040503050406030204" pitchFamily="18" charset="0"/>
                      </a:rPr>
                      <m:t>∝</m:t>
                    </m:r>
                  </m:oMath>
                </a14:m>
                <a:r>
                  <a:rPr lang="en-US" dirty="0"/>
                  <a:t> </a:t>
                </a:r>
                <a:r>
                  <a:rPr lang="en-US" i="1" dirty="0">
                    <a:solidFill>
                      <a:srgbClr val="7030A0"/>
                    </a:solidFill>
                  </a:rPr>
                  <a:t>final</a:t>
                </a:r>
                <a:r>
                  <a:rPr lang="en-US" dirty="0"/>
                  <a:t> reverse online score</a:t>
                </a:r>
              </a:p>
              <a:p>
                <a:pPr marL="457200" indent="-457200">
                  <a:buClr>
                    <a:schemeClr val="tx1"/>
                  </a:buClr>
                  <a:buFont typeface="Wingdings" panose="05000000000000000000" pitchFamily="2" charset="2"/>
                  <a:buChar char="v"/>
                </a:pPr>
                <a:r>
                  <a:rPr lang="en-US" dirty="0">
                    <a:solidFill>
                      <a:srgbClr val="00B050"/>
                    </a:solidFill>
                  </a:rPr>
                  <a:t>Space</a:t>
                </a:r>
                <a:r>
                  <a:rPr lang="en-US" dirty="0"/>
                  <a:t>? Must bound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endParaRPr lang="en-US"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7807960" cy="4534535"/>
              </a:xfrm>
              <a:blipFill>
                <a:blip r:embed="rId2"/>
                <a:stretch>
                  <a:fillRect l="-1406" t="-2151" r="-18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8E20FCA-1B1D-4359-B58A-3876198B7D4F}"/>
                  </a:ext>
                </a:extLst>
              </p:cNvPr>
              <p:cNvSpPr/>
              <p:nvPr/>
            </p:nvSpPr>
            <p:spPr>
              <a:xfrm>
                <a:off x="11268314" y="2507307"/>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2" name="Rectangle 21">
                <a:extLst>
                  <a:ext uri="{FF2B5EF4-FFF2-40B4-BE49-F238E27FC236}">
                    <a16:creationId xmlns:a16="http://schemas.microsoft.com/office/drawing/2014/main" id="{E8E20FCA-1B1D-4359-B58A-3876198B7D4F}"/>
                  </a:ext>
                </a:extLst>
              </p:cNvPr>
              <p:cNvSpPr>
                <a:spLocks noRot="1" noChangeAspect="1" noMove="1" noResize="1" noEditPoints="1" noAdjustHandles="1" noChangeArrowheads="1" noChangeShapeType="1" noTextEdit="1"/>
              </p:cNvSpPr>
              <p:nvPr/>
            </p:nvSpPr>
            <p:spPr>
              <a:xfrm>
                <a:off x="11268314" y="2507307"/>
                <a:ext cx="541367" cy="584775"/>
              </a:xfrm>
              <a:prstGeom prst="rect">
                <a:avLst/>
              </a:prstGeom>
              <a:blipFill>
                <a:blip r:embed="rId3"/>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09868B17-5FED-44BE-9D23-B2403DCFD91A}"/>
              </a:ext>
            </a:extLst>
          </p:cNvPr>
          <p:cNvSpPr/>
          <p:nvPr/>
        </p:nvSpPr>
        <p:spPr>
          <a:xfrm>
            <a:off x="9119955" y="178741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336538-8EEB-49BF-859D-F0DFA5E7EAAE}"/>
              </a:ext>
            </a:extLst>
          </p:cNvPr>
          <p:cNvSpPr/>
          <p:nvPr/>
        </p:nvSpPr>
        <p:spPr>
          <a:xfrm>
            <a:off x="9119954" y="2996158"/>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019BE7-650D-4FB5-9F09-BDDC0BE93C38}"/>
              </a:ext>
            </a:extLst>
          </p:cNvPr>
          <p:cNvSpPr/>
          <p:nvPr/>
        </p:nvSpPr>
        <p:spPr>
          <a:xfrm>
            <a:off x="9119953" y="3861171"/>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5DDC0B-1F2D-441B-9A32-73F4D0CD204B}"/>
              </a:ext>
            </a:extLst>
          </p:cNvPr>
          <p:cNvSpPr/>
          <p:nvPr/>
        </p:nvSpPr>
        <p:spPr>
          <a:xfrm>
            <a:off x="9119953" y="433299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C79B64-FD90-4885-B7A4-0C934C5E9F41}"/>
              </a:ext>
            </a:extLst>
          </p:cNvPr>
          <p:cNvSpPr/>
          <p:nvPr/>
        </p:nvSpPr>
        <p:spPr>
          <a:xfrm>
            <a:off x="8972600" y="1574909"/>
            <a:ext cx="2362611" cy="2949233"/>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C06DD0E-84AF-4164-B95E-E86CEABF65BF}"/>
              </a:ext>
            </a:extLst>
          </p:cNvPr>
          <p:cNvSpPr/>
          <p:nvPr/>
        </p:nvSpPr>
        <p:spPr>
          <a:xfrm>
            <a:off x="9119951" y="454275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91528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Template</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1" y="1825625"/>
                <a:ext cx="7426910" cy="4351338"/>
              </a:xfrm>
            </p:spPr>
            <p:txBody>
              <a:bodyPr>
                <a:normAutofit/>
              </a:bodyPr>
              <a:lstStyle/>
              <a:p>
                <a:pPr marL="457200" indent="-457200">
                  <a:buFont typeface="Wingdings" panose="05000000000000000000" pitchFamily="2" charset="2"/>
                  <a:buChar char="v"/>
                </a:pPr>
                <a:r>
                  <a:rPr lang="en-US" dirty="0"/>
                  <a:t>Suppose we know </a:t>
                </a:r>
                <a14:m>
                  <m:oMath xmlns:m="http://schemas.openxmlformats.org/officeDocument/2006/math">
                    <m:r>
                      <a:rPr lang="en-US" i="1">
                        <a:solidFill>
                          <a:srgbClr val="C00000"/>
                        </a:solidFill>
                        <a:latin typeface="Cambria Math" panose="02040503050406030204" pitchFamily="18" charset="0"/>
                      </a:rPr>
                      <m:t>𝜆</m:t>
                    </m:r>
                    <m:r>
                      <a:rPr lang="en-US" b="0" i="1" smtClean="0">
                        <a:solidFill>
                          <a:srgbClr val="C00000"/>
                        </a:solidFill>
                        <a:latin typeface="Cambria Math" panose="02040503050406030204" pitchFamily="18" charset="0"/>
                      </a:rPr>
                      <m:t>=</m:t>
                    </m:r>
                    <m:f>
                      <m:fPr>
                        <m:ctrlPr>
                          <a:rPr lang="en-US" b="0" i="1" smtClean="0">
                            <a:solidFill>
                              <a:srgbClr val="C00000"/>
                            </a:solidFill>
                            <a:latin typeface="Cambria Math" panose="02040503050406030204" pitchFamily="18" charset="0"/>
                          </a:rPr>
                        </m:ctrlPr>
                      </m:fPr>
                      <m:num>
                        <m:sSubSup>
                          <m:sSubSupPr>
                            <m:ctrlPr>
                              <a:rPr lang="en-US" b="0" i="1" smtClean="0">
                                <a:solidFill>
                                  <a:srgbClr val="C00000"/>
                                </a:solidFill>
                                <a:latin typeface="Cambria Math" panose="02040503050406030204" pitchFamily="18" charset="0"/>
                              </a:rPr>
                            </m:ctrlPr>
                          </m:sSubSupPr>
                          <m:e>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𝐴</m:t>
                                    </m:r>
                                  </m:e>
                                  <m:sub>
                                    <m:r>
                                      <a:rPr lang="en-US" b="0" i="1" smtClean="0">
                                        <a:solidFill>
                                          <a:srgbClr val="C00000"/>
                                        </a:solidFill>
                                        <a:latin typeface="Cambria Math" panose="02040503050406030204" pitchFamily="18" charset="0"/>
                                      </a:rPr>
                                      <m:t>𝑘</m:t>
                                    </m:r>
                                  </m:sub>
                                </m:sSub>
                              </m:e>
                            </m:d>
                          </m:e>
                          <m:sub>
                            <m:r>
                              <a:rPr lang="en-US" b="0" i="1" smtClean="0">
                                <a:solidFill>
                                  <a:srgbClr val="C00000"/>
                                </a:solidFill>
                                <a:latin typeface="Cambria Math" panose="02040503050406030204" pitchFamily="18" charset="0"/>
                              </a:rPr>
                              <m:t>𝐹</m:t>
                            </m:r>
                          </m:sub>
                          <m:sup>
                            <m:r>
                              <a:rPr lang="en-US" b="0" i="1" smtClean="0">
                                <a:solidFill>
                                  <a:srgbClr val="C00000"/>
                                </a:solidFill>
                                <a:latin typeface="Cambria Math" panose="02040503050406030204" pitchFamily="18" charset="0"/>
                              </a:rPr>
                              <m:t>2</m:t>
                            </m:r>
                          </m:sup>
                        </m:sSubSup>
                      </m:num>
                      <m:den>
                        <m:r>
                          <a:rPr lang="en-US" b="0" i="1" smtClean="0">
                            <a:solidFill>
                              <a:srgbClr val="C00000"/>
                            </a:solidFill>
                            <a:latin typeface="Cambria Math" panose="02040503050406030204" pitchFamily="18" charset="0"/>
                          </a:rPr>
                          <m:t>𝑘</m:t>
                        </m:r>
                      </m:den>
                    </m:f>
                  </m:oMath>
                </a14:m>
                <a:endParaRPr lang="en-US" dirty="0"/>
              </a:p>
              <a:p>
                <a:pPr marL="457200" indent="-457200">
                  <a:buClr>
                    <a:schemeClr val="tx1"/>
                  </a:buClr>
                  <a:buFont typeface="Wingdings" panose="05000000000000000000" pitchFamily="2" charset="2"/>
                  <a:buChar char="v"/>
                </a:pPr>
                <a:r>
                  <a:rPr lang="en-US" dirty="0"/>
                  <a:t>Reverse online leverage score: Sample each row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r>
                  <a:rPr lang="en-US" dirty="0"/>
                  <a:t> with probability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𝑝</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r>
                  <a:rPr lang="en-US" dirty="0">
                    <a:solidFill>
                      <a:srgbClr val="C00000"/>
                    </a:solidFill>
                  </a:rPr>
                  <a:t> </a:t>
                </a:r>
                <a14:m>
                  <m:oMath xmlns:m="http://schemas.openxmlformats.org/officeDocument/2006/math">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sSup>
                      <m:sSupPr>
                        <m:ctrlPr>
                          <a:rPr lang="en-US" i="1">
                            <a:solidFill>
                              <a:srgbClr val="C00000"/>
                            </a:solidFill>
                            <a:latin typeface="Cambria Math" panose="02040503050406030204" pitchFamily="18" charset="0"/>
                          </a:rPr>
                        </m:ctrlPr>
                      </m:sSupPr>
                      <m:e>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𝐵</m:t>
                                </m:r>
                              </m:e>
                              <m:sup>
                                <m:r>
                                  <a:rPr lang="en-US" i="1">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𝜆</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𝐼</m:t>
                                </m:r>
                              </m:e>
                              <m:sub>
                                <m:r>
                                  <a:rPr lang="en-US" i="1">
                                    <a:solidFill>
                                      <a:srgbClr val="C00000"/>
                                    </a:solidFill>
                                    <a:latin typeface="Cambria Math" panose="02040503050406030204" pitchFamily="18" charset="0"/>
                                  </a:rPr>
                                  <m:t>𝑛</m:t>
                                </m:r>
                              </m:sub>
                            </m:sSub>
                          </m:e>
                        </m:d>
                      </m:e>
                      <m:sup>
                        <m:r>
                          <a:rPr lang="en-US" i="1">
                            <a:solidFill>
                              <a:srgbClr val="C00000"/>
                            </a:solidFill>
                            <a:latin typeface="Cambria Math" panose="02040503050406030204" pitchFamily="18" charset="0"/>
                          </a:rPr>
                          <m:t>−1</m:t>
                        </m:r>
                      </m:sup>
                    </m:sSup>
                    <m:sSubSup>
                      <m:sSubSupPr>
                        <m:ctrlPr>
                          <a:rPr lang="en-US" i="1">
                            <a:solidFill>
                              <a:srgbClr val="C00000"/>
                            </a:solidFill>
                            <a:latin typeface="Cambria Math" panose="02040503050406030204" pitchFamily="18" charset="0"/>
                          </a:rPr>
                        </m:ctrlPr>
                      </m:sSubSup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up>
                        <m:r>
                          <a:rPr lang="en-US" i="1">
                            <a:solidFill>
                              <a:srgbClr val="C00000"/>
                            </a:solidFill>
                            <a:latin typeface="Cambria Math" panose="02040503050406030204" pitchFamily="18" charset="0"/>
                          </a:rPr>
                          <m:t>⊤</m:t>
                        </m:r>
                      </m:sup>
                    </m:sSubSup>
                  </m:oMath>
                </a14:m>
                <a:endParaRPr lang="en-US" dirty="0"/>
              </a:p>
              <a:p>
                <a:pPr marL="457200" indent="-457200">
                  <a:buClr>
                    <a:schemeClr val="tx1"/>
                  </a:buClr>
                  <a:buFont typeface="Wingdings" panose="05000000000000000000" pitchFamily="2" charset="2"/>
                  <a:buChar char="v"/>
                </a:pPr>
                <a:r>
                  <a:rPr lang="en-US" dirty="0"/>
                  <a:t>Monotonicity of ridge leverage score</a:t>
                </a:r>
              </a:p>
              <a:p>
                <a:pPr marL="457200" indent="-457200">
                  <a:buClr>
                    <a:schemeClr val="tx1"/>
                  </a:buClr>
                  <a:buFont typeface="Wingdings" panose="05000000000000000000" pitchFamily="2" charset="2"/>
                  <a:buChar char="v"/>
                </a:pPr>
                <a:r>
                  <a:rPr lang="en-US" dirty="0"/>
                  <a:t>Outputs a matrix </a:t>
                </a:r>
                <a14:m>
                  <m:oMath xmlns:m="http://schemas.openxmlformats.org/officeDocument/2006/math">
                    <m:r>
                      <a:rPr lang="en-US" i="1">
                        <a:solidFill>
                          <a:srgbClr val="C00000"/>
                        </a:solidFill>
                        <a:latin typeface="Cambria Math" panose="02040503050406030204" pitchFamily="18" charset="0"/>
                      </a:rPr>
                      <m:t>𝑀</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𝑅</m:t>
                        </m:r>
                      </m:e>
                      <m:sup>
                        <m:r>
                          <a:rPr lang="en-US" i="1">
                            <a:solidFill>
                              <a:srgbClr val="C00000"/>
                            </a:solidFill>
                            <a:latin typeface="Cambria Math" panose="02040503050406030204" pitchFamily="18" charset="0"/>
                          </a:rPr>
                          <m:t>𝑚</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𝑑</m:t>
                        </m:r>
                      </m:sup>
                    </m:sSup>
                  </m:oMath>
                </a14:m>
                <a:r>
                  <a:rPr lang="en-US" dirty="0"/>
                  <a:t> such that </a:t>
                </a:r>
                <a14:m>
                  <m:oMath xmlns:m="http://schemas.openxmlformats.org/officeDocument/2006/math">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𝜖</m:t>
                        </m:r>
                      </m:e>
                    </m:d>
                    <m:sSub>
                      <m:sSubPr>
                        <m:ctrlPr>
                          <a:rPr lang="en-US" i="1">
                            <a:solidFill>
                              <a:srgbClr val="C00000"/>
                            </a:solidFill>
                            <a:latin typeface="Cambria Math" panose="02040503050406030204" pitchFamily="18" charset="0"/>
                          </a:rPr>
                        </m:ctrlPr>
                      </m:sSub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𝐴</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𝑘</m:t>
                                </m:r>
                              </m:sub>
                            </m:sSub>
                          </m:e>
                        </m:d>
                      </m:e>
                      <m:sub>
                        <m:r>
                          <a:rPr lang="en-US" i="1">
                            <a:solidFill>
                              <a:srgbClr val="C00000"/>
                            </a:solidFill>
                            <a:latin typeface="Cambria Math" panose="02040503050406030204" pitchFamily="18" charset="0"/>
                          </a:rPr>
                          <m:t>𝐹</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𝑀</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𝑀</m:t>
                                </m:r>
                              </m:e>
                              <m:sub>
                                <m:r>
                                  <a:rPr lang="en-US" i="1">
                                    <a:solidFill>
                                      <a:srgbClr val="C00000"/>
                                    </a:solidFill>
                                    <a:latin typeface="Cambria Math" panose="02040503050406030204" pitchFamily="18" charset="0"/>
                                  </a:rPr>
                                  <m:t>𝑘</m:t>
                                </m:r>
                              </m:sub>
                            </m:sSub>
                          </m:e>
                        </m:d>
                      </m:e>
                      <m:sub>
                        <m:r>
                          <a:rPr lang="en-US" i="1">
                            <a:solidFill>
                              <a:srgbClr val="C00000"/>
                            </a:solidFill>
                            <a:latin typeface="Cambria Math" panose="02040503050406030204" pitchFamily="18" charset="0"/>
                          </a:rPr>
                          <m:t>𝐹</m:t>
                        </m:r>
                      </m:sub>
                    </m:sSub>
                    <m:r>
                      <a:rPr lang="en-US" i="1">
                        <a:solidFill>
                          <a:srgbClr val="C00000"/>
                        </a:solidFill>
                        <a:latin typeface="Cambria Math" panose="02040503050406030204" pitchFamily="18" charset="0"/>
                      </a:rPr>
                      <m:t>≤</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𝜖</m:t>
                        </m:r>
                      </m:e>
                    </m:d>
                    <m:sSub>
                      <m:sSubPr>
                        <m:ctrlPr>
                          <a:rPr lang="en-US" i="1">
                            <a:solidFill>
                              <a:srgbClr val="C00000"/>
                            </a:solidFill>
                            <a:latin typeface="Cambria Math" panose="02040503050406030204" pitchFamily="18" charset="0"/>
                          </a:rPr>
                        </m:ctrlPr>
                      </m:sSub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𝐴</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𝑘</m:t>
                                </m:r>
                              </m:sub>
                            </m:sSub>
                          </m:e>
                        </m:d>
                      </m:e>
                      <m:sub>
                        <m:r>
                          <a:rPr lang="en-US" i="1">
                            <a:solidFill>
                              <a:srgbClr val="C00000"/>
                            </a:solidFill>
                            <a:latin typeface="Cambria Math" panose="02040503050406030204" pitchFamily="18" charset="0"/>
                          </a:rPr>
                          <m:t>𝐹</m:t>
                        </m:r>
                      </m:sub>
                    </m:sSub>
                  </m:oMath>
                </a14:m>
                <a:r>
                  <a:rPr lang="en-US" dirty="0"/>
                  <a:t> </a:t>
                </a:r>
                <a:r>
                  <a:rPr lang="en-US" dirty="0">
                    <a:solidFill>
                      <a:srgbClr val="00B0F0"/>
                    </a:solidFill>
                  </a:rPr>
                  <a:t>[CMM15]</a:t>
                </a:r>
              </a:p>
            </p:txBody>
          </p:sp>
        </mc:Choice>
        <mc:Fallback>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1" y="1825625"/>
                <a:ext cx="7426910" cy="4351338"/>
              </a:xfrm>
              <a:blipFill>
                <a:blip r:embed="rId2"/>
                <a:stretch>
                  <a:fillRect l="-1478"/>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3D9EFEAD-AF92-446A-A800-B54C02641C0A}"/>
              </a:ext>
            </a:extLst>
          </p:cNvPr>
          <p:cNvSpPr/>
          <p:nvPr/>
        </p:nvSpPr>
        <p:spPr>
          <a:xfrm>
            <a:off x="9119956" y="1209795"/>
            <a:ext cx="2067907" cy="221920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10F524FD-2A0E-41E7-853C-16A43FF84DF3}"/>
                  </a:ext>
                </a:extLst>
              </p:cNvPr>
              <p:cNvSpPr/>
              <p:nvPr/>
            </p:nvSpPr>
            <p:spPr>
              <a:xfrm>
                <a:off x="9965549" y="1607083"/>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5" name="Rectangle 4">
                <a:extLst>
                  <a:ext uri="{FF2B5EF4-FFF2-40B4-BE49-F238E27FC236}">
                    <a16:creationId xmlns:a16="http://schemas.microsoft.com/office/drawing/2014/main" id="{10F524FD-2A0E-41E7-853C-16A43FF84DF3}"/>
                  </a:ext>
                </a:extLst>
              </p:cNvPr>
              <p:cNvSpPr>
                <a:spLocks noRot="1" noChangeAspect="1" noMove="1" noResize="1" noEditPoints="1" noAdjustHandles="1" noChangeArrowheads="1" noChangeShapeType="1" noTextEdit="1"/>
              </p:cNvSpPr>
              <p:nvPr/>
            </p:nvSpPr>
            <p:spPr>
              <a:xfrm>
                <a:off x="9965549" y="1607083"/>
                <a:ext cx="541367" cy="584775"/>
              </a:xfrm>
              <a:prstGeom prst="rect">
                <a:avLst/>
              </a:prstGeom>
              <a:blipFill>
                <a:blip r:embed="rId3"/>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8775C550-0D2E-425C-A96A-5017D76DF04C}"/>
              </a:ext>
            </a:extLst>
          </p:cNvPr>
          <p:cNvSpPr/>
          <p:nvPr/>
        </p:nvSpPr>
        <p:spPr>
          <a:xfrm>
            <a:off x="9119956" y="2516427"/>
            <a:ext cx="2067907" cy="39730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CAE90A94-69C4-4C26-9EC6-765AAFEFEF51}"/>
                  </a:ext>
                </a:extLst>
              </p:cNvPr>
              <p:cNvSpPr/>
              <p:nvPr/>
            </p:nvSpPr>
            <p:spPr>
              <a:xfrm>
                <a:off x="9982798" y="2452064"/>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7" name="Rectangle 6">
                <a:extLst>
                  <a:ext uri="{FF2B5EF4-FFF2-40B4-BE49-F238E27FC236}">
                    <a16:creationId xmlns:a16="http://schemas.microsoft.com/office/drawing/2014/main" id="{CAE90A94-69C4-4C26-9EC6-765AAFEFEF51}"/>
                  </a:ext>
                </a:extLst>
              </p:cNvPr>
              <p:cNvSpPr>
                <a:spLocks noRot="1" noChangeAspect="1" noMove="1" noResize="1" noEditPoints="1" noAdjustHandles="1" noChangeArrowheads="1" noChangeShapeType="1" noTextEdit="1"/>
              </p:cNvSpPr>
              <p:nvPr/>
            </p:nvSpPr>
            <p:spPr>
              <a:xfrm>
                <a:off x="9982798" y="2452064"/>
                <a:ext cx="524118" cy="461665"/>
              </a:xfrm>
              <a:prstGeom prst="rect">
                <a:avLst/>
              </a:prstGeom>
              <a:blipFill>
                <a:blip r:embed="rId4"/>
                <a:stretch>
                  <a:fillRect b="-2632"/>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43785AE2-B18E-48E0-87EE-F23CB4F776C4}"/>
              </a:ext>
            </a:extLst>
          </p:cNvPr>
          <p:cNvSpPr/>
          <p:nvPr/>
        </p:nvSpPr>
        <p:spPr>
          <a:xfrm>
            <a:off x="9119956" y="3934867"/>
            <a:ext cx="2067907" cy="221920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DACDDF03-C165-4295-81EC-DE26FAECE385}"/>
                  </a:ext>
                </a:extLst>
              </p:cNvPr>
              <p:cNvSpPr/>
              <p:nvPr/>
            </p:nvSpPr>
            <p:spPr>
              <a:xfrm>
                <a:off x="9965549" y="433215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9" name="Rectangle 8">
                <a:extLst>
                  <a:ext uri="{FF2B5EF4-FFF2-40B4-BE49-F238E27FC236}">
                    <a16:creationId xmlns:a16="http://schemas.microsoft.com/office/drawing/2014/main" id="{DACDDF03-C165-4295-81EC-DE26FAECE385}"/>
                  </a:ext>
                </a:extLst>
              </p:cNvPr>
              <p:cNvSpPr>
                <a:spLocks noRot="1" noChangeAspect="1" noMove="1" noResize="1" noEditPoints="1" noAdjustHandles="1" noChangeArrowheads="1" noChangeShapeType="1" noTextEdit="1"/>
              </p:cNvSpPr>
              <p:nvPr/>
            </p:nvSpPr>
            <p:spPr>
              <a:xfrm>
                <a:off x="9965549" y="4332155"/>
                <a:ext cx="541367" cy="584775"/>
              </a:xfrm>
              <a:prstGeom prst="rect">
                <a:avLst/>
              </a:prstGeom>
              <a:blipFill>
                <a:blip r:embed="rId5"/>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165C379A-7F47-4FA7-B5B8-5F50A40DD8B3}"/>
              </a:ext>
            </a:extLst>
          </p:cNvPr>
          <p:cNvSpPr/>
          <p:nvPr/>
        </p:nvSpPr>
        <p:spPr>
          <a:xfrm>
            <a:off x="9119956" y="5241499"/>
            <a:ext cx="2067907" cy="39730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FC4EA6C-F31B-4E92-82A5-8A74CC97E1AE}"/>
                  </a:ext>
                </a:extLst>
              </p:cNvPr>
              <p:cNvSpPr/>
              <p:nvPr/>
            </p:nvSpPr>
            <p:spPr>
              <a:xfrm>
                <a:off x="9982798" y="5177136"/>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11" name="Rectangle 10">
                <a:extLst>
                  <a:ext uri="{FF2B5EF4-FFF2-40B4-BE49-F238E27FC236}">
                    <a16:creationId xmlns:a16="http://schemas.microsoft.com/office/drawing/2014/main" id="{CFC4EA6C-F31B-4E92-82A5-8A74CC97E1AE}"/>
                  </a:ext>
                </a:extLst>
              </p:cNvPr>
              <p:cNvSpPr>
                <a:spLocks noRot="1" noChangeAspect="1" noMove="1" noResize="1" noEditPoints="1" noAdjustHandles="1" noChangeArrowheads="1" noChangeShapeType="1" noTextEdit="1"/>
              </p:cNvSpPr>
              <p:nvPr/>
            </p:nvSpPr>
            <p:spPr>
              <a:xfrm>
                <a:off x="9982798" y="5177136"/>
                <a:ext cx="524118" cy="461665"/>
              </a:xfrm>
              <a:prstGeom prst="rect">
                <a:avLst/>
              </a:prstGeom>
              <a:blipFill>
                <a:blip r:embed="rId6"/>
                <a:stretch>
                  <a:fillRect b="-2632"/>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2E9A53BA-A033-49AA-AE1C-4030BE2CB4BA}"/>
              </a:ext>
            </a:extLst>
          </p:cNvPr>
          <p:cNvSpPr/>
          <p:nvPr/>
        </p:nvSpPr>
        <p:spPr>
          <a:xfrm>
            <a:off x="9119956" y="5250917"/>
            <a:ext cx="2067907" cy="903155"/>
          </a:xfrm>
          <a:prstGeom prst="rect">
            <a:avLst/>
          </a:prstGeom>
          <a:noFill/>
          <a:ln w="571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A93FE1AD-53BF-47E7-A6DC-796B73756450}"/>
                  </a:ext>
                </a:extLst>
              </p:cNvPr>
              <p:cNvSpPr/>
              <p:nvPr/>
            </p:nvSpPr>
            <p:spPr>
              <a:xfrm>
                <a:off x="9963954" y="5559893"/>
                <a:ext cx="55797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𝐵</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A93FE1AD-53BF-47E7-A6DC-796B73756450}"/>
                  </a:ext>
                </a:extLst>
              </p:cNvPr>
              <p:cNvSpPr>
                <a:spLocks noRot="1" noChangeAspect="1" noMove="1" noResize="1" noEditPoints="1" noAdjustHandles="1" noChangeArrowheads="1" noChangeShapeType="1" noTextEdit="1"/>
              </p:cNvSpPr>
              <p:nvPr/>
            </p:nvSpPr>
            <p:spPr>
              <a:xfrm>
                <a:off x="9963954" y="5559893"/>
                <a:ext cx="557973" cy="58477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836072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Template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1" y="1825625"/>
                <a:ext cx="7426910" cy="4351338"/>
              </a:xfrm>
            </p:spPr>
            <p:txBody>
              <a:bodyPr>
                <a:normAutofit/>
              </a:bodyPr>
              <a:lstStyle/>
              <a:p>
                <a:pPr marL="457200" indent="-457200">
                  <a:buFont typeface="Wingdings" panose="05000000000000000000" pitchFamily="2" charset="2"/>
                  <a:buChar char="v"/>
                </a:pPr>
                <a:r>
                  <a:rPr lang="en-US" dirty="0"/>
                  <a:t>Issue #1: Compute </a:t>
                </a:r>
                <a14:m>
                  <m:oMath xmlns:m="http://schemas.openxmlformats.org/officeDocument/2006/math">
                    <m:r>
                      <a:rPr lang="en-US" i="1">
                        <a:solidFill>
                          <a:srgbClr val="C00000"/>
                        </a:solidFill>
                        <a:latin typeface="Cambria Math" panose="02040503050406030204" pitchFamily="18" charset="0"/>
                      </a:rPr>
                      <m:t>𝜆</m:t>
                    </m:r>
                    <m:r>
                      <a:rPr lang="en-US" b="0" i="1" smtClean="0">
                        <a:solidFill>
                          <a:srgbClr val="C00000"/>
                        </a:solidFill>
                        <a:latin typeface="Cambria Math" panose="02040503050406030204" pitchFamily="18" charset="0"/>
                      </a:rPr>
                      <m:t>=</m:t>
                    </m:r>
                    <m:f>
                      <m:fPr>
                        <m:ctrlPr>
                          <a:rPr lang="en-US" b="0" i="1" smtClean="0">
                            <a:solidFill>
                              <a:srgbClr val="C00000"/>
                            </a:solidFill>
                            <a:latin typeface="Cambria Math" panose="02040503050406030204" pitchFamily="18" charset="0"/>
                          </a:rPr>
                        </m:ctrlPr>
                      </m:fPr>
                      <m:num>
                        <m:sSubSup>
                          <m:sSubSupPr>
                            <m:ctrlPr>
                              <a:rPr lang="en-US" b="0" i="1" smtClean="0">
                                <a:solidFill>
                                  <a:srgbClr val="C00000"/>
                                </a:solidFill>
                                <a:latin typeface="Cambria Math" panose="02040503050406030204" pitchFamily="18" charset="0"/>
                              </a:rPr>
                            </m:ctrlPr>
                          </m:sSubSupPr>
                          <m:e>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𝐴</m:t>
                                    </m:r>
                                  </m:e>
                                  <m:sub>
                                    <m:r>
                                      <a:rPr lang="en-US" b="0" i="1" smtClean="0">
                                        <a:solidFill>
                                          <a:srgbClr val="C00000"/>
                                        </a:solidFill>
                                        <a:latin typeface="Cambria Math" panose="02040503050406030204" pitchFamily="18" charset="0"/>
                                      </a:rPr>
                                      <m:t>𝑘</m:t>
                                    </m:r>
                                  </m:sub>
                                </m:sSub>
                              </m:e>
                            </m:d>
                          </m:e>
                          <m:sub>
                            <m:r>
                              <a:rPr lang="en-US" b="0" i="1" smtClean="0">
                                <a:solidFill>
                                  <a:srgbClr val="C00000"/>
                                </a:solidFill>
                                <a:latin typeface="Cambria Math" panose="02040503050406030204" pitchFamily="18" charset="0"/>
                              </a:rPr>
                              <m:t>𝐹</m:t>
                            </m:r>
                          </m:sub>
                          <m:sup>
                            <m:r>
                              <a:rPr lang="en-US" b="0" i="1" smtClean="0">
                                <a:solidFill>
                                  <a:srgbClr val="C00000"/>
                                </a:solidFill>
                                <a:latin typeface="Cambria Math" panose="02040503050406030204" pitchFamily="18" charset="0"/>
                              </a:rPr>
                              <m:t>2</m:t>
                            </m:r>
                          </m:sup>
                        </m:sSubSup>
                      </m:num>
                      <m:den>
                        <m:r>
                          <a:rPr lang="en-US" b="0" i="1" smtClean="0">
                            <a:solidFill>
                              <a:srgbClr val="C00000"/>
                            </a:solidFill>
                            <a:latin typeface="Cambria Math" panose="02040503050406030204" pitchFamily="18" charset="0"/>
                          </a:rPr>
                          <m:t>𝑘</m:t>
                        </m:r>
                      </m:den>
                    </m:f>
                  </m:oMath>
                </a14:m>
                <a:endParaRPr lang="en-US" dirty="0"/>
              </a:p>
              <a:p>
                <a:pPr marL="457200" indent="-457200">
                  <a:buClr>
                    <a:schemeClr val="tx1"/>
                  </a:buClr>
                  <a:buFont typeface="Wingdings" panose="05000000000000000000" pitchFamily="2" charset="2"/>
                  <a:buChar char="v"/>
                </a:pPr>
                <a:r>
                  <a:rPr lang="en-US" dirty="0"/>
                  <a:t>Issue #2: Bound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endParaRPr lang="en-US" dirty="0">
                  <a:solidFill>
                    <a:srgbClr val="00B0F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1" y="1825625"/>
                <a:ext cx="7426910" cy="4351338"/>
              </a:xfrm>
              <a:blipFill>
                <a:blip r:embed="rId2"/>
                <a:stretch>
                  <a:fillRect l="-1478"/>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3D9EFEAD-AF92-446A-A800-B54C02641C0A}"/>
              </a:ext>
            </a:extLst>
          </p:cNvPr>
          <p:cNvSpPr/>
          <p:nvPr/>
        </p:nvSpPr>
        <p:spPr>
          <a:xfrm>
            <a:off x="9119956" y="1209795"/>
            <a:ext cx="2067907" cy="221920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10F524FD-2A0E-41E7-853C-16A43FF84DF3}"/>
                  </a:ext>
                </a:extLst>
              </p:cNvPr>
              <p:cNvSpPr/>
              <p:nvPr/>
            </p:nvSpPr>
            <p:spPr>
              <a:xfrm>
                <a:off x="9965549" y="1607083"/>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5" name="Rectangle 4">
                <a:extLst>
                  <a:ext uri="{FF2B5EF4-FFF2-40B4-BE49-F238E27FC236}">
                    <a16:creationId xmlns:a16="http://schemas.microsoft.com/office/drawing/2014/main" id="{10F524FD-2A0E-41E7-853C-16A43FF84DF3}"/>
                  </a:ext>
                </a:extLst>
              </p:cNvPr>
              <p:cNvSpPr>
                <a:spLocks noRot="1" noChangeAspect="1" noMove="1" noResize="1" noEditPoints="1" noAdjustHandles="1" noChangeArrowheads="1" noChangeShapeType="1" noTextEdit="1"/>
              </p:cNvSpPr>
              <p:nvPr/>
            </p:nvSpPr>
            <p:spPr>
              <a:xfrm>
                <a:off x="9965549" y="1607083"/>
                <a:ext cx="541367" cy="584775"/>
              </a:xfrm>
              <a:prstGeom prst="rect">
                <a:avLst/>
              </a:prstGeom>
              <a:blipFill>
                <a:blip r:embed="rId3"/>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8775C550-0D2E-425C-A96A-5017D76DF04C}"/>
              </a:ext>
            </a:extLst>
          </p:cNvPr>
          <p:cNvSpPr/>
          <p:nvPr/>
        </p:nvSpPr>
        <p:spPr>
          <a:xfrm>
            <a:off x="9119956" y="2516427"/>
            <a:ext cx="2067907" cy="39730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CAE90A94-69C4-4C26-9EC6-765AAFEFEF51}"/>
                  </a:ext>
                </a:extLst>
              </p:cNvPr>
              <p:cNvSpPr/>
              <p:nvPr/>
            </p:nvSpPr>
            <p:spPr>
              <a:xfrm>
                <a:off x="9982798" y="2452064"/>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7" name="Rectangle 6">
                <a:extLst>
                  <a:ext uri="{FF2B5EF4-FFF2-40B4-BE49-F238E27FC236}">
                    <a16:creationId xmlns:a16="http://schemas.microsoft.com/office/drawing/2014/main" id="{CAE90A94-69C4-4C26-9EC6-765AAFEFEF51}"/>
                  </a:ext>
                </a:extLst>
              </p:cNvPr>
              <p:cNvSpPr>
                <a:spLocks noRot="1" noChangeAspect="1" noMove="1" noResize="1" noEditPoints="1" noAdjustHandles="1" noChangeArrowheads="1" noChangeShapeType="1" noTextEdit="1"/>
              </p:cNvSpPr>
              <p:nvPr/>
            </p:nvSpPr>
            <p:spPr>
              <a:xfrm>
                <a:off x="9982798" y="2452064"/>
                <a:ext cx="524118" cy="461665"/>
              </a:xfrm>
              <a:prstGeom prst="rect">
                <a:avLst/>
              </a:prstGeom>
              <a:blipFill>
                <a:blip r:embed="rId4"/>
                <a:stretch>
                  <a:fillRect b="-2632"/>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43785AE2-B18E-48E0-87EE-F23CB4F776C4}"/>
              </a:ext>
            </a:extLst>
          </p:cNvPr>
          <p:cNvSpPr/>
          <p:nvPr/>
        </p:nvSpPr>
        <p:spPr>
          <a:xfrm>
            <a:off x="9119956" y="3934867"/>
            <a:ext cx="2067907" cy="221920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DACDDF03-C165-4295-81EC-DE26FAECE385}"/>
                  </a:ext>
                </a:extLst>
              </p:cNvPr>
              <p:cNvSpPr/>
              <p:nvPr/>
            </p:nvSpPr>
            <p:spPr>
              <a:xfrm>
                <a:off x="9965549" y="433215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9" name="Rectangle 8">
                <a:extLst>
                  <a:ext uri="{FF2B5EF4-FFF2-40B4-BE49-F238E27FC236}">
                    <a16:creationId xmlns:a16="http://schemas.microsoft.com/office/drawing/2014/main" id="{DACDDF03-C165-4295-81EC-DE26FAECE385}"/>
                  </a:ext>
                </a:extLst>
              </p:cNvPr>
              <p:cNvSpPr>
                <a:spLocks noRot="1" noChangeAspect="1" noMove="1" noResize="1" noEditPoints="1" noAdjustHandles="1" noChangeArrowheads="1" noChangeShapeType="1" noTextEdit="1"/>
              </p:cNvSpPr>
              <p:nvPr/>
            </p:nvSpPr>
            <p:spPr>
              <a:xfrm>
                <a:off x="9965549" y="4332155"/>
                <a:ext cx="541367" cy="584775"/>
              </a:xfrm>
              <a:prstGeom prst="rect">
                <a:avLst/>
              </a:prstGeom>
              <a:blipFill>
                <a:blip r:embed="rId5"/>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165C379A-7F47-4FA7-B5B8-5F50A40DD8B3}"/>
              </a:ext>
            </a:extLst>
          </p:cNvPr>
          <p:cNvSpPr/>
          <p:nvPr/>
        </p:nvSpPr>
        <p:spPr>
          <a:xfrm>
            <a:off x="9119956" y="5241499"/>
            <a:ext cx="2067907" cy="39730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FC4EA6C-F31B-4E92-82A5-8A74CC97E1AE}"/>
                  </a:ext>
                </a:extLst>
              </p:cNvPr>
              <p:cNvSpPr/>
              <p:nvPr/>
            </p:nvSpPr>
            <p:spPr>
              <a:xfrm>
                <a:off x="9982798" y="5177136"/>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11" name="Rectangle 10">
                <a:extLst>
                  <a:ext uri="{FF2B5EF4-FFF2-40B4-BE49-F238E27FC236}">
                    <a16:creationId xmlns:a16="http://schemas.microsoft.com/office/drawing/2014/main" id="{CFC4EA6C-F31B-4E92-82A5-8A74CC97E1AE}"/>
                  </a:ext>
                </a:extLst>
              </p:cNvPr>
              <p:cNvSpPr>
                <a:spLocks noRot="1" noChangeAspect="1" noMove="1" noResize="1" noEditPoints="1" noAdjustHandles="1" noChangeArrowheads="1" noChangeShapeType="1" noTextEdit="1"/>
              </p:cNvSpPr>
              <p:nvPr/>
            </p:nvSpPr>
            <p:spPr>
              <a:xfrm>
                <a:off x="9982798" y="5177136"/>
                <a:ext cx="524118" cy="461665"/>
              </a:xfrm>
              <a:prstGeom prst="rect">
                <a:avLst/>
              </a:prstGeom>
              <a:blipFill>
                <a:blip r:embed="rId6"/>
                <a:stretch>
                  <a:fillRect b="-2632"/>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2E9A53BA-A033-49AA-AE1C-4030BE2CB4BA}"/>
              </a:ext>
            </a:extLst>
          </p:cNvPr>
          <p:cNvSpPr/>
          <p:nvPr/>
        </p:nvSpPr>
        <p:spPr>
          <a:xfrm>
            <a:off x="9119956" y="5250917"/>
            <a:ext cx="2067907" cy="903155"/>
          </a:xfrm>
          <a:prstGeom prst="rect">
            <a:avLst/>
          </a:prstGeom>
          <a:noFill/>
          <a:ln w="571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A93FE1AD-53BF-47E7-A6DC-796B73756450}"/>
                  </a:ext>
                </a:extLst>
              </p:cNvPr>
              <p:cNvSpPr/>
              <p:nvPr/>
            </p:nvSpPr>
            <p:spPr>
              <a:xfrm>
                <a:off x="9963954" y="5559893"/>
                <a:ext cx="55797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𝐵</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A93FE1AD-53BF-47E7-A6DC-796B73756450}"/>
                  </a:ext>
                </a:extLst>
              </p:cNvPr>
              <p:cNvSpPr>
                <a:spLocks noRot="1" noChangeAspect="1" noMove="1" noResize="1" noEditPoints="1" noAdjustHandles="1" noChangeArrowheads="1" noChangeShapeType="1" noTextEdit="1"/>
              </p:cNvSpPr>
              <p:nvPr/>
            </p:nvSpPr>
            <p:spPr>
              <a:xfrm>
                <a:off x="9963954" y="5559893"/>
                <a:ext cx="557973" cy="58477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001190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Template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4"/>
                <a:ext cx="7923027" cy="4920615"/>
              </a:xfrm>
            </p:spPr>
            <p:txBody>
              <a:bodyPr>
                <a:normAutofit/>
              </a:bodyPr>
              <a:lstStyle/>
              <a:p>
                <a:pPr marL="457200" indent="-457200">
                  <a:buFont typeface="Wingdings" panose="05000000000000000000" pitchFamily="2" charset="2"/>
                  <a:buChar char="v"/>
                </a:pPr>
                <a:r>
                  <a:rPr lang="en-US" dirty="0"/>
                  <a:t>Issue #1: Compute </a:t>
                </a:r>
                <a14:m>
                  <m:oMath xmlns:m="http://schemas.openxmlformats.org/officeDocument/2006/math">
                    <m:r>
                      <a:rPr lang="en-US" i="1">
                        <a:solidFill>
                          <a:srgbClr val="C00000"/>
                        </a:solidFill>
                        <a:latin typeface="Cambria Math" panose="02040503050406030204" pitchFamily="18" charset="0"/>
                      </a:rPr>
                      <m:t>𝜆</m:t>
                    </m:r>
                    <m:r>
                      <a:rPr lang="en-US" b="0" i="1" smtClean="0">
                        <a:solidFill>
                          <a:srgbClr val="C00000"/>
                        </a:solidFill>
                        <a:latin typeface="Cambria Math" panose="02040503050406030204" pitchFamily="18" charset="0"/>
                      </a:rPr>
                      <m:t>=</m:t>
                    </m:r>
                    <m:f>
                      <m:fPr>
                        <m:ctrlPr>
                          <a:rPr lang="en-US" b="0" i="1" smtClean="0">
                            <a:solidFill>
                              <a:srgbClr val="C00000"/>
                            </a:solidFill>
                            <a:latin typeface="Cambria Math" panose="02040503050406030204" pitchFamily="18" charset="0"/>
                          </a:rPr>
                        </m:ctrlPr>
                      </m:fPr>
                      <m:num>
                        <m:sSubSup>
                          <m:sSubSupPr>
                            <m:ctrlPr>
                              <a:rPr lang="en-US" b="0" i="1" smtClean="0">
                                <a:solidFill>
                                  <a:srgbClr val="C00000"/>
                                </a:solidFill>
                                <a:latin typeface="Cambria Math" panose="02040503050406030204" pitchFamily="18" charset="0"/>
                              </a:rPr>
                            </m:ctrlPr>
                          </m:sSubSupPr>
                          <m:e>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𝐴</m:t>
                                    </m:r>
                                  </m:e>
                                  <m:sub>
                                    <m:r>
                                      <a:rPr lang="en-US" b="0" i="1" smtClean="0">
                                        <a:solidFill>
                                          <a:srgbClr val="C00000"/>
                                        </a:solidFill>
                                        <a:latin typeface="Cambria Math" panose="02040503050406030204" pitchFamily="18" charset="0"/>
                                      </a:rPr>
                                      <m:t>𝑘</m:t>
                                    </m:r>
                                  </m:sub>
                                </m:sSub>
                              </m:e>
                            </m:d>
                          </m:e>
                          <m:sub>
                            <m:r>
                              <a:rPr lang="en-US" b="0" i="1" smtClean="0">
                                <a:solidFill>
                                  <a:srgbClr val="C00000"/>
                                </a:solidFill>
                                <a:latin typeface="Cambria Math" panose="02040503050406030204" pitchFamily="18" charset="0"/>
                              </a:rPr>
                              <m:t>𝐹</m:t>
                            </m:r>
                          </m:sub>
                          <m:sup>
                            <m:r>
                              <a:rPr lang="en-US" b="0" i="1" smtClean="0">
                                <a:solidFill>
                                  <a:srgbClr val="C00000"/>
                                </a:solidFill>
                                <a:latin typeface="Cambria Math" panose="02040503050406030204" pitchFamily="18" charset="0"/>
                              </a:rPr>
                              <m:t>2</m:t>
                            </m:r>
                          </m:sup>
                        </m:sSubSup>
                      </m:num>
                      <m:den>
                        <m:r>
                          <a:rPr lang="en-US" b="0" i="1" smtClean="0">
                            <a:solidFill>
                              <a:srgbClr val="C00000"/>
                            </a:solidFill>
                            <a:latin typeface="Cambria Math" panose="02040503050406030204" pitchFamily="18" charset="0"/>
                          </a:rPr>
                          <m:t>𝑘</m:t>
                        </m:r>
                      </m:den>
                    </m:f>
                  </m:oMath>
                </a14:m>
                <a:endParaRPr lang="en-US" dirty="0"/>
              </a:p>
              <a:p>
                <a:pPr marL="457200" indent="-457200">
                  <a:buClr>
                    <a:schemeClr val="tx1"/>
                  </a:buClr>
                  <a:buFont typeface="Wingdings" panose="05000000000000000000" pitchFamily="2" charset="2"/>
                  <a:buChar char="v"/>
                </a:pPr>
                <a:r>
                  <a:rPr lang="en-US" dirty="0"/>
                  <a:t>Issue #2: Bound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endParaRPr lang="en-US" dirty="0">
                  <a:solidFill>
                    <a:srgbClr val="00B0F0"/>
                  </a:solidFill>
                </a:endParaRPr>
              </a:p>
              <a:p>
                <a:pPr marL="457200" indent="-457200">
                  <a:buClr>
                    <a:schemeClr val="tx1"/>
                  </a:buClr>
                  <a:buFont typeface="Wingdings" panose="05000000000000000000" pitchFamily="2" charset="2"/>
                  <a:buChar char="v"/>
                </a:pPr>
                <a:endParaRPr lang="en-US" dirty="0">
                  <a:solidFill>
                    <a:srgbClr val="00B0F0"/>
                  </a:solidFill>
                </a:endParaRPr>
              </a:p>
              <a:p>
                <a:pPr>
                  <a:buClr>
                    <a:schemeClr val="tx1"/>
                  </a:buClr>
                  <a:buFont typeface="Wingdings" panose="05000000000000000000" pitchFamily="2" charset="2"/>
                  <a:buChar char="v"/>
                </a:pPr>
                <a:r>
                  <a:rPr lang="en-US" dirty="0">
                    <a:solidFill>
                      <a:srgbClr val="00B050"/>
                    </a:solidFill>
                  </a:rPr>
                  <a:t> Observation</a:t>
                </a:r>
                <a:r>
                  <a:rPr lang="en-US" dirty="0"/>
                  <a:t>: it suffices to have a constant factor approximation of </a:t>
                </a:r>
                <a14:m>
                  <m:oMath xmlns:m="http://schemas.openxmlformats.org/officeDocument/2006/math">
                    <m:r>
                      <a:rPr lang="en-US" i="1">
                        <a:solidFill>
                          <a:srgbClr val="C00000"/>
                        </a:solidFill>
                        <a:latin typeface="Cambria Math" panose="02040503050406030204" pitchFamily="18" charset="0"/>
                      </a:rPr>
                      <m:t>𝜆</m:t>
                    </m:r>
                    <m:r>
                      <a:rPr lang="en-US" i="1">
                        <a:solidFill>
                          <a:srgbClr val="C00000"/>
                        </a:solidFill>
                        <a:latin typeface="Cambria Math" panose="02040503050406030204" pitchFamily="18" charset="0"/>
                      </a:rPr>
                      <m:t>=</m:t>
                    </m:r>
                    <m:f>
                      <m:fPr>
                        <m:ctrlPr>
                          <a:rPr lang="en-US" i="1">
                            <a:solidFill>
                              <a:srgbClr val="C00000"/>
                            </a:solidFill>
                            <a:latin typeface="Cambria Math" panose="02040503050406030204" pitchFamily="18" charset="0"/>
                          </a:rPr>
                        </m:ctrlPr>
                      </m:fPr>
                      <m:num>
                        <m:sSubSup>
                          <m:sSubSupPr>
                            <m:ctrlPr>
                              <a:rPr lang="en-US" i="1">
                                <a:solidFill>
                                  <a:srgbClr val="C00000"/>
                                </a:solidFill>
                                <a:latin typeface="Cambria Math" panose="02040503050406030204" pitchFamily="18" charset="0"/>
                              </a:rPr>
                            </m:ctrlPr>
                          </m:sSubSup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𝐴</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𝑘</m:t>
                                    </m:r>
                                  </m:sub>
                                </m:sSub>
                              </m:e>
                            </m:d>
                          </m:e>
                          <m:sub>
                            <m:r>
                              <a:rPr lang="en-US" i="1">
                                <a:solidFill>
                                  <a:srgbClr val="C00000"/>
                                </a:solidFill>
                                <a:latin typeface="Cambria Math" panose="02040503050406030204" pitchFamily="18" charset="0"/>
                              </a:rPr>
                              <m:t>𝐹</m:t>
                            </m:r>
                          </m:sub>
                          <m:sup>
                            <m:r>
                              <a:rPr lang="en-US" i="1">
                                <a:solidFill>
                                  <a:srgbClr val="C00000"/>
                                </a:solidFill>
                                <a:latin typeface="Cambria Math" panose="02040503050406030204" pitchFamily="18" charset="0"/>
                              </a:rPr>
                              <m:t>2</m:t>
                            </m:r>
                          </m:sup>
                        </m:sSubSup>
                      </m:num>
                      <m:den>
                        <m:r>
                          <a:rPr lang="en-US" i="1">
                            <a:solidFill>
                              <a:srgbClr val="C00000"/>
                            </a:solidFill>
                            <a:latin typeface="Cambria Math" panose="02040503050406030204" pitchFamily="18" charset="0"/>
                          </a:rPr>
                          <m:t>𝑘</m:t>
                        </m:r>
                      </m:den>
                    </m:f>
                  </m:oMath>
                </a14:m>
                <a:endParaRPr lang="en-US" dirty="0"/>
              </a:p>
              <a:p>
                <a:pPr>
                  <a:buClr>
                    <a:schemeClr val="tx1"/>
                  </a:buClr>
                  <a:buFont typeface="Wingdings" panose="05000000000000000000" pitchFamily="2" charset="2"/>
                  <a:buChar char="v"/>
                </a:pPr>
                <a:r>
                  <a:rPr lang="en-US" dirty="0"/>
                  <a:t> Use projection-cost preserving sketch </a:t>
                </a:r>
                <a:r>
                  <a:rPr lang="en-US" dirty="0">
                    <a:solidFill>
                      <a:srgbClr val="00B0F0"/>
                    </a:solidFill>
                  </a:rPr>
                  <a:t>[CEMMP15] </a:t>
                </a:r>
                <a:r>
                  <a:rPr lang="en-US" dirty="0"/>
                  <a:t>to reduce the dimension of each row</a:t>
                </a:r>
                <a:endParaRPr lang="en-US" dirty="0">
                  <a:solidFill>
                    <a:srgbClr val="00B0F0"/>
                  </a:solidFill>
                </a:endParaRPr>
              </a:p>
              <a:p>
                <a:pPr>
                  <a:buClr>
                    <a:schemeClr val="tx1"/>
                  </a:buClr>
                  <a:buFont typeface="Wingdings" panose="05000000000000000000" pitchFamily="2" charset="2"/>
                  <a:buChar char="v"/>
                </a:pPr>
                <a:r>
                  <a:rPr lang="en-US" dirty="0"/>
                  <a:t> Feed reduced rows into spectral approximation algorithm</a:t>
                </a:r>
                <a:endParaRPr lang="en-US" dirty="0">
                  <a:solidFill>
                    <a:srgbClr val="00B0F0"/>
                  </a:solidFill>
                </a:endParaRPr>
              </a:p>
              <a:p>
                <a:pPr marL="457200" indent="-457200">
                  <a:buClr>
                    <a:schemeClr val="tx1"/>
                  </a:buClr>
                  <a:buFont typeface="Wingdings" panose="05000000000000000000" pitchFamily="2" charset="2"/>
                  <a:buChar char="v"/>
                </a:pPr>
                <a:endParaRPr lang="en-US" dirty="0">
                  <a:solidFill>
                    <a:srgbClr val="00B0F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4"/>
                <a:ext cx="7923027" cy="4920615"/>
              </a:xfrm>
              <a:blipFill>
                <a:blip r:embed="rId2"/>
                <a:stretch>
                  <a:fillRect l="-1386" r="-1078"/>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3D9EFEAD-AF92-446A-A800-B54C02641C0A}"/>
              </a:ext>
            </a:extLst>
          </p:cNvPr>
          <p:cNvSpPr/>
          <p:nvPr/>
        </p:nvSpPr>
        <p:spPr>
          <a:xfrm>
            <a:off x="9119956" y="1209795"/>
            <a:ext cx="2067907" cy="221920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10F524FD-2A0E-41E7-853C-16A43FF84DF3}"/>
                  </a:ext>
                </a:extLst>
              </p:cNvPr>
              <p:cNvSpPr/>
              <p:nvPr/>
            </p:nvSpPr>
            <p:spPr>
              <a:xfrm>
                <a:off x="9965549" y="1607083"/>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5" name="Rectangle 4">
                <a:extLst>
                  <a:ext uri="{FF2B5EF4-FFF2-40B4-BE49-F238E27FC236}">
                    <a16:creationId xmlns:a16="http://schemas.microsoft.com/office/drawing/2014/main" id="{10F524FD-2A0E-41E7-853C-16A43FF84DF3}"/>
                  </a:ext>
                </a:extLst>
              </p:cNvPr>
              <p:cNvSpPr>
                <a:spLocks noRot="1" noChangeAspect="1" noMove="1" noResize="1" noEditPoints="1" noAdjustHandles="1" noChangeArrowheads="1" noChangeShapeType="1" noTextEdit="1"/>
              </p:cNvSpPr>
              <p:nvPr/>
            </p:nvSpPr>
            <p:spPr>
              <a:xfrm>
                <a:off x="9965549" y="1607083"/>
                <a:ext cx="541367" cy="584775"/>
              </a:xfrm>
              <a:prstGeom prst="rect">
                <a:avLst/>
              </a:prstGeom>
              <a:blipFill>
                <a:blip r:embed="rId3"/>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8775C550-0D2E-425C-A96A-5017D76DF04C}"/>
              </a:ext>
            </a:extLst>
          </p:cNvPr>
          <p:cNvSpPr/>
          <p:nvPr/>
        </p:nvSpPr>
        <p:spPr>
          <a:xfrm>
            <a:off x="9119956" y="2516427"/>
            <a:ext cx="2067907" cy="39730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CAE90A94-69C4-4C26-9EC6-765AAFEFEF51}"/>
                  </a:ext>
                </a:extLst>
              </p:cNvPr>
              <p:cNvSpPr/>
              <p:nvPr/>
            </p:nvSpPr>
            <p:spPr>
              <a:xfrm>
                <a:off x="9982798" y="2452064"/>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7" name="Rectangle 6">
                <a:extLst>
                  <a:ext uri="{FF2B5EF4-FFF2-40B4-BE49-F238E27FC236}">
                    <a16:creationId xmlns:a16="http://schemas.microsoft.com/office/drawing/2014/main" id="{CAE90A94-69C4-4C26-9EC6-765AAFEFEF51}"/>
                  </a:ext>
                </a:extLst>
              </p:cNvPr>
              <p:cNvSpPr>
                <a:spLocks noRot="1" noChangeAspect="1" noMove="1" noResize="1" noEditPoints="1" noAdjustHandles="1" noChangeArrowheads="1" noChangeShapeType="1" noTextEdit="1"/>
              </p:cNvSpPr>
              <p:nvPr/>
            </p:nvSpPr>
            <p:spPr>
              <a:xfrm>
                <a:off x="9982798" y="2452064"/>
                <a:ext cx="524118" cy="461665"/>
              </a:xfrm>
              <a:prstGeom prst="rect">
                <a:avLst/>
              </a:prstGeom>
              <a:blipFill>
                <a:blip r:embed="rId4"/>
                <a:stretch>
                  <a:fillRect b="-2632"/>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43785AE2-B18E-48E0-87EE-F23CB4F776C4}"/>
              </a:ext>
            </a:extLst>
          </p:cNvPr>
          <p:cNvSpPr/>
          <p:nvPr/>
        </p:nvSpPr>
        <p:spPr>
          <a:xfrm>
            <a:off x="9119956" y="3934867"/>
            <a:ext cx="2067907" cy="221920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DACDDF03-C165-4295-81EC-DE26FAECE385}"/>
                  </a:ext>
                </a:extLst>
              </p:cNvPr>
              <p:cNvSpPr/>
              <p:nvPr/>
            </p:nvSpPr>
            <p:spPr>
              <a:xfrm>
                <a:off x="9965549" y="433215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9" name="Rectangle 8">
                <a:extLst>
                  <a:ext uri="{FF2B5EF4-FFF2-40B4-BE49-F238E27FC236}">
                    <a16:creationId xmlns:a16="http://schemas.microsoft.com/office/drawing/2014/main" id="{DACDDF03-C165-4295-81EC-DE26FAECE385}"/>
                  </a:ext>
                </a:extLst>
              </p:cNvPr>
              <p:cNvSpPr>
                <a:spLocks noRot="1" noChangeAspect="1" noMove="1" noResize="1" noEditPoints="1" noAdjustHandles="1" noChangeArrowheads="1" noChangeShapeType="1" noTextEdit="1"/>
              </p:cNvSpPr>
              <p:nvPr/>
            </p:nvSpPr>
            <p:spPr>
              <a:xfrm>
                <a:off x="9965549" y="4332155"/>
                <a:ext cx="541367" cy="584775"/>
              </a:xfrm>
              <a:prstGeom prst="rect">
                <a:avLst/>
              </a:prstGeom>
              <a:blipFill>
                <a:blip r:embed="rId5"/>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165C379A-7F47-4FA7-B5B8-5F50A40DD8B3}"/>
              </a:ext>
            </a:extLst>
          </p:cNvPr>
          <p:cNvSpPr/>
          <p:nvPr/>
        </p:nvSpPr>
        <p:spPr>
          <a:xfrm>
            <a:off x="9119956" y="5241499"/>
            <a:ext cx="2067907" cy="39730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FC4EA6C-F31B-4E92-82A5-8A74CC97E1AE}"/>
                  </a:ext>
                </a:extLst>
              </p:cNvPr>
              <p:cNvSpPr/>
              <p:nvPr/>
            </p:nvSpPr>
            <p:spPr>
              <a:xfrm>
                <a:off x="9982798" y="5177136"/>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11" name="Rectangle 10">
                <a:extLst>
                  <a:ext uri="{FF2B5EF4-FFF2-40B4-BE49-F238E27FC236}">
                    <a16:creationId xmlns:a16="http://schemas.microsoft.com/office/drawing/2014/main" id="{CFC4EA6C-F31B-4E92-82A5-8A74CC97E1AE}"/>
                  </a:ext>
                </a:extLst>
              </p:cNvPr>
              <p:cNvSpPr>
                <a:spLocks noRot="1" noChangeAspect="1" noMove="1" noResize="1" noEditPoints="1" noAdjustHandles="1" noChangeArrowheads="1" noChangeShapeType="1" noTextEdit="1"/>
              </p:cNvSpPr>
              <p:nvPr/>
            </p:nvSpPr>
            <p:spPr>
              <a:xfrm>
                <a:off x="9982798" y="5177136"/>
                <a:ext cx="524118" cy="461665"/>
              </a:xfrm>
              <a:prstGeom prst="rect">
                <a:avLst/>
              </a:prstGeom>
              <a:blipFill>
                <a:blip r:embed="rId6"/>
                <a:stretch>
                  <a:fillRect b="-2632"/>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2E9A53BA-A033-49AA-AE1C-4030BE2CB4BA}"/>
              </a:ext>
            </a:extLst>
          </p:cNvPr>
          <p:cNvSpPr/>
          <p:nvPr/>
        </p:nvSpPr>
        <p:spPr>
          <a:xfrm>
            <a:off x="9119956" y="5250917"/>
            <a:ext cx="2067907" cy="903155"/>
          </a:xfrm>
          <a:prstGeom prst="rect">
            <a:avLst/>
          </a:prstGeom>
          <a:noFill/>
          <a:ln w="571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A93FE1AD-53BF-47E7-A6DC-796B73756450}"/>
                  </a:ext>
                </a:extLst>
              </p:cNvPr>
              <p:cNvSpPr/>
              <p:nvPr/>
            </p:nvSpPr>
            <p:spPr>
              <a:xfrm>
                <a:off x="9963954" y="5559893"/>
                <a:ext cx="55797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𝐵</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A93FE1AD-53BF-47E7-A6DC-796B73756450}"/>
                  </a:ext>
                </a:extLst>
              </p:cNvPr>
              <p:cNvSpPr>
                <a:spLocks noRot="1" noChangeAspect="1" noMove="1" noResize="1" noEditPoints="1" noAdjustHandles="1" noChangeArrowheads="1" noChangeShapeType="1" noTextEdit="1"/>
              </p:cNvSpPr>
              <p:nvPr/>
            </p:nvSpPr>
            <p:spPr>
              <a:xfrm>
                <a:off x="9963954" y="5559893"/>
                <a:ext cx="557973" cy="58477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703645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Template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1" y="1825625"/>
                <a:ext cx="7426910" cy="4351338"/>
              </a:xfrm>
            </p:spPr>
            <p:txBody>
              <a:bodyPr>
                <a:normAutofit/>
              </a:bodyPr>
              <a:lstStyle/>
              <a:p>
                <a:pPr>
                  <a:buFont typeface="Wingdings" panose="05000000000000000000" pitchFamily="2" charset="2"/>
                  <a:buChar char="ü"/>
                </a:pPr>
                <a:r>
                  <a:rPr lang="en-US" dirty="0"/>
                  <a:t>  Issue #1: Compute </a:t>
                </a:r>
                <a14:m>
                  <m:oMath xmlns:m="http://schemas.openxmlformats.org/officeDocument/2006/math">
                    <m:r>
                      <a:rPr lang="en-US" i="1">
                        <a:solidFill>
                          <a:srgbClr val="C00000"/>
                        </a:solidFill>
                        <a:latin typeface="Cambria Math" panose="02040503050406030204" pitchFamily="18" charset="0"/>
                      </a:rPr>
                      <m:t>𝜆</m:t>
                    </m:r>
                    <m:r>
                      <a:rPr lang="en-US" b="0" i="1" smtClean="0">
                        <a:solidFill>
                          <a:srgbClr val="C00000"/>
                        </a:solidFill>
                        <a:latin typeface="Cambria Math" panose="02040503050406030204" pitchFamily="18" charset="0"/>
                      </a:rPr>
                      <m:t>=</m:t>
                    </m:r>
                    <m:f>
                      <m:fPr>
                        <m:ctrlPr>
                          <a:rPr lang="en-US" b="0" i="1" smtClean="0">
                            <a:solidFill>
                              <a:srgbClr val="C00000"/>
                            </a:solidFill>
                            <a:latin typeface="Cambria Math" panose="02040503050406030204" pitchFamily="18" charset="0"/>
                          </a:rPr>
                        </m:ctrlPr>
                      </m:fPr>
                      <m:num>
                        <m:sSubSup>
                          <m:sSubSupPr>
                            <m:ctrlPr>
                              <a:rPr lang="en-US" b="0" i="1" smtClean="0">
                                <a:solidFill>
                                  <a:srgbClr val="C00000"/>
                                </a:solidFill>
                                <a:latin typeface="Cambria Math" panose="02040503050406030204" pitchFamily="18" charset="0"/>
                              </a:rPr>
                            </m:ctrlPr>
                          </m:sSubSupPr>
                          <m:e>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𝐴</m:t>
                                    </m:r>
                                  </m:e>
                                  <m:sub>
                                    <m:r>
                                      <a:rPr lang="en-US" b="0" i="1" smtClean="0">
                                        <a:solidFill>
                                          <a:srgbClr val="C00000"/>
                                        </a:solidFill>
                                        <a:latin typeface="Cambria Math" panose="02040503050406030204" pitchFamily="18" charset="0"/>
                                      </a:rPr>
                                      <m:t>𝑘</m:t>
                                    </m:r>
                                  </m:sub>
                                </m:sSub>
                              </m:e>
                            </m:d>
                          </m:e>
                          <m:sub>
                            <m:r>
                              <a:rPr lang="en-US" b="0" i="1" smtClean="0">
                                <a:solidFill>
                                  <a:srgbClr val="C00000"/>
                                </a:solidFill>
                                <a:latin typeface="Cambria Math" panose="02040503050406030204" pitchFamily="18" charset="0"/>
                              </a:rPr>
                              <m:t>𝐹</m:t>
                            </m:r>
                          </m:sub>
                          <m:sup>
                            <m:r>
                              <a:rPr lang="en-US" b="0" i="1" smtClean="0">
                                <a:solidFill>
                                  <a:srgbClr val="C00000"/>
                                </a:solidFill>
                                <a:latin typeface="Cambria Math" panose="02040503050406030204" pitchFamily="18" charset="0"/>
                              </a:rPr>
                              <m:t>2</m:t>
                            </m:r>
                          </m:sup>
                        </m:sSubSup>
                      </m:num>
                      <m:den>
                        <m:r>
                          <a:rPr lang="en-US" b="0" i="1" smtClean="0">
                            <a:solidFill>
                              <a:srgbClr val="C00000"/>
                            </a:solidFill>
                            <a:latin typeface="Cambria Math" panose="02040503050406030204" pitchFamily="18" charset="0"/>
                          </a:rPr>
                          <m:t>𝑘</m:t>
                        </m:r>
                      </m:den>
                    </m:f>
                  </m:oMath>
                </a14:m>
                <a:endParaRPr lang="en-US" dirty="0"/>
              </a:p>
              <a:p>
                <a:pPr marL="457200" indent="-457200">
                  <a:buClr>
                    <a:schemeClr val="tx1"/>
                  </a:buClr>
                  <a:buFont typeface="Wingdings" panose="05000000000000000000" pitchFamily="2" charset="2"/>
                  <a:buChar char="v"/>
                </a:pPr>
                <a:r>
                  <a:rPr lang="en-US" dirty="0"/>
                  <a:t>Issue #2: Bound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endParaRPr lang="en-US" dirty="0">
                  <a:solidFill>
                    <a:srgbClr val="00B0F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1" y="1825625"/>
                <a:ext cx="7426910" cy="4351338"/>
              </a:xfrm>
              <a:blipFill>
                <a:blip r:embed="rId2"/>
                <a:stretch>
                  <a:fillRect l="-1478"/>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3D9EFEAD-AF92-446A-A800-B54C02641C0A}"/>
              </a:ext>
            </a:extLst>
          </p:cNvPr>
          <p:cNvSpPr/>
          <p:nvPr/>
        </p:nvSpPr>
        <p:spPr>
          <a:xfrm>
            <a:off x="9119956" y="1209795"/>
            <a:ext cx="2067907" cy="221920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10F524FD-2A0E-41E7-853C-16A43FF84DF3}"/>
                  </a:ext>
                </a:extLst>
              </p:cNvPr>
              <p:cNvSpPr/>
              <p:nvPr/>
            </p:nvSpPr>
            <p:spPr>
              <a:xfrm>
                <a:off x="9965549" y="1607083"/>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5" name="Rectangle 4">
                <a:extLst>
                  <a:ext uri="{FF2B5EF4-FFF2-40B4-BE49-F238E27FC236}">
                    <a16:creationId xmlns:a16="http://schemas.microsoft.com/office/drawing/2014/main" id="{10F524FD-2A0E-41E7-853C-16A43FF84DF3}"/>
                  </a:ext>
                </a:extLst>
              </p:cNvPr>
              <p:cNvSpPr>
                <a:spLocks noRot="1" noChangeAspect="1" noMove="1" noResize="1" noEditPoints="1" noAdjustHandles="1" noChangeArrowheads="1" noChangeShapeType="1" noTextEdit="1"/>
              </p:cNvSpPr>
              <p:nvPr/>
            </p:nvSpPr>
            <p:spPr>
              <a:xfrm>
                <a:off x="9965549" y="1607083"/>
                <a:ext cx="541367" cy="584775"/>
              </a:xfrm>
              <a:prstGeom prst="rect">
                <a:avLst/>
              </a:prstGeom>
              <a:blipFill>
                <a:blip r:embed="rId3"/>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8775C550-0D2E-425C-A96A-5017D76DF04C}"/>
              </a:ext>
            </a:extLst>
          </p:cNvPr>
          <p:cNvSpPr/>
          <p:nvPr/>
        </p:nvSpPr>
        <p:spPr>
          <a:xfrm>
            <a:off x="9119956" y="2516427"/>
            <a:ext cx="2067907" cy="39730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CAE90A94-69C4-4C26-9EC6-765AAFEFEF51}"/>
                  </a:ext>
                </a:extLst>
              </p:cNvPr>
              <p:cNvSpPr/>
              <p:nvPr/>
            </p:nvSpPr>
            <p:spPr>
              <a:xfrm>
                <a:off x="9982798" y="2452064"/>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7" name="Rectangle 6">
                <a:extLst>
                  <a:ext uri="{FF2B5EF4-FFF2-40B4-BE49-F238E27FC236}">
                    <a16:creationId xmlns:a16="http://schemas.microsoft.com/office/drawing/2014/main" id="{CAE90A94-69C4-4C26-9EC6-765AAFEFEF51}"/>
                  </a:ext>
                </a:extLst>
              </p:cNvPr>
              <p:cNvSpPr>
                <a:spLocks noRot="1" noChangeAspect="1" noMove="1" noResize="1" noEditPoints="1" noAdjustHandles="1" noChangeArrowheads="1" noChangeShapeType="1" noTextEdit="1"/>
              </p:cNvSpPr>
              <p:nvPr/>
            </p:nvSpPr>
            <p:spPr>
              <a:xfrm>
                <a:off x="9982798" y="2452064"/>
                <a:ext cx="524118" cy="461665"/>
              </a:xfrm>
              <a:prstGeom prst="rect">
                <a:avLst/>
              </a:prstGeom>
              <a:blipFill>
                <a:blip r:embed="rId4"/>
                <a:stretch>
                  <a:fillRect b="-2632"/>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43785AE2-B18E-48E0-87EE-F23CB4F776C4}"/>
              </a:ext>
            </a:extLst>
          </p:cNvPr>
          <p:cNvSpPr/>
          <p:nvPr/>
        </p:nvSpPr>
        <p:spPr>
          <a:xfrm>
            <a:off x="9119956" y="3934867"/>
            <a:ext cx="2067907" cy="221920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DACDDF03-C165-4295-81EC-DE26FAECE385}"/>
                  </a:ext>
                </a:extLst>
              </p:cNvPr>
              <p:cNvSpPr/>
              <p:nvPr/>
            </p:nvSpPr>
            <p:spPr>
              <a:xfrm>
                <a:off x="9965549" y="433215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9" name="Rectangle 8">
                <a:extLst>
                  <a:ext uri="{FF2B5EF4-FFF2-40B4-BE49-F238E27FC236}">
                    <a16:creationId xmlns:a16="http://schemas.microsoft.com/office/drawing/2014/main" id="{DACDDF03-C165-4295-81EC-DE26FAECE385}"/>
                  </a:ext>
                </a:extLst>
              </p:cNvPr>
              <p:cNvSpPr>
                <a:spLocks noRot="1" noChangeAspect="1" noMove="1" noResize="1" noEditPoints="1" noAdjustHandles="1" noChangeArrowheads="1" noChangeShapeType="1" noTextEdit="1"/>
              </p:cNvSpPr>
              <p:nvPr/>
            </p:nvSpPr>
            <p:spPr>
              <a:xfrm>
                <a:off x="9965549" y="4332155"/>
                <a:ext cx="541367" cy="584775"/>
              </a:xfrm>
              <a:prstGeom prst="rect">
                <a:avLst/>
              </a:prstGeom>
              <a:blipFill>
                <a:blip r:embed="rId5"/>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165C379A-7F47-4FA7-B5B8-5F50A40DD8B3}"/>
              </a:ext>
            </a:extLst>
          </p:cNvPr>
          <p:cNvSpPr/>
          <p:nvPr/>
        </p:nvSpPr>
        <p:spPr>
          <a:xfrm>
            <a:off x="9119956" y="5241499"/>
            <a:ext cx="2067907" cy="39730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FC4EA6C-F31B-4E92-82A5-8A74CC97E1AE}"/>
                  </a:ext>
                </a:extLst>
              </p:cNvPr>
              <p:cNvSpPr/>
              <p:nvPr/>
            </p:nvSpPr>
            <p:spPr>
              <a:xfrm>
                <a:off x="9982798" y="5177136"/>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11" name="Rectangle 10">
                <a:extLst>
                  <a:ext uri="{FF2B5EF4-FFF2-40B4-BE49-F238E27FC236}">
                    <a16:creationId xmlns:a16="http://schemas.microsoft.com/office/drawing/2014/main" id="{CFC4EA6C-F31B-4E92-82A5-8A74CC97E1AE}"/>
                  </a:ext>
                </a:extLst>
              </p:cNvPr>
              <p:cNvSpPr>
                <a:spLocks noRot="1" noChangeAspect="1" noMove="1" noResize="1" noEditPoints="1" noAdjustHandles="1" noChangeArrowheads="1" noChangeShapeType="1" noTextEdit="1"/>
              </p:cNvSpPr>
              <p:nvPr/>
            </p:nvSpPr>
            <p:spPr>
              <a:xfrm>
                <a:off x="9982798" y="5177136"/>
                <a:ext cx="524118" cy="461665"/>
              </a:xfrm>
              <a:prstGeom prst="rect">
                <a:avLst/>
              </a:prstGeom>
              <a:blipFill>
                <a:blip r:embed="rId6"/>
                <a:stretch>
                  <a:fillRect b="-2632"/>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2E9A53BA-A033-49AA-AE1C-4030BE2CB4BA}"/>
              </a:ext>
            </a:extLst>
          </p:cNvPr>
          <p:cNvSpPr/>
          <p:nvPr/>
        </p:nvSpPr>
        <p:spPr>
          <a:xfrm>
            <a:off x="9119956" y="5250917"/>
            <a:ext cx="2067907" cy="903155"/>
          </a:xfrm>
          <a:prstGeom prst="rect">
            <a:avLst/>
          </a:prstGeom>
          <a:noFill/>
          <a:ln w="571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A93FE1AD-53BF-47E7-A6DC-796B73756450}"/>
                  </a:ext>
                </a:extLst>
              </p:cNvPr>
              <p:cNvSpPr/>
              <p:nvPr/>
            </p:nvSpPr>
            <p:spPr>
              <a:xfrm>
                <a:off x="9963954" y="5559893"/>
                <a:ext cx="55797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𝐵</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A93FE1AD-53BF-47E7-A6DC-796B73756450}"/>
                  </a:ext>
                </a:extLst>
              </p:cNvPr>
              <p:cNvSpPr>
                <a:spLocks noRot="1" noChangeAspect="1" noMove="1" noResize="1" noEditPoints="1" noAdjustHandles="1" noChangeArrowheads="1" noChangeShapeType="1" noTextEdit="1"/>
              </p:cNvSpPr>
              <p:nvPr/>
            </p:nvSpPr>
            <p:spPr>
              <a:xfrm>
                <a:off x="9963954" y="5559893"/>
                <a:ext cx="557973" cy="58477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125768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Template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1" y="1825625"/>
                <a:ext cx="7426910" cy="4351338"/>
              </a:xfrm>
            </p:spPr>
            <p:txBody>
              <a:bodyPr>
                <a:normAutofit/>
              </a:bodyPr>
              <a:lstStyle/>
              <a:p>
                <a:pPr>
                  <a:buFont typeface="Wingdings" panose="05000000000000000000" pitchFamily="2" charset="2"/>
                  <a:buChar char="ü"/>
                </a:pPr>
                <a:r>
                  <a:rPr lang="en-US" dirty="0"/>
                  <a:t>  Issue #1: Compute </a:t>
                </a:r>
                <a14:m>
                  <m:oMath xmlns:m="http://schemas.openxmlformats.org/officeDocument/2006/math">
                    <m:r>
                      <a:rPr lang="en-US" i="1">
                        <a:solidFill>
                          <a:srgbClr val="C00000"/>
                        </a:solidFill>
                        <a:latin typeface="Cambria Math" panose="02040503050406030204" pitchFamily="18" charset="0"/>
                      </a:rPr>
                      <m:t>𝜆</m:t>
                    </m:r>
                    <m:r>
                      <a:rPr lang="en-US" b="0" i="1" smtClean="0">
                        <a:solidFill>
                          <a:srgbClr val="C00000"/>
                        </a:solidFill>
                        <a:latin typeface="Cambria Math" panose="02040503050406030204" pitchFamily="18" charset="0"/>
                      </a:rPr>
                      <m:t>=</m:t>
                    </m:r>
                    <m:f>
                      <m:fPr>
                        <m:ctrlPr>
                          <a:rPr lang="en-US" b="0" i="1" smtClean="0">
                            <a:solidFill>
                              <a:srgbClr val="C00000"/>
                            </a:solidFill>
                            <a:latin typeface="Cambria Math" panose="02040503050406030204" pitchFamily="18" charset="0"/>
                          </a:rPr>
                        </m:ctrlPr>
                      </m:fPr>
                      <m:num>
                        <m:sSubSup>
                          <m:sSubSupPr>
                            <m:ctrlPr>
                              <a:rPr lang="en-US" b="0" i="1" smtClean="0">
                                <a:solidFill>
                                  <a:srgbClr val="C00000"/>
                                </a:solidFill>
                                <a:latin typeface="Cambria Math" panose="02040503050406030204" pitchFamily="18" charset="0"/>
                              </a:rPr>
                            </m:ctrlPr>
                          </m:sSubSupPr>
                          <m:e>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𝐴</m:t>
                                    </m:r>
                                  </m:e>
                                  <m:sub>
                                    <m:r>
                                      <a:rPr lang="en-US" b="0" i="1" smtClean="0">
                                        <a:solidFill>
                                          <a:srgbClr val="C00000"/>
                                        </a:solidFill>
                                        <a:latin typeface="Cambria Math" panose="02040503050406030204" pitchFamily="18" charset="0"/>
                                      </a:rPr>
                                      <m:t>𝑘</m:t>
                                    </m:r>
                                  </m:sub>
                                </m:sSub>
                              </m:e>
                            </m:d>
                          </m:e>
                          <m:sub>
                            <m:r>
                              <a:rPr lang="en-US" b="0" i="1" smtClean="0">
                                <a:solidFill>
                                  <a:srgbClr val="C00000"/>
                                </a:solidFill>
                                <a:latin typeface="Cambria Math" panose="02040503050406030204" pitchFamily="18" charset="0"/>
                              </a:rPr>
                              <m:t>𝐹</m:t>
                            </m:r>
                          </m:sub>
                          <m:sup>
                            <m:r>
                              <a:rPr lang="en-US" b="0" i="1" smtClean="0">
                                <a:solidFill>
                                  <a:srgbClr val="C00000"/>
                                </a:solidFill>
                                <a:latin typeface="Cambria Math" panose="02040503050406030204" pitchFamily="18" charset="0"/>
                              </a:rPr>
                              <m:t>2</m:t>
                            </m:r>
                          </m:sup>
                        </m:sSubSup>
                      </m:num>
                      <m:den>
                        <m:r>
                          <a:rPr lang="en-US" b="0" i="1" smtClean="0">
                            <a:solidFill>
                              <a:srgbClr val="C00000"/>
                            </a:solidFill>
                            <a:latin typeface="Cambria Math" panose="02040503050406030204" pitchFamily="18" charset="0"/>
                          </a:rPr>
                          <m:t>𝑘</m:t>
                        </m:r>
                      </m:den>
                    </m:f>
                  </m:oMath>
                </a14:m>
                <a:endParaRPr lang="en-US" dirty="0"/>
              </a:p>
              <a:p>
                <a:pPr marL="457200" indent="-457200">
                  <a:buClr>
                    <a:schemeClr val="tx1"/>
                  </a:buClr>
                  <a:buFont typeface="Wingdings" panose="05000000000000000000" pitchFamily="2" charset="2"/>
                  <a:buChar char="v"/>
                </a:pPr>
                <a:r>
                  <a:rPr lang="en-US" dirty="0"/>
                  <a:t>Issue #2: Bound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endParaRPr lang="en-US" dirty="0">
                  <a:solidFill>
                    <a:srgbClr val="C00000"/>
                  </a:solidFill>
                </a:endParaRPr>
              </a:p>
              <a:p>
                <a:pPr marL="457200" indent="-457200">
                  <a:buClr>
                    <a:schemeClr val="tx1"/>
                  </a:buClr>
                  <a:buFont typeface="Wingdings" panose="05000000000000000000" pitchFamily="2" charset="2"/>
                  <a:buChar char="v"/>
                </a:pPr>
                <a:endParaRPr lang="en-US" dirty="0">
                  <a:solidFill>
                    <a:srgbClr val="00B0F0"/>
                  </a:solidFill>
                </a:endParaRPr>
              </a:p>
              <a:p>
                <a:pPr marL="457200" indent="-457200">
                  <a:buClr>
                    <a:schemeClr val="tx1"/>
                  </a:buClr>
                  <a:buFont typeface="Wingdings" panose="05000000000000000000" pitchFamily="2" charset="2"/>
                  <a:buChar char="v"/>
                </a:pP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𝑖</m:t>
                        </m:r>
                      </m:sub>
                    </m:sSub>
                  </m:oMath>
                </a14:m>
                <a:r>
                  <a:rPr lang="en-US" dirty="0"/>
                  <a:t> be the first </a:t>
                </a:r>
                <a14:m>
                  <m:oMath xmlns:m="http://schemas.openxmlformats.org/officeDocument/2006/math">
                    <m:r>
                      <a:rPr lang="en-US" i="1">
                        <a:solidFill>
                          <a:srgbClr val="C00000"/>
                        </a:solidFill>
                        <a:latin typeface="Cambria Math" panose="02040503050406030204" pitchFamily="18" charset="0"/>
                      </a:rPr>
                      <m:t>𝑖</m:t>
                    </m:r>
                  </m:oMath>
                </a14:m>
                <a:r>
                  <a:rPr lang="en-US" dirty="0"/>
                  <a:t> rows of </a:t>
                </a:r>
                <a14:m>
                  <m:oMath xmlns:m="http://schemas.openxmlformats.org/officeDocument/2006/math">
                    <m:r>
                      <a:rPr lang="en-US" i="1">
                        <a:solidFill>
                          <a:srgbClr val="C00000"/>
                        </a:solidFill>
                        <a:latin typeface="Cambria Math" panose="02040503050406030204" pitchFamily="18" charset="0"/>
                      </a:rPr>
                      <m:t>𝐴</m:t>
                    </m:r>
                  </m:oMath>
                </a14:m>
                <a:endParaRPr lang="en-US" dirty="0"/>
              </a:p>
              <a:p>
                <a:pPr marL="457200" indent="-457200">
                  <a:buClr>
                    <a:schemeClr val="tx1"/>
                  </a:buClr>
                  <a:buFont typeface="Wingdings" panose="05000000000000000000" pitchFamily="2" charset="2"/>
                  <a:buChar char="v"/>
                </a:pP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r>
                  <a:rPr lang="en-US" dirty="0">
                    <a:solidFill>
                      <a:srgbClr val="C00000"/>
                    </a:solidFill>
                  </a:rPr>
                  <a:t> </a:t>
                </a:r>
                <a14:m>
                  <m:oMath xmlns:m="http://schemas.openxmlformats.org/officeDocument/2006/math">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sSup>
                      <m:sSupPr>
                        <m:ctrlPr>
                          <a:rPr lang="en-US" i="1">
                            <a:solidFill>
                              <a:srgbClr val="C00000"/>
                            </a:solidFill>
                            <a:latin typeface="Cambria Math" panose="02040503050406030204" pitchFamily="18" charset="0"/>
                          </a:rPr>
                        </m:ctrlPr>
                      </m:sSupPr>
                      <m:e>
                        <m:d>
                          <m:dPr>
                            <m:ctrlPr>
                              <a:rPr lang="en-US" i="1">
                                <a:solidFill>
                                  <a:srgbClr val="C00000"/>
                                </a:solidFill>
                                <a:latin typeface="Cambria Math" panose="02040503050406030204" pitchFamily="18" charset="0"/>
                              </a:rPr>
                            </m:ctrlPr>
                          </m:dPr>
                          <m:e>
                            <m:sSubSup>
                              <m:sSubSupPr>
                                <m:ctrlPr>
                                  <a:rPr lang="en-US" i="1">
                                    <a:solidFill>
                                      <a:srgbClr val="C00000"/>
                                    </a:solidFill>
                                    <a:latin typeface="Cambria Math" panose="02040503050406030204" pitchFamily="18" charset="0"/>
                                  </a:rPr>
                                </m:ctrlPr>
                              </m:sSubSup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𝑖</m:t>
                                </m:r>
                              </m:sub>
                              <m:sup>
                                <m:r>
                                  <a:rPr lang="en-US" i="1">
                                    <a:solidFill>
                                      <a:srgbClr val="C00000"/>
                                    </a:solidFill>
                                    <a:latin typeface="Cambria Math" panose="02040503050406030204" pitchFamily="18" charset="0"/>
                                  </a:rPr>
                                  <m:t>⊤</m:t>
                                </m:r>
                              </m:sup>
                            </m:sSubSup>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𝜆</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𝐼</m:t>
                                </m:r>
                              </m:e>
                              <m:sub>
                                <m:r>
                                  <a:rPr lang="en-US" i="1">
                                    <a:solidFill>
                                      <a:srgbClr val="C00000"/>
                                    </a:solidFill>
                                    <a:latin typeface="Cambria Math" panose="02040503050406030204" pitchFamily="18" charset="0"/>
                                  </a:rPr>
                                  <m:t>𝑛</m:t>
                                </m:r>
                              </m:sub>
                            </m:sSub>
                          </m:e>
                        </m:d>
                      </m:e>
                      <m:sup>
                        <m:r>
                          <a:rPr lang="en-US" i="1">
                            <a:solidFill>
                              <a:srgbClr val="C00000"/>
                            </a:solidFill>
                            <a:latin typeface="Cambria Math" panose="02040503050406030204" pitchFamily="18" charset="0"/>
                          </a:rPr>
                          <m:t>−1</m:t>
                        </m:r>
                      </m:sup>
                    </m:sSup>
                    <m:sSubSup>
                      <m:sSubSupPr>
                        <m:ctrlPr>
                          <a:rPr lang="en-US" i="1">
                            <a:solidFill>
                              <a:srgbClr val="C00000"/>
                            </a:solidFill>
                            <a:latin typeface="Cambria Math" panose="02040503050406030204" pitchFamily="18" charset="0"/>
                          </a:rPr>
                        </m:ctrlPr>
                      </m:sSubSup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up>
                        <m:r>
                          <a:rPr lang="en-US" i="1">
                            <a:solidFill>
                              <a:srgbClr val="C00000"/>
                            </a:solidFill>
                            <a:latin typeface="Cambria Math" panose="02040503050406030204" pitchFamily="18" charset="0"/>
                          </a:rPr>
                          <m:t>⊤</m:t>
                        </m:r>
                      </m:sup>
                    </m:sSubSup>
                  </m:oMath>
                </a14:m>
                <a:endParaRPr lang="en-US" dirty="0">
                  <a:solidFill>
                    <a:srgbClr val="00B0F0"/>
                  </a:solidFill>
                </a:endParaRPr>
              </a:p>
              <a:p>
                <a:pPr marL="457200" indent="-457200">
                  <a:buClr>
                    <a:schemeClr val="tx1"/>
                  </a:buClr>
                  <a:buFont typeface="Wingdings" panose="05000000000000000000" pitchFamily="2" charset="2"/>
                  <a:buChar char="v"/>
                </a:pPr>
                <a:r>
                  <a:rPr lang="en-US" dirty="0"/>
                  <a:t>Bound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endParaRPr lang="en-US" dirty="0">
                  <a:solidFill>
                    <a:srgbClr val="00B0F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1" y="1825625"/>
                <a:ext cx="7426910" cy="4351338"/>
              </a:xfrm>
              <a:blipFill>
                <a:blip r:embed="rId2"/>
                <a:stretch>
                  <a:fillRect l="-1478"/>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3D9EFEAD-AF92-446A-A800-B54C02641C0A}"/>
              </a:ext>
            </a:extLst>
          </p:cNvPr>
          <p:cNvSpPr/>
          <p:nvPr/>
        </p:nvSpPr>
        <p:spPr>
          <a:xfrm>
            <a:off x="9119956" y="1209795"/>
            <a:ext cx="2067907" cy="221920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10F524FD-2A0E-41E7-853C-16A43FF84DF3}"/>
                  </a:ext>
                </a:extLst>
              </p:cNvPr>
              <p:cNvSpPr/>
              <p:nvPr/>
            </p:nvSpPr>
            <p:spPr>
              <a:xfrm>
                <a:off x="9965549" y="1607083"/>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5" name="Rectangle 4">
                <a:extLst>
                  <a:ext uri="{FF2B5EF4-FFF2-40B4-BE49-F238E27FC236}">
                    <a16:creationId xmlns:a16="http://schemas.microsoft.com/office/drawing/2014/main" id="{10F524FD-2A0E-41E7-853C-16A43FF84DF3}"/>
                  </a:ext>
                </a:extLst>
              </p:cNvPr>
              <p:cNvSpPr>
                <a:spLocks noRot="1" noChangeAspect="1" noMove="1" noResize="1" noEditPoints="1" noAdjustHandles="1" noChangeArrowheads="1" noChangeShapeType="1" noTextEdit="1"/>
              </p:cNvSpPr>
              <p:nvPr/>
            </p:nvSpPr>
            <p:spPr>
              <a:xfrm>
                <a:off x="9965549" y="1607083"/>
                <a:ext cx="541367" cy="584775"/>
              </a:xfrm>
              <a:prstGeom prst="rect">
                <a:avLst/>
              </a:prstGeom>
              <a:blipFill>
                <a:blip r:embed="rId3"/>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8775C550-0D2E-425C-A96A-5017D76DF04C}"/>
              </a:ext>
            </a:extLst>
          </p:cNvPr>
          <p:cNvSpPr/>
          <p:nvPr/>
        </p:nvSpPr>
        <p:spPr>
          <a:xfrm>
            <a:off x="9119956" y="2516427"/>
            <a:ext cx="2067907" cy="39730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CAE90A94-69C4-4C26-9EC6-765AAFEFEF51}"/>
                  </a:ext>
                </a:extLst>
              </p:cNvPr>
              <p:cNvSpPr/>
              <p:nvPr/>
            </p:nvSpPr>
            <p:spPr>
              <a:xfrm>
                <a:off x="9982798" y="2452064"/>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7" name="Rectangle 6">
                <a:extLst>
                  <a:ext uri="{FF2B5EF4-FFF2-40B4-BE49-F238E27FC236}">
                    <a16:creationId xmlns:a16="http://schemas.microsoft.com/office/drawing/2014/main" id="{CAE90A94-69C4-4C26-9EC6-765AAFEFEF51}"/>
                  </a:ext>
                </a:extLst>
              </p:cNvPr>
              <p:cNvSpPr>
                <a:spLocks noRot="1" noChangeAspect="1" noMove="1" noResize="1" noEditPoints="1" noAdjustHandles="1" noChangeArrowheads="1" noChangeShapeType="1" noTextEdit="1"/>
              </p:cNvSpPr>
              <p:nvPr/>
            </p:nvSpPr>
            <p:spPr>
              <a:xfrm>
                <a:off x="9982798" y="2452064"/>
                <a:ext cx="524118" cy="461665"/>
              </a:xfrm>
              <a:prstGeom prst="rect">
                <a:avLst/>
              </a:prstGeom>
              <a:blipFill>
                <a:blip r:embed="rId4"/>
                <a:stretch>
                  <a:fillRect b="-2632"/>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43785AE2-B18E-48E0-87EE-F23CB4F776C4}"/>
              </a:ext>
            </a:extLst>
          </p:cNvPr>
          <p:cNvSpPr/>
          <p:nvPr/>
        </p:nvSpPr>
        <p:spPr>
          <a:xfrm>
            <a:off x="9119956" y="3934867"/>
            <a:ext cx="2067907" cy="221920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DACDDF03-C165-4295-81EC-DE26FAECE385}"/>
                  </a:ext>
                </a:extLst>
              </p:cNvPr>
              <p:cNvSpPr/>
              <p:nvPr/>
            </p:nvSpPr>
            <p:spPr>
              <a:xfrm>
                <a:off x="9965549" y="433215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9" name="Rectangle 8">
                <a:extLst>
                  <a:ext uri="{FF2B5EF4-FFF2-40B4-BE49-F238E27FC236}">
                    <a16:creationId xmlns:a16="http://schemas.microsoft.com/office/drawing/2014/main" id="{DACDDF03-C165-4295-81EC-DE26FAECE385}"/>
                  </a:ext>
                </a:extLst>
              </p:cNvPr>
              <p:cNvSpPr>
                <a:spLocks noRot="1" noChangeAspect="1" noMove="1" noResize="1" noEditPoints="1" noAdjustHandles="1" noChangeArrowheads="1" noChangeShapeType="1" noTextEdit="1"/>
              </p:cNvSpPr>
              <p:nvPr/>
            </p:nvSpPr>
            <p:spPr>
              <a:xfrm>
                <a:off x="9965549" y="4332155"/>
                <a:ext cx="541367" cy="584775"/>
              </a:xfrm>
              <a:prstGeom prst="rect">
                <a:avLst/>
              </a:prstGeom>
              <a:blipFill>
                <a:blip r:embed="rId5"/>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165C379A-7F47-4FA7-B5B8-5F50A40DD8B3}"/>
              </a:ext>
            </a:extLst>
          </p:cNvPr>
          <p:cNvSpPr/>
          <p:nvPr/>
        </p:nvSpPr>
        <p:spPr>
          <a:xfrm>
            <a:off x="9119956" y="5241499"/>
            <a:ext cx="2067907" cy="39730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FC4EA6C-F31B-4E92-82A5-8A74CC97E1AE}"/>
                  </a:ext>
                </a:extLst>
              </p:cNvPr>
              <p:cNvSpPr/>
              <p:nvPr/>
            </p:nvSpPr>
            <p:spPr>
              <a:xfrm>
                <a:off x="9982798" y="5177136"/>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11" name="Rectangle 10">
                <a:extLst>
                  <a:ext uri="{FF2B5EF4-FFF2-40B4-BE49-F238E27FC236}">
                    <a16:creationId xmlns:a16="http://schemas.microsoft.com/office/drawing/2014/main" id="{CFC4EA6C-F31B-4E92-82A5-8A74CC97E1AE}"/>
                  </a:ext>
                </a:extLst>
              </p:cNvPr>
              <p:cNvSpPr>
                <a:spLocks noRot="1" noChangeAspect="1" noMove="1" noResize="1" noEditPoints="1" noAdjustHandles="1" noChangeArrowheads="1" noChangeShapeType="1" noTextEdit="1"/>
              </p:cNvSpPr>
              <p:nvPr/>
            </p:nvSpPr>
            <p:spPr>
              <a:xfrm>
                <a:off x="9982798" y="5177136"/>
                <a:ext cx="524118" cy="461665"/>
              </a:xfrm>
              <a:prstGeom prst="rect">
                <a:avLst/>
              </a:prstGeom>
              <a:blipFill>
                <a:blip r:embed="rId6"/>
                <a:stretch>
                  <a:fillRect b="-2632"/>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2E9A53BA-A033-49AA-AE1C-4030BE2CB4BA}"/>
              </a:ext>
            </a:extLst>
          </p:cNvPr>
          <p:cNvSpPr/>
          <p:nvPr/>
        </p:nvSpPr>
        <p:spPr>
          <a:xfrm>
            <a:off x="9119956" y="5250917"/>
            <a:ext cx="2067907" cy="903155"/>
          </a:xfrm>
          <a:prstGeom prst="rect">
            <a:avLst/>
          </a:prstGeom>
          <a:noFill/>
          <a:ln w="571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A93FE1AD-53BF-47E7-A6DC-796B73756450}"/>
                  </a:ext>
                </a:extLst>
              </p:cNvPr>
              <p:cNvSpPr/>
              <p:nvPr/>
            </p:nvSpPr>
            <p:spPr>
              <a:xfrm>
                <a:off x="9963954" y="5559893"/>
                <a:ext cx="55797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𝐵</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A93FE1AD-53BF-47E7-A6DC-796B73756450}"/>
                  </a:ext>
                </a:extLst>
              </p:cNvPr>
              <p:cNvSpPr>
                <a:spLocks noRot="1" noChangeAspect="1" noMove="1" noResize="1" noEditPoints="1" noAdjustHandles="1" noChangeArrowheads="1" noChangeShapeType="1" noTextEdit="1"/>
              </p:cNvSpPr>
              <p:nvPr/>
            </p:nvSpPr>
            <p:spPr>
              <a:xfrm>
                <a:off x="9963954" y="5559893"/>
                <a:ext cx="557973" cy="584775"/>
              </a:xfrm>
              <a:prstGeom prst="rect">
                <a:avLst/>
              </a:prstGeom>
              <a:blipFill>
                <a:blip r:embed="rId7"/>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93CE645E-97B2-4181-9626-A9E15FF7ED02}"/>
              </a:ext>
            </a:extLst>
          </p:cNvPr>
          <p:cNvSpPr/>
          <p:nvPr/>
        </p:nvSpPr>
        <p:spPr>
          <a:xfrm>
            <a:off x="6323078" y="3957758"/>
            <a:ext cx="2067907" cy="221920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462C3103-CA52-4F36-9D94-C2100EDF2767}"/>
                  </a:ext>
                </a:extLst>
              </p:cNvPr>
              <p:cNvSpPr/>
              <p:nvPr/>
            </p:nvSpPr>
            <p:spPr>
              <a:xfrm>
                <a:off x="7168671" y="4355046"/>
                <a:ext cx="670440"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i="1" smtClean="0">
                              <a:solidFill>
                                <a:srgbClr val="C00000"/>
                              </a:solidFill>
                              <a:latin typeface="Cambria Math" panose="02040503050406030204" pitchFamily="18" charset="0"/>
                            </a:rPr>
                            <m:t>𝐴</m:t>
                          </m:r>
                        </m:e>
                        <m:sub>
                          <m:r>
                            <a:rPr lang="en-US" sz="3200" b="0" i="1" smtClean="0">
                              <a:solidFill>
                                <a:srgbClr val="C00000"/>
                              </a:solidFill>
                              <a:latin typeface="Cambria Math" panose="02040503050406030204" pitchFamily="18" charset="0"/>
                            </a:rPr>
                            <m:t>𝑖</m:t>
                          </m:r>
                        </m:sub>
                      </m:sSub>
                    </m:oMath>
                  </m:oMathPara>
                </a14:m>
                <a:endParaRPr lang="en-US" dirty="0">
                  <a:solidFill>
                    <a:srgbClr val="C00000"/>
                  </a:solidFill>
                </a:endParaRPr>
              </a:p>
            </p:txBody>
          </p:sp>
        </mc:Choice>
        <mc:Fallback xmlns="">
          <p:sp>
            <p:nvSpPr>
              <p:cNvPr id="15" name="Rectangle 14">
                <a:extLst>
                  <a:ext uri="{FF2B5EF4-FFF2-40B4-BE49-F238E27FC236}">
                    <a16:creationId xmlns:a16="http://schemas.microsoft.com/office/drawing/2014/main" id="{462C3103-CA52-4F36-9D94-C2100EDF2767}"/>
                  </a:ext>
                </a:extLst>
              </p:cNvPr>
              <p:cNvSpPr>
                <a:spLocks noRot="1" noChangeAspect="1" noMove="1" noResize="1" noEditPoints="1" noAdjustHandles="1" noChangeArrowheads="1" noChangeShapeType="1" noTextEdit="1"/>
              </p:cNvSpPr>
              <p:nvPr/>
            </p:nvSpPr>
            <p:spPr>
              <a:xfrm>
                <a:off x="7168671" y="4355046"/>
                <a:ext cx="670440" cy="58477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F9768119-EA82-483C-89E5-548CA07688E9}"/>
                  </a:ext>
                </a:extLst>
              </p:cNvPr>
              <p:cNvSpPr/>
              <p:nvPr/>
            </p:nvSpPr>
            <p:spPr>
              <a:xfrm>
                <a:off x="7185920" y="5200027"/>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16" name="Rectangle 15">
                <a:extLst>
                  <a:ext uri="{FF2B5EF4-FFF2-40B4-BE49-F238E27FC236}">
                    <a16:creationId xmlns:a16="http://schemas.microsoft.com/office/drawing/2014/main" id="{F9768119-EA82-483C-89E5-548CA07688E9}"/>
                  </a:ext>
                </a:extLst>
              </p:cNvPr>
              <p:cNvSpPr>
                <a:spLocks noRot="1" noChangeAspect="1" noMove="1" noResize="1" noEditPoints="1" noAdjustHandles="1" noChangeArrowheads="1" noChangeShapeType="1" noTextEdit="1"/>
              </p:cNvSpPr>
              <p:nvPr/>
            </p:nvSpPr>
            <p:spPr>
              <a:xfrm>
                <a:off x="7185920" y="5200027"/>
                <a:ext cx="524118" cy="461665"/>
              </a:xfrm>
              <a:prstGeom prst="rect">
                <a:avLst/>
              </a:prstGeom>
              <a:blipFill>
                <a:blip r:embed="rId9"/>
                <a:stretch>
                  <a:fillRect b="-2632"/>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757C51D6-987C-4AE3-A188-DEEFAF5DC04A}"/>
              </a:ext>
            </a:extLst>
          </p:cNvPr>
          <p:cNvSpPr/>
          <p:nvPr/>
        </p:nvSpPr>
        <p:spPr>
          <a:xfrm>
            <a:off x="6323078" y="3955561"/>
            <a:ext cx="2067907" cy="1673949"/>
          </a:xfrm>
          <a:prstGeom prst="rect">
            <a:avLst/>
          </a:prstGeom>
          <a:noFill/>
          <a:ln w="571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9C2665D-195E-4101-9D3E-72B873AA2DDA}"/>
              </a:ext>
            </a:extLst>
          </p:cNvPr>
          <p:cNvSpPr/>
          <p:nvPr/>
        </p:nvSpPr>
        <p:spPr>
          <a:xfrm>
            <a:off x="6323077" y="5284508"/>
            <a:ext cx="2067907" cy="39730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10030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Number of Total Rows</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10515599" cy="4914540"/>
              </a:xfrm>
            </p:spPr>
            <p:txBody>
              <a:bodyPr>
                <a:normAutofit/>
              </a:bodyPr>
              <a:lstStyle/>
              <a:p>
                <a:pPr marL="457200" indent="-457200">
                  <a:buClr>
                    <a:schemeClr val="tx1"/>
                  </a:buClr>
                  <a:buFont typeface="Wingdings" panose="05000000000000000000" pitchFamily="2" charset="2"/>
                  <a:buChar char="v"/>
                </a:pPr>
                <a14:m>
                  <m:oMath xmlns:m="http://schemas.openxmlformats.org/officeDocument/2006/math">
                    <m:func>
                      <m:funcPr>
                        <m:ctrlPr>
                          <a:rPr lang="en-US" i="1" smtClean="0">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det</m:t>
                        </m:r>
                      </m:fName>
                      <m:e>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𝐴</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𝐴</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𝜆</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𝐼</m:t>
                                </m:r>
                              </m:e>
                              <m:sub>
                                <m:r>
                                  <a:rPr lang="en-US" b="0" i="1" smtClean="0">
                                    <a:solidFill>
                                      <a:srgbClr val="C00000"/>
                                    </a:solidFill>
                                    <a:latin typeface="Cambria Math" panose="02040503050406030204" pitchFamily="18" charset="0"/>
                                  </a:rPr>
                                  <m:t>𝑑</m:t>
                                </m:r>
                              </m:sub>
                            </m:sSub>
                          </m:e>
                        </m:d>
                      </m:e>
                    </m:func>
                    <m:r>
                      <a:rPr lang="en-US" b="0" i="1" dirty="0" smtClean="0">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𝜆</m:t>
                        </m:r>
                      </m:e>
                      <m:sup>
                        <m:r>
                          <a:rPr lang="en-US" b="0" i="1" smtClean="0">
                            <a:solidFill>
                              <a:srgbClr val="C00000"/>
                            </a:solidFill>
                            <a:latin typeface="Cambria Math" panose="02040503050406030204" pitchFamily="18" charset="0"/>
                          </a:rPr>
                          <m:t>𝑑</m:t>
                        </m:r>
                      </m:sup>
                    </m:sSup>
                    <m:r>
                      <m:rPr>
                        <m:nor/>
                      </m:rPr>
                      <a:rPr lang="en-US" dirty="0">
                        <a:solidFill>
                          <a:srgbClr val="C00000"/>
                        </a:solidFill>
                      </a:rPr>
                      <m:t> </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𝑒</m:t>
                        </m:r>
                      </m:e>
                      <m:sup>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/2</m:t>
                        </m:r>
                      </m:sup>
                    </m:sSup>
                  </m:oMath>
                </a14:m>
                <a:r>
                  <a:rPr lang="en-US" b="0" dirty="0">
                    <a:solidFill>
                      <a:srgbClr val="C00000"/>
                    </a:solidFill>
                    <a:latin typeface="Cambria Math" panose="02040503050406030204" pitchFamily="18" charset="0"/>
                  </a:rPr>
                  <a:t> </a:t>
                </a:r>
                <a:r>
                  <a:rPr lang="en-US" dirty="0">
                    <a:solidFill>
                      <a:srgbClr val="00B0F0"/>
                    </a:solidFill>
                  </a:rPr>
                  <a:t>[CMP16]</a:t>
                </a:r>
              </a:p>
              <a:p>
                <a:pPr marL="457200" indent="-457200">
                  <a:buClr>
                    <a:schemeClr val="tx1"/>
                  </a:buClr>
                  <a:buFont typeface="Wingdings" panose="05000000000000000000" pitchFamily="2" charset="2"/>
                  <a:buChar char="v"/>
                </a:pPr>
                <a14:m>
                  <m:oMath xmlns:m="http://schemas.openxmlformats.org/officeDocument/2006/math">
                    <m:f>
                      <m:fPr>
                        <m:ctrlPr>
                          <a:rPr lang="en-US" i="1" smtClean="0">
                            <a:solidFill>
                              <a:srgbClr val="C00000"/>
                            </a:solidFill>
                            <a:latin typeface="Cambria Math" panose="02040503050406030204" pitchFamily="18" charset="0"/>
                          </a:rPr>
                        </m:ctrlPr>
                      </m:fPr>
                      <m:num>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num>
                      <m:den>
                        <m:r>
                          <a:rPr lang="en-US" i="1">
                            <a:solidFill>
                              <a:srgbClr val="C00000"/>
                            </a:solidFill>
                            <a:latin typeface="Cambria Math" panose="02040503050406030204" pitchFamily="18" charset="0"/>
                          </a:rPr>
                          <m:t>2</m:t>
                        </m:r>
                      </m:den>
                    </m:f>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𝑑</m:t>
                    </m:r>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log</m:t>
                        </m:r>
                      </m:fName>
                      <m:e>
                        <m:r>
                          <a:rPr lang="en-US" b="0" i="1" smtClean="0">
                            <a:solidFill>
                              <a:srgbClr val="C00000"/>
                            </a:solidFill>
                            <a:latin typeface="Cambria Math" panose="02040503050406030204" pitchFamily="18" charset="0"/>
                          </a:rPr>
                          <m:t>𝜆</m:t>
                        </m:r>
                      </m:e>
                    </m:func>
                    <m:r>
                      <a:rPr lang="en-US" b="0" i="1" smtClean="0">
                        <a:solidFill>
                          <a:srgbClr val="C00000"/>
                        </a:solidFill>
                        <a:latin typeface="Cambria Math" panose="02040503050406030204" pitchFamily="18" charset="0"/>
                      </a:rPr>
                      <m:t>≤</m:t>
                    </m:r>
                  </m:oMath>
                </a14:m>
                <a:r>
                  <a:rPr lang="en-US" dirty="0">
                    <a:solidFill>
                      <a:srgbClr val="C00000"/>
                    </a:solidFill>
                  </a:rPr>
                  <a:t> </a:t>
                </a:r>
                <a14:m>
                  <m:oMath xmlns:m="http://schemas.openxmlformats.org/officeDocument/2006/math">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r>
                          <a:rPr lang="en-US">
                            <a:solidFill>
                              <a:srgbClr val="C00000"/>
                            </a:solidFill>
                            <a:latin typeface="Cambria Math" panose="02040503050406030204" pitchFamily="18" charset="0"/>
                          </a:rPr>
                          <m:t> </m:t>
                        </m:r>
                        <m:r>
                          <m:rPr>
                            <m:sty m:val="p"/>
                          </m:rPr>
                          <a:rPr lang="en-US">
                            <a:solidFill>
                              <a:srgbClr val="C00000"/>
                            </a:solidFill>
                            <a:latin typeface="Cambria Math" panose="02040503050406030204" pitchFamily="18" charset="0"/>
                          </a:rPr>
                          <m:t>det</m:t>
                        </m:r>
                      </m:fName>
                      <m:e>
                        <m:r>
                          <a:rPr lang="en-US" i="1">
                            <a:solidFill>
                              <a:srgbClr val="C00000"/>
                            </a:solidFill>
                            <a:latin typeface="Cambria Math" panose="02040503050406030204" pitchFamily="18" charset="0"/>
                          </a:rPr>
                          <m:t>(</m:t>
                        </m:r>
                      </m:e>
                    </m:func>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𝐴</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𝐴</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𝜆</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𝐼</m:t>
                        </m:r>
                      </m:e>
                      <m:sub>
                        <m:r>
                          <a:rPr lang="en-US" b="0" i="1" smtClean="0">
                            <a:solidFill>
                              <a:srgbClr val="C00000"/>
                            </a:solidFill>
                            <a:latin typeface="Cambria Math" panose="02040503050406030204" pitchFamily="18" charset="0"/>
                          </a:rPr>
                          <m:t>𝑑</m:t>
                        </m:r>
                      </m:sub>
                    </m:sSub>
                    <m:r>
                      <a:rPr lang="en-US" b="0" i="1" smtClean="0">
                        <a:solidFill>
                          <a:srgbClr val="C00000"/>
                        </a:solidFill>
                        <a:latin typeface="Cambria Math" panose="02040503050406030204" pitchFamily="18" charset="0"/>
                      </a:rPr>
                      <m:t>)</m:t>
                    </m:r>
                  </m:oMath>
                </a14:m>
                <a:endParaRPr lang="en-US" i="1" dirty="0">
                  <a:solidFill>
                    <a:srgbClr val="C00000"/>
                  </a:solidFill>
                  <a:latin typeface="Cambria Math" panose="02040503050406030204" pitchFamily="18" charset="0"/>
                </a:endParaRPr>
              </a:p>
              <a:p>
                <a:pPr marL="457200" indent="-457200">
                  <a:buClr>
                    <a:schemeClr val="tx1"/>
                  </a:buClr>
                  <a:buFont typeface="Wingdings" panose="05000000000000000000" pitchFamily="2" charset="2"/>
                  <a:buChar char="v"/>
                </a:pPr>
                <a:endParaRPr lang="en-US" i="1" dirty="0">
                  <a:solidFill>
                    <a:srgbClr val="C00000"/>
                  </a:solidFill>
                  <a:latin typeface="Cambria Math" panose="02040503050406030204" pitchFamily="18" charset="0"/>
                </a:endParaRPr>
              </a:p>
              <a:p>
                <a:pPr marL="457200" indent="-457200">
                  <a:buClr>
                    <a:schemeClr val="tx1"/>
                  </a:buClr>
                  <a:buFont typeface="Wingdings" panose="05000000000000000000" pitchFamily="2" charset="2"/>
                  <a:buChar char="v"/>
                </a:pPr>
                <a14:m>
                  <m:oMath xmlns:m="http://schemas.openxmlformats.org/officeDocument/2006/math">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r>
                          <a:rPr lang="en-US">
                            <a:solidFill>
                              <a:srgbClr val="C00000"/>
                            </a:solidFill>
                            <a:latin typeface="Cambria Math" panose="02040503050406030204" pitchFamily="18" charset="0"/>
                          </a:rPr>
                          <m:t> </m:t>
                        </m:r>
                        <m:r>
                          <m:rPr>
                            <m:sty m:val="p"/>
                          </m:rPr>
                          <a:rPr lang="en-US">
                            <a:solidFill>
                              <a:srgbClr val="C00000"/>
                            </a:solidFill>
                            <a:latin typeface="Cambria Math" panose="02040503050406030204" pitchFamily="18" charset="0"/>
                          </a:rPr>
                          <m:t>det</m:t>
                        </m:r>
                      </m:fName>
                      <m:e>
                        <m:r>
                          <a:rPr lang="en-US" i="1">
                            <a:solidFill>
                              <a:srgbClr val="C00000"/>
                            </a:solidFill>
                            <a:latin typeface="Cambria Math" panose="02040503050406030204" pitchFamily="18" charset="0"/>
                          </a:rPr>
                          <m:t>(</m:t>
                        </m:r>
                      </m:e>
                    </m:func>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𝐴</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𝐴</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𝜆</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𝐼</m:t>
                        </m:r>
                      </m:e>
                      <m:sub>
                        <m:r>
                          <a:rPr lang="en-US" i="1">
                            <a:solidFill>
                              <a:srgbClr val="C00000"/>
                            </a:solidFill>
                            <a:latin typeface="Cambria Math" panose="02040503050406030204" pitchFamily="18" charset="0"/>
                          </a:rPr>
                          <m:t>𝑛</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𝑘</m:t>
                        </m:r>
                        <m:r>
                          <a:rPr lang="en-US" i="1">
                            <a:solidFill>
                              <a:srgbClr val="C00000"/>
                            </a:solidFill>
                            <a:latin typeface="Cambria Math" panose="02040503050406030204" pitchFamily="18" charset="0"/>
                          </a:rPr>
                          <m:t> </m:t>
                        </m:r>
                        <m:r>
                          <m:rPr>
                            <m:sty m:val="p"/>
                          </m:rPr>
                          <a:rPr lang="en-US">
                            <a:solidFill>
                              <a:srgbClr val="C00000"/>
                            </a:solidFill>
                            <a:latin typeface="Cambria Math" panose="02040503050406030204" pitchFamily="18" charset="0"/>
                          </a:rPr>
                          <m:t>log</m:t>
                        </m:r>
                        <m:r>
                          <a:rPr lang="en-US">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𝑛</m:t>
                        </m:r>
                      </m:e>
                    </m:d>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𝑑</m:t>
                    </m:r>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𝜆</m:t>
                        </m:r>
                      </m:e>
                    </m:func>
                  </m:oMath>
                </a14:m>
                <a:endParaRPr lang="en-US" dirty="0"/>
              </a:p>
              <a:p>
                <a:pPr marL="457200" indent="-457200">
                  <a:buClr>
                    <a:schemeClr val="tx1"/>
                  </a:buClr>
                  <a:buFont typeface="Wingdings" panose="05000000000000000000" pitchFamily="2" charset="2"/>
                  <a:buChar char="v"/>
                </a:pPr>
                <a:endParaRPr lang="en-US" b="0" dirty="0">
                  <a:solidFill>
                    <a:srgbClr val="C00000"/>
                  </a:solidFill>
                  <a:latin typeface="Cambria Math" panose="02040503050406030204" pitchFamily="18" charset="0"/>
                </a:endParaRPr>
              </a:p>
              <a:p>
                <a:pPr marL="0" indent="0">
                  <a:buClr>
                    <a:schemeClr val="tx1"/>
                  </a:buClr>
                  <a:buNone/>
                </a:pPr>
                <a:endParaRPr lang="en-US" b="0" dirty="0">
                  <a:solidFill>
                    <a:srgbClr val="C00000"/>
                  </a:solidFill>
                  <a:latin typeface="Cambria Math" panose="02040503050406030204" pitchFamily="18" charset="0"/>
                </a:endParaRPr>
              </a:p>
              <a:p>
                <a:pPr marL="457200" indent="-457200">
                  <a:buClr>
                    <a:schemeClr val="tx1"/>
                  </a:buClr>
                  <a:buFont typeface="Wingdings" panose="05000000000000000000" pitchFamily="2" charset="2"/>
                  <a:buChar char="v"/>
                </a:pP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𝑂</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𝑘</m:t>
                    </m:r>
                    <m:r>
                      <a:rPr lang="en-US" i="1">
                        <a:solidFill>
                          <a:srgbClr val="C00000"/>
                        </a:solidFill>
                        <a:latin typeface="Cambria Math" panose="02040503050406030204" pitchFamily="18" charset="0"/>
                      </a:rPr>
                      <m:t> </m:t>
                    </m:r>
                    <m:r>
                      <m:rPr>
                        <m:sty m:val="p"/>
                      </m:rPr>
                      <a:rPr lang="en-US">
                        <a:solidFill>
                          <a:srgbClr val="C00000"/>
                        </a:solidFill>
                        <a:latin typeface="Cambria Math" panose="02040503050406030204" pitchFamily="18" charset="0"/>
                      </a:rPr>
                      <m:t>log</m:t>
                    </m:r>
                    <m:r>
                      <a:rPr lang="en-US">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𝑛</m:t>
                    </m:r>
                    <m:r>
                      <a:rPr lang="en-US" i="1">
                        <a:solidFill>
                          <a:srgbClr val="C00000"/>
                        </a:solidFill>
                        <a:latin typeface="Cambria Math" panose="02040503050406030204" pitchFamily="18" charset="0"/>
                      </a:rPr>
                      <m:t>)</m:t>
                    </m:r>
                  </m:oMath>
                </a14:m>
                <a:endParaRPr lang="en-US" dirty="0">
                  <a:solidFill>
                    <a:srgbClr val="C00000"/>
                  </a:solidFill>
                </a:endParaRPr>
              </a:p>
            </p:txBody>
          </p:sp>
        </mc:Choice>
        <mc:Fallback>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10515599" cy="4914540"/>
              </a:xfrm>
              <a:blipFill>
                <a:blip r:embed="rId2"/>
                <a:stretch>
                  <a:fillRect t="-1735"/>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27AD9D48-FB3B-42FD-AB71-65F30DA45800}"/>
              </a:ext>
            </a:extLst>
          </p:cNvPr>
          <p:cNvSpPr/>
          <p:nvPr/>
        </p:nvSpPr>
        <p:spPr>
          <a:xfrm>
            <a:off x="587405" y="1690687"/>
            <a:ext cx="10215274" cy="1403387"/>
          </a:xfrm>
          <a:prstGeom prst="rect">
            <a:avLst/>
          </a:prstGeom>
          <a:noFill/>
          <a:ln w="571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4719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Using Matrix Determinant Lemma </a:t>
            </a:r>
            <a:r>
              <a:rPr lang="en-US" dirty="0">
                <a:solidFill>
                  <a:srgbClr val="00B0F0"/>
                </a:solidFill>
              </a:rPr>
              <a:t>[CMP16]</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10869891" cy="4351338"/>
              </a:xfrm>
            </p:spPr>
            <p:txBody>
              <a:bodyPr>
                <a:normAutofit/>
              </a:bodyPr>
              <a:lstStyle/>
              <a:p>
                <a:pPr marL="457200" indent="-457200">
                  <a:buClr>
                    <a:schemeClr val="tx1"/>
                  </a:buClr>
                  <a:buFont typeface="Wingdings" panose="05000000000000000000" pitchFamily="2" charset="2"/>
                  <a:buChar char="v"/>
                </a:pPr>
                <a14:m>
                  <m:oMath xmlns:m="http://schemas.openxmlformats.org/officeDocument/2006/math">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det</m:t>
                        </m:r>
                      </m:fName>
                      <m:e>
                        <m:d>
                          <m:dPr>
                            <m:ctrlPr>
                              <a:rPr lang="en-US" b="0" i="1" smtClean="0">
                                <a:solidFill>
                                  <a:srgbClr val="C00000"/>
                                </a:solidFill>
                                <a:latin typeface="Cambria Math" panose="02040503050406030204" pitchFamily="18" charset="0"/>
                              </a:rPr>
                            </m:ctrlPr>
                          </m:dPr>
                          <m:e>
                            <m:r>
                              <a:rPr lang="en-US"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𝑣</m:t>
                                </m:r>
                              </m:e>
                              <m:sup>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𝑣</m:t>
                            </m:r>
                          </m:e>
                        </m:d>
                      </m:e>
                    </m:func>
                    <m:r>
                      <a:rPr lang="en-US" b="0" i="1" smtClean="0">
                        <a:solidFill>
                          <a:srgbClr val="C00000"/>
                        </a:solidFill>
                        <a:latin typeface="Cambria Math" panose="02040503050406030204" pitchFamily="18" charset="0"/>
                      </a:rPr>
                      <m:t>=</m:t>
                    </m:r>
                    <m:r>
                      <m:rPr>
                        <m:sty m:val="p"/>
                      </m:rPr>
                      <a:rPr lang="en-US" b="0" i="0" smtClean="0">
                        <a:solidFill>
                          <a:srgbClr val="C00000"/>
                        </a:solidFill>
                        <a:latin typeface="Cambria Math" panose="02040503050406030204" pitchFamily="18" charset="0"/>
                      </a:rPr>
                      <m:t>det</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𝑣</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𝐴</m:t>
                        </m:r>
                      </m:e>
                      <m:sup>
                        <m:r>
                          <a:rPr lang="en-US" b="0" i="1" smtClean="0">
                            <a:solidFill>
                              <a:srgbClr val="C00000"/>
                            </a:solidFill>
                            <a:latin typeface="Cambria Math" panose="02040503050406030204" pitchFamily="18" charset="0"/>
                          </a:rPr>
                          <m:t>−1</m:t>
                        </m:r>
                      </m:sup>
                    </m:sSup>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𝑣</m:t>
                        </m:r>
                      </m:e>
                      <m:sup>
                        <m:r>
                          <a:rPr lang="en-US" i="1">
                            <a:solidFill>
                              <a:srgbClr val="C00000"/>
                            </a:solidFill>
                            <a:latin typeface="Cambria Math" panose="02040503050406030204" pitchFamily="18" charset="0"/>
                          </a:rPr>
                          <m:t>⊤</m:t>
                        </m:r>
                      </m:sup>
                    </m:sSup>
                    <m:r>
                      <a:rPr lang="en-US" b="0" i="0" smtClean="0">
                        <a:solidFill>
                          <a:srgbClr val="C00000"/>
                        </a:solidFill>
                        <a:latin typeface="Cambria Math" panose="02040503050406030204" pitchFamily="18" charset="0"/>
                      </a:rPr>
                      <m:t>)</m:t>
                    </m:r>
                  </m:oMath>
                </a14:m>
                <a:endParaRPr lang="en-US" dirty="0"/>
              </a:p>
              <a:p>
                <a:pPr marL="457200" indent="-457200">
                  <a:buClr>
                    <a:schemeClr val="tx1"/>
                  </a:buClr>
                  <a:buFont typeface="Wingdings" panose="05000000000000000000" pitchFamily="2" charset="2"/>
                  <a:buChar char="v"/>
                </a:pPr>
                <a14:m>
                  <m:oMath xmlns:m="http://schemas.openxmlformats.org/officeDocument/2006/math">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det</m:t>
                        </m:r>
                      </m:fName>
                      <m:e>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𝐴</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𝐴</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𝜆</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𝐼</m:t>
                                </m:r>
                              </m:e>
                              <m:sub>
                                <m:r>
                                  <a:rPr lang="en-US" b="0" i="1" smtClean="0">
                                    <a:solidFill>
                                      <a:srgbClr val="C00000"/>
                                    </a:solidFill>
                                    <a:latin typeface="Cambria Math" panose="02040503050406030204" pitchFamily="18" charset="0"/>
                                  </a:rPr>
                                  <m:t>𝑑</m:t>
                                </m:r>
                              </m:sub>
                            </m:sSub>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𝑣</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𝑣</m:t>
                            </m:r>
                          </m:e>
                        </m:d>
                      </m:e>
                    </m:func>
                    <m:r>
                      <a:rPr lang="en-US" i="1">
                        <a:solidFill>
                          <a:srgbClr val="C00000"/>
                        </a:solidFill>
                        <a:latin typeface="Cambria Math" panose="02040503050406030204" pitchFamily="18" charset="0"/>
                      </a:rPr>
                      <m:t>=</m:t>
                    </m:r>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det</m:t>
                        </m:r>
                      </m:fName>
                      <m:e>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𝐴</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𝐴</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𝜆</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𝐼</m:t>
                                </m:r>
                              </m:e>
                              <m:sub>
                                <m:r>
                                  <a:rPr lang="en-US" b="0" i="1" smtClean="0">
                                    <a:solidFill>
                                      <a:srgbClr val="C00000"/>
                                    </a:solidFill>
                                    <a:latin typeface="Cambria Math" panose="02040503050406030204" pitchFamily="18" charset="0"/>
                                  </a:rPr>
                                  <m:t>𝑑</m:t>
                                </m:r>
                              </m:sub>
                            </m:sSub>
                          </m:e>
                        </m:d>
                      </m:e>
                    </m:func>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𝑣</m:t>
                        </m:r>
                        <m:sSup>
                          <m:sSupPr>
                            <m:ctrlPr>
                              <a:rPr lang="en-US" i="1">
                                <a:solidFill>
                                  <a:srgbClr val="C00000"/>
                                </a:solidFill>
                                <a:latin typeface="Cambria Math" panose="02040503050406030204" pitchFamily="18" charset="0"/>
                              </a:rPr>
                            </m:ctrlPr>
                          </m:sSupPr>
                          <m:e>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𝐴</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𝐴</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𝜆</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𝐼</m:t>
                                    </m:r>
                                  </m:e>
                                  <m:sub>
                                    <m:r>
                                      <a:rPr lang="en-US" b="0" i="1" smtClean="0">
                                        <a:solidFill>
                                          <a:srgbClr val="C00000"/>
                                        </a:solidFill>
                                        <a:latin typeface="Cambria Math" panose="02040503050406030204" pitchFamily="18" charset="0"/>
                                      </a:rPr>
                                      <m:t>𝑑</m:t>
                                    </m:r>
                                  </m:sub>
                                </m:sSub>
                              </m:e>
                            </m:d>
                          </m:e>
                          <m:sup>
                            <m:r>
                              <a:rPr lang="en-US" i="1">
                                <a:solidFill>
                                  <a:srgbClr val="C00000"/>
                                </a:solidFill>
                                <a:latin typeface="Cambria Math" panose="02040503050406030204" pitchFamily="18" charset="0"/>
                              </a:rPr>
                              <m:t>−1</m:t>
                            </m:r>
                          </m:sup>
                        </m:sSup>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𝑣</m:t>
                            </m:r>
                          </m:e>
                          <m:sup>
                            <m:r>
                              <a:rPr lang="en-US" i="1">
                                <a:solidFill>
                                  <a:srgbClr val="C00000"/>
                                </a:solidFill>
                                <a:latin typeface="Cambria Math" panose="02040503050406030204" pitchFamily="18" charset="0"/>
                              </a:rPr>
                              <m:t>⊤</m:t>
                            </m:r>
                          </m:sup>
                        </m:sSup>
                      </m:e>
                    </m:d>
                  </m:oMath>
                </a14:m>
                <a:endParaRPr lang="en-US" dirty="0">
                  <a:solidFill>
                    <a:srgbClr val="C00000"/>
                  </a:solidFill>
                  <a:latin typeface="Cambria Math" panose="02040503050406030204" pitchFamily="18" charset="0"/>
                </a:endParaRPr>
              </a:p>
              <a:p>
                <a:pPr marL="457200" indent="-457200">
                  <a:buClr>
                    <a:schemeClr val="tx1"/>
                  </a:buClr>
                  <a:buFont typeface="Wingdings" panose="05000000000000000000" pitchFamily="2" charset="2"/>
                  <a:buChar char="v"/>
                </a:pP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r>
                  <a:rPr lang="en-US" dirty="0">
                    <a:solidFill>
                      <a:srgbClr val="C00000"/>
                    </a:solidFill>
                  </a:rPr>
                  <a:t> </a:t>
                </a:r>
                <a14:m>
                  <m:oMath xmlns:m="http://schemas.openxmlformats.org/officeDocument/2006/math">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sSup>
                      <m:sSupPr>
                        <m:ctrlPr>
                          <a:rPr lang="en-US" i="1">
                            <a:solidFill>
                              <a:srgbClr val="C00000"/>
                            </a:solidFill>
                            <a:latin typeface="Cambria Math" panose="02040503050406030204" pitchFamily="18" charset="0"/>
                          </a:rPr>
                        </m:ctrlPr>
                      </m:sSupPr>
                      <m:e>
                        <m:d>
                          <m:dPr>
                            <m:ctrlPr>
                              <a:rPr lang="en-US" i="1">
                                <a:solidFill>
                                  <a:srgbClr val="C00000"/>
                                </a:solidFill>
                                <a:latin typeface="Cambria Math" panose="02040503050406030204" pitchFamily="18" charset="0"/>
                              </a:rPr>
                            </m:ctrlPr>
                          </m:dPr>
                          <m:e>
                            <m:sSubSup>
                              <m:sSubSupPr>
                                <m:ctrlPr>
                                  <a:rPr lang="en-US" i="1">
                                    <a:solidFill>
                                      <a:srgbClr val="C00000"/>
                                    </a:solidFill>
                                    <a:latin typeface="Cambria Math" panose="02040503050406030204" pitchFamily="18" charset="0"/>
                                  </a:rPr>
                                </m:ctrlPr>
                              </m:sSubSup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𝑖</m:t>
                                </m:r>
                              </m:sub>
                              <m:sup>
                                <m:r>
                                  <a:rPr lang="en-US" i="1">
                                    <a:solidFill>
                                      <a:srgbClr val="C00000"/>
                                    </a:solidFill>
                                    <a:latin typeface="Cambria Math" panose="02040503050406030204" pitchFamily="18" charset="0"/>
                                  </a:rPr>
                                  <m:t>⊤</m:t>
                                </m:r>
                              </m:sup>
                            </m:sSubSup>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𝜆</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𝐼</m:t>
                                </m:r>
                              </m:e>
                              <m:sub>
                                <m:r>
                                  <a:rPr lang="en-US" b="0" i="1" smtClean="0">
                                    <a:solidFill>
                                      <a:srgbClr val="C00000"/>
                                    </a:solidFill>
                                    <a:latin typeface="Cambria Math" panose="02040503050406030204" pitchFamily="18" charset="0"/>
                                  </a:rPr>
                                  <m:t>𝑑</m:t>
                                </m:r>
                              </m:sub>
                            </m:sSub>
                          </m:e>
                        </m:d>
                      </m:e>
                      <m:sup>
                        <m:r>
                          <a:rPr lang="en-US" i="1">
                            <a:solidFill>
                              <a:srgbClr val="C00000"/>
                            </a:solidFill>
                            <a:latin typeface="Cambria Math" panose="02040503050406030204" pitchFamily="18" charset="0"/>
                          </a:rPr>
                          <m:t>−1</m:t>
                        </m:r>
                      </m:sup>
                    </m:sSup>
                    <m:sSubSup>
                      <m:sSubSupPr>
                        <m:ctrlPr>
                          <a:rPr lang="en-US" i="1">
                            <a:solidFill>
                              <a:srgbClr val="C00000"/>
                            </a:solidFill>
                            <a:latin typeface="Cambria Math" panose="02040503050406030204" pitchFamily="18" charset="0"/>
                          </a:rPr>
                        </m:ctrlPr>
                      </m:sSubSup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up>
                        <m:r>
                          <a:rPr lang="en-US" i="1">
                            <a:solidFill>
                              <a:srgbClr val="C00000"/>
                            </a:solidFill>
                            <a:latin typeface="Cambria Math" panose="02040503050406030204" pitchFamily="18" charset="0"/>
                          </a:rPr>
                          <m:t>⊤</m:t>
                        </m:r>
                      </m:sup>
                    </m:sSubSup>
                  </m:oMath>
                </a14:m>
                <a:endParaRPr lang="en-US" dirty="0"/>
              </a:p>
              <a:p>
                <a:pPr marL="457200" indent="-457200">
                  <a:buClr>
                    <a:schemeClr val="tx1"/>
                  </a:buClr>
                  <a:buFont typeface="Wingdings" panose="05000000000000000000" pitchFamily="2" charset="2"/>
                  <a:buChar char="v"/>
                </a:pPr>
                <a:endParaRPr lang="en-US" dirty="0"/>
              </a:p>
            </p:txBody>
          </p:sp>
        </mc:Choice>
        <mc:Fallback>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10869891" cy="4351338"/>
              </a:xfr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D6703809-A634-4D1F-A22D-95D470180522}"/>
                  </a:ext>
                </a:extLst>
              </p:cNvPr>
              <p:cNvSpPr/>
              <p:nvPr/>
            </p:nvSpPr>
            <p:spPr>
              <a:xfrm>
                <a:off x="692459" y="3660838"/>
                <a:ext cx="10191564" cy="467116"/>
              </a:xfrm>
              <a:prstGeom prst="rect">
                <a:avLst/>
              </a:prstGeom>
            </p:spPr>
            <p:txBody>
              <a:bodyPr wrap="square">
                <a:spAutoFit/>
              </a:bodyPr>
              <a:lstStyle/>
              <a:p>
                <a:pPr>
                  <a:buClr>
                    <a:schemeClr val="tx1"/>
                  </a:buClr>
                </a:pPr>
                <a14:m>
                  <m:oMathPara xmlns:m="http://schemas.openxmlformats.org/officeDocument/2006/math">
                    <m:oMathParaPr>
                      <m:jc m:val="centerGroup"/>
                    </m:oMathParaPr>
                    <m:oMath xmlns:m="http://schemas.openxmlformats.org/officeDocument/2006/math">
                      <m:func>
                        <m:funcPr>
                          <m:ctrlPr>
                            <a:rPr lang="en-US" sz="2400" i="1" smtClean="0">
                              <a:solidFill>
                                <a:srgbClr val="C00000"/>
                              </a:solidFill>
                              <a:latin typeface="Cambria Math" panose="02040503050406030204" pitchFamily="18" charset="0"/>
                            </a:rPr>
                          </m:ctrlPr>
                        </m:funcPr>
                        <m:fName>
                          <m:r>
                            <m:rPr>
                              <m:sty m:val="p"/>
                            </m:rPr>
                            <a:rPr lang="en-US" sz="2400">
                              <a:solidFill>
                                <a:srgbClr val="C00000"/>
                              </a:solidFill>
                              <a:latin typeface="Cambria Math" panose="02040503050406030204" pitchFamily="18" charset="0"/>
                            </a:rPr>
                            <m:t>det</m:t>
                          </m:r>
                        </m:fName>
                        <m:e>
                          <m:d>
                            <m:dPr>
                              <m:ctrlPr>
                                <a:rPr lang="en-US" sz="2400" i="1">
                                  <a:solidFill>
                                    <a:srgbClr val="C00000"/>
                                  </a:solidFill>
                                  <a:latin typeface="Cambria Math" panose="02040503050406030204" pitchFamily="18" charset="0"/>
                                </a:rPr>
                              </m:ctrlPr>
                            </m:dPr>
                            <m:e>
                              <m:sSup>
                                <m:sSupPr>
                                  <m:ctrlPr>
                                    <a:rPr lang="en-US" sz="2400" i="1">
                                      <a:solidFill>
                                        <a:srgbClr val="C00000"/>
                                      </a:solidFill>
                                      <a:latin typeface="Cambria Math" panose="02040503050406030204" pitchFamily="18" charset="0"/>
                                    </a:rPr>
                                  </m:ctrlPr>
                                </m:sSupPr>
                                <m:e>
                                  <m:r>
                                    <a:rPr lang="en-US" sz="2400" i="1">
                                      <a:solidFill>
                                        <a:srgbClr val="C00000"/>
                                      </a:solidFill>
                                      <a:latin typeface="Cambria Math" panose="02040503050406030204" pitchFamily="18" charset="0"/>
                                    </a:rPr>
                                    <m:t>𝐴</m:t>
                                  </m:r>
                                </m:e>
                                <m:sup>
                                  <m:r>
                                    <a:rPr lang="en-US" sz="2400" i="1">
                                      <a:solidFill>
                                        <a:srgbClr val="C00000"/>
                                      </a:solidFill>
                                      <a:latin typeface="Cambria Math" panose="02040503050406030204" pitchFamily="18" charset="0"/>
                                    </a:rPr>
                                    <m:t>⊤</m:t>
                                  </m:r>
                                </m:sup>
                              </m:sSup>
                              <m:r>
                                <a:rPr lang="en-US" sz="2400" i="1">
                                  <a:solidFill>
                                    <a:srgbClr val="C00000"/>
                                  </a:solidFill>
                                  <a:latin typeface="Cambria Math" panose="02040503050406030204" pitchFamily="18" charset="0"/>
                                </a:rPr>
                                <m:t>𝐴</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𝜆</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𝐼</m:t>
                                  </m:r>
                                </m:e>
                                <m:sub>
                                  <m:r>
                                    <a:rPr lang="en-US" sz="2400" b="0" i="1" smtClean="0">
                                      <a:solidFill>
                                        <a:srgbClr val="C00000"/>
                                      </a:solidFill>
                                      <a:latin typeface="Cambria Math" panose="02040503050406030204" pitchFamily="18" charset="0"/>
                                    </a:rPr>
                                    <m:t>𝑑</m:t>
                                  </m:r>
                                </m:sub>
                              </m:sSub>
                            </m:e>
                          </m:d>
                        </m:e>
                      </m:func>
                      <m:r>
                        <a:rPr lang="en-US" sz="2400" i="1">
                          <a:solidFill>
                            <a:srgbClr val="C00000"/>
                          </a:solidFill>
                          <a:latin typeface="Cambria Math" panose="02040503050406030204" pitchFamily="18" charset="0"/>
                        </a:rPr>
                        <m:t>=</m:t>
                      </m:r>
                      <m:func>
                        <m:funcPr>
                          <m:ctrlPr>
                            <a:rPr lang="en-US" sz="2400" i="1">
                              <a:solidFill>
                                <a:srgbClr val="C00000"/>
                              </a:solidFill>
                              <a:latin typeface="Cambria Math" panose="02040503050406030204" pitchFamily="18" charset="0"/>
                            </a:rPr>
                          </m:ctrlPr>
                        </m:funcPr>
                        <m:fName>
                          <m:r>
                            <m:rPr>
                              <m:sty m:val="p"/>
                            </m:rPr>
                            <a:rPr lang="en-US" sz="2400">
                              <a:solidFill>
                                <a:srgbClr val="C00000"/>
                              </a:solidFill>
                              <a:latin typeface="Cambria Math" panose="02040503050406030204" pitchFamily="18" charset="0"/>
                            </a:rPr>
                            <m:t>det</m:t>
                          </m:r>
                        </m:fName>
                        <m:e>
                          <m:d>
                            <m:dPr>
                              <m:ctrlPr>
                                <a:rPr lang="en-US" sz="2400" i="1">
                                  <a:solidFill>
                                    <a:srgbClr val="C00000"/>
                                  </a:solidFill>
                                  <a:latin typeface="Cambria Math" panose="02040503050406030204" pitchFamily="18" charset="0"/>
                                </a:rPr>
                              </m:ctrlPr>
                            </m:dPr>
                            <m:e>
                              <m:sSubSup>
                                <m:sSubSupPr>
                                  <m:ctrlPr>
                                    <a:rPr lang="en-US" sz="2400" i="1">
                                      <a:solidFill>
                                        <a:srgbClr val="C00000"/>
                                      </a:solidFill>
                                      <a:latin typeface="Cambria Math" panose="02040503050406030204" pitchFamily="18" charset="0"/>
                                    </a:rPr>
                                  </m:ctrlPr>
                                </m:sSubSupPr>
                                <m:e>
                                  <m:r>
                                    <a:rPr lang="en-US" sz="2400" i="1">
                                      <a:solidFill>
                                        <a:srgbClr val="C00000"/>
                                      </a:solidFill>
                                      <a:latin typeface="Cambria Math" panose="02040503050406030204" pitchFamily="18" charset="0"/>
                                    </a:rPr>
                                    <m:t>𝐴</m:t>
                                  </m:r>
                                </m:e>
                                <m:sub>
                                  <m:r>
                                    <a:rPr lang="en-US" sz="2400" b="0" i="1" smtClean="0">
                                      <a:solidFill>
                                        <a:srgbClr val="C00000"/>
                                      </a:solidFill>
                                      <a:latin typeface="Cambria Math" panose="02040503050406030204" pitchFamily="18" charset="0"/>
                                    </a:rPr>
                                    <m:t>𝑛</m:t>
                                  </m:r>
                                  <m:r>
                                    <a:rPr lang="en-US" sz="2400" i="1">
                                      <a:solidFill>
                                        <a:srgbClr val="C00000"/>
                                      </a:solidFill>
                                      <a:latin typeface="Cambria Math" panose="02040503050406030204" pitchFamily="18" charset="0"/>
                                    </a:rPr>
                                    <m:t>−1</m:t>
                                  </m:r>
                                </m:sub>
                                <m:sup>
                                  <m:r>
                                    <a:rPr lang="en-US" sz="2400" i="1">
                                      <a:solidFill>
                                        <a:srgbClr val="C00000"/>
                                      </a:solidFill>
                                      <a:latin typeface="Cambria Math" panose="02040503050406030204" pitchFamily="18" charset="0"/>
                                    </a:rPr>
                                    <m:t>⊤</m:t>
                                  </m:r>
                                </m:sup>
                              </m:sSubSup>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𝐴</m:t>
                                  </m:r>
                                </m:e>
                                <m:sub>
                                  <m:r>
                                    <a:rPr lang="en-US" sz="2400" b="0" i="1" smtClean="0">
                                      <a:solidFill>
                                        <a:srgbClr val="C00000"/>
                                      </a:solidFill>
                                      <a:latin typeface="Cambria Math" panose="02040503050406030204" pitchFamily="18" charset="0"/>
                                    </a:rPr>
                                    <m:t>𝑛</m:t>
                                  </m:r>
                                  <m:r>
                                    <a:rPr lang="en-US" sz="2400" i="1">
                                      <a:solidFill>
                                        <a:srgbClr val="C00000"/>
                                      </a:solidFill>
                                      <a:latin typeface="Cambria Math" panose="02040503050406030204" pitchFamily="18" charset="0"/>
                                    </a:rPr>
                                    <m:t>−1</m:t>
                                  </m:r>
                                </m:sub>
                              </m:sSub>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𝜆</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𝐼</m:t>
                                  </m:r>
                                </m:e>
                                <m:sub>
                                  <m:r>
                                    <a:rPr lang="en-US" sz="2400" b="0" i="1" smtClean="0">
                                      <a:solidFill>
                                        <a:srgbClr val="C00000"/>
                                      </a:solidFill>
                                      <a:latin typeface="Cambria Math" panose="02040503050406030204" pitchFamily="18" charset="0"/>
                                    </a:rPr>
                                    <m:t>𝑑</m:t>
                                  </m:r>
                                </m:sub>
                              </m:sSub>
                            </m:e>
                          </m:d>
                        </m:e>
                      </m:func>
                      <m:r>
                        <a:rPr lang="en-US" sz="2400" i="1">
                          <a:solidFill>
                            <a:srgbClr val="C00000"/>
                          </a:solidFill>
                          <a:latin typeface="Cambria Math" panose="02040503050406030204" pitchFamily="18" charset="0"/>
                        </a:rPr>
                        <m:t>(1+</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𝑛</m:t>
                          </m:r>
                        </m:sub>
                      </m:sSub>
                      <m:sSup>
                        <m:sSupPr>
                          <m:ctrlPr>
                            <a:rPr lang="en-US" sz="2400" i="1">
                              <a:solidFill>
                                <a:srgbClr val="C00000"/>
                              </a:solidFill>
                              <a:latin typeface="Cambria Math" panose="02040503050406030204" pitchFamily="18" charset="0"/>
                            </a:rPr>
                          </m:ctrlPr>
                        </m:sSupPr>
                        <m:e>
                          <m:d>
                            <m:dPr>
                              <m:ctrlPr>
                                <a:rPr lang="en-US" sz="2400" i="1">
                                  <a:solidFill>
                                    <a:srgbClr val="C00000"/>
                                  </a:solidFill>
                                  <a:latin typeface="Cambria Math" panose="02040503050406030204" pitchFamily="18" charset="0"/>
                                </a:rPr>
                              </m:ctrlPr>
                            </m:dPr>
                            <m:e>
                              <m:sSubSup>
                                <m:sSubSupPr>
                                  <m:ctrlPr>
                                    <a:rPr lang="en-US" sz="2400" i="1">
                                      <a:solidFill>
                                        <a:srgbClr val="C00000"/>
                                      </a:solidFill>
                                      <a:latin typeface="Cambria Math" panose="02040503050406030204" pitchFamily="18" charset="0"/>
                                    </a:rPr>
                                  </m:ctrlPr>
                                </m:sSubSupPr>
                                <m:e>
                                  <m:r>
                                    <a:rPr lang="en-US" sz="2400" i="1">
                                      <a:solidFill>
                                        <a:srgbClr val="C00000"/>
                                      </a:solidFill>
                                      <a:latin typeface="Cambria Math" panose="02040503050406030204" pitchFamily="18" charset="0"/>
                                    </a:rPr>
                                    <m:t>𝐴</m:t>
                                  </m:r>
                                </m:e>
                                <m:sub>
                                  <m:r>
                                    <a:rPr lang="en-US" sz="2400" b="0" i="1" smtClean="0">
                                      <a:solidFill>
                                        <a:srgbClr val="C00000"/>
                                      </a:solidFill>
                                      <a:latin typeface="Cambria Math" panose="02040503050406030204" pitchFamily="18" charset="0"/>
                                    </a:rPr>
                                    <m:t>𝑛</m:t>
                                  </m:r>
                                  <m:r>
                                    <a:rPr lang="en-US" sz="2400" i="1">
                                      <a:solidFill>
                                        <a:srgbClr val="C00000"/>
                                      </a:solidFill>
                                      <a:latin typeface="Cambria Math" panose="02040503050406030204" pitchFamily="18" charset="0"/>
                                    </a:rPr>
                                    <m:t>−1</m:t>
                                  </m:r>
                                </m:sub>
                                <m:sup>
                                  <m:r>
                                    <a:rPr lang="en-US" sz="2400" i="1">
                                      <a:solidFill>
                                        <a:srgbClr val="C00000"/>
                                      </a:solidFill>
                                      <a:latin typeface="Cambria Math" panose="02040503050406030204" pitchFamily="18" charset="0"/>
                                    </a:rPr>
                                    <m:t>⊤</m:t>
                                  </m:r>
                                </m:sup>
                              </m:sSubSup>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𝐴</m:t>
                                  </m:r>
                                </m:e>
                                <m:sub>
                                  <m:r>
                                    <a:rPr lang="en-US" sz="2400" b="0" i="1" smtClean="0">
                                      <a:solidFill>
                                        <a:srgbClr val="C00000"/>
                                      </a:solidFill>
                                      <a:latin typeface="Cambria Math" panose="02040503050406030204" pitchFamily="18" charset="0"/>
                                    </a:rPr>
                                    <m:t>𝑛</m:t>
                                  </m:r>
                                  <m:r>
                                    <a:rPr lang="en-US" sz="2400" i="1">
                                      <a:solidFill>
                                        <a:srgbClr val="C00000"/>
                                      </a:solidFill>
                                      <a:latin typeface="Cambria Math" panose="02040503050406030204" pitchFamily="18" charset="0"/>
                                    </a:rPr>
                                    <m:t>−1</m:t>
                                  </m:r>
                                </m:sub>
                              </m:sSub>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𝜆</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𝐼</m:t>
                                  </m:r>
                                </m:e>
                                <m:sub>
                                  <m:r>
                                    <a:rPr lang="en-US" sz="2400" b="0" i="1" smtClean="0">
                                      <a:solidFill>
                                        <a:srgbClr val="C00000"/>
                                      </a:solidFill>
                                      <a:latin typeface="Cambria Math" panose="02040503050406030204" pitchFamily="18" charset="0"/>
                                    </a:rPr>
                                    <m:t>𝑑</m:t>
                                  </m:r>
                                </m:sub>
                              </m:sSub>
                            </m:e>
                          </m:d>
                        </m:e>
                        <m:sup>
                          <m:r>
                            <a:rPr lang="en-US" sz="2400" i="1">
                              <a:solidFill>
                                <a:srgbClr val="C00000"/>
                              </a:solidFill>
                              <a:latin typeface="Cambria Math" panose="02040503050406030204" pitchFamily="18" charset="0"/>
                            </a:rPr>
                            <m:t>−1</m:t>
                          </m:r>
                        </m:sup>
                      </m:sSup>
                      <m:sSubSup>
                        <m:sSubSupPr>
                          <m:ctrlPr>
                            <a:rPr lang="en-US" sz="2400" i="1">
                              <a:solidFill>
                                <a:srgbClr val="C00000"/>
                              </a:solidFill>
                              <a:latin typeface="Cambria Math" panose="02040503050406030204" pitchFamily="18" charset="0"/>
                            </a:rPr>
                          </m:ctrlPr>
                        </m:sSubSupPr>
                        <m:e>
                          <m:r>
                            <a:rPr lang="en-US" sz="2400" i="1">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𝑛</m:t>
                          </m:r>
                        </m:sub>
                        <m:sup>
                          <m:r>
                            <a:rPr lang="en-US" sz="2400" i="1">
                              <a:solidFill>
                                <a:srgbClr val="C00000"/>
                              </a:solidFill>
                              <a:latin typeface="Cambria Math" panose="02040503050406030204" pitchFamily="18" charset="0"/>
                            </a:rPr>
                            <m:t>⊤</m:t>
                          </m:r>
                        </m:sup>
                      </m:sSubSup>
                      <m:r>
                        <a:rPr lang="en-US" sz="2400">
                          <a:solidFill>
                            <a:srgbClr val="C00000"/>
                          </a:solidFill>
                          <a:latin typeface="Cambria Math" panose="02040503050406030204" pitchFamily="18" charset="0"/>
                        </a:rPr>
                        <m:t>)</m:t>
                      </m:r>
                    </m:oMath>
                  </m:oMathPara>
                </a14:m>
                <a:endParaRPr lang="en-US" sz="2400" dirty="0"/>
              </a:p>
            </p:txBody>
          </p:sp>
        </mc:Choice>
        <mc:Fallback>
          <p:sp>
            <p:nvSpPr>
              <p:cNvPr id="4" name="Rectangle 3">
                <a:extLst>
                  <a:ext uri="{FF2B5EF4-FFF2-40B4-BE49-F238E27FC236}">
                    <a16:creationId xmlns:a16="http://schemas.microsoft.com/office/drawing/2014/main" id="{D6703809-A634-4D1F-A22D-95D470180522}"/>
                  </a:ext>
                </a:extLst>
              </p:cNvPr>
              <p:cNvSpPr>
                <a:spLocks noRot="1" noChangeAspect="1" noMove="1" noResize="1" noEditPoints="1" noAdjustHandles="1" noChangeArrowheads="1" noChangeShapeType="1" noTextEdit="1"/>
              </p:cNvSpPr>
              <p:nvPr/>
            </p:nvSpPr>
            <p:spPr>
              <a:xfrm>
                <a:off x="692459" y="3660838"/>
                <a:ext cx="10191564" cy="467116"/>
              </a:xfrm>
              <a:prstGeom prst="rect">
                <a:avLst/>
              </a:prstGeom>
              <a:blipFill>
                <a:blip r:embed="rId3"/>
                <a:stretch>
                  <a:fillRect b="-1842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57389586-D105-4131-9C67-D28F67EC3775}"/>
                  </a:ext>
                </a:extLst>
              </p:cNvPr>
              <p:cNvSpPr/>
              <p:nvPr/>
            </p:nvSpPr>
            <p:spPr>
              <a:xfrm>
                <a:off x="2272682" y="4128595"/>
                <a:ext cx="5948039" cy="467757"/>
              </a:xfrm>
              <a:prstGeom prst="rect">
                <a:avLst/>
              </a:prstGeom>
            </p:spPr>
            <p:txBody>
              <a:bodyPr wrap="square">
                <a:spAutoFit/>
              </a:bodyPr>
              <a:lstStyle/>
              <a:p>
                <a:pPr>
                  <a:buClr>
                    <a:schemeClr val="tx1"/>
                  </a:buClr>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 </m:t>
                      </m:r>
                      <m:r>
                        <a:rPr lang="en-US" sz="2400" i="1">
                          <a:solidFill>
                            <a:srgbClr val="C00000"/>
                          </a:solidFill>
                          <a:latin typeface="Cambria Math" panose="02040503050406030204" pitchFamily="18" charset="0"/>
                        </a:rPr>
                        <m:t>=</m:t>
                      </m:r>
                      <m:func>
                        <m:funcPr>
                          <m:ctrlPr>
                            <a:rPr lang="en-US" sz="2400" i="1">
                              <a:solidFill>
                                <a:srgbClr val="C00000"/>
                              </a:solidFill>
                              <a:latin typeface="Cambria Math" panose="02040503050406030204" pitchFamily="18" charset="0"/>
                            </a:rPr>
                          </m:ctrlPr>
                        </m:funcPr>
                        <m:fName>
                          <m:r>
                            <m:rPr>
                              <m:sty m:val="p"/>
                            </m:rPr>
                            <a:rPr lang="en-US" sz="2400">
                              <a:solidFill>
                                <a:srgbClr val="C00000"/>
                              </a:solidFill>
                              <a:latin typeface="Cambria Math" panose="02040503050406030204" pitchFamily="18" charset="0"/>
                            </a:rPr>
                            <m:t>det</m:t>
                          </m:r>
                        </m:fName>
                        <m:e>
                          <m:d>
                            <m:dPr>
                              <m:ctrlPr>
                                <a:rPr lang="en-US" sz="2400" i="1">
                                  <a:solidFill>
                                    <a:srgbClr val="C00000"/>
                                  </a:solidFill>
                                  <a:latin typeface="Cambria Math" panose="02040503050406030204" pitchFamily="18" charset="0"/>
                                </a:rPr>
                              </m:ctrlPr>
                            </m:dPr>
                            <m:e>
                              <m:sSubSup>
                                <m:sSubSupPr>
                                  <m:ctrlPr>
                                    <a:rPr lang="en-US" sz="2400" i="1">
                                      <a:solidFill>
                                        <a:srgbClr val="C00000"/>
                                      </a:solidFill>
                                      <a:latin typeface="Cambria Math" panose="02040503050406030204" pitchFamily="18" charset="0"/>
                                    </a:rPr>
                                  </m:ctrlPr>
                                </m:sSubSupPr>
                                <m:e>
                                  <m:r>
                                    <a:rPr lang="en-US" sz="2400" i="1">
                                      <a:solidFill>
                                        <a:srgbClr val="C00000"/>
                                      </a:solidFill>
                                      <a:latin typeface="Cambria Math" panose="02040503050406030204" pitchFamily="18" charset="0"/>
                                    </a:rPr>
                                    <m:t>𝐴</m:t>
                                  </m:r>
                                </m:e>
                                <m:sub>
                                  <m:r>
                                    <a:rPr lang="en-US" sz="2400" b="0" i="1" smtClean="0">
                                      <a:solidFill>
                                        <a:srgbClr val="C00000"/>
                                      </a:solidFill>
                                      <a:latin typeface="Cambria Math" panose="02040503050406030204" pitchFamily="18" charset="0"/>
                                    </a:rPr>
                                    <m:t>𝑛</m:t>
                                  </m:r>
                                  <m:r>
                                    <a:rPr lang="en-US" sz="2400" i="1">
                                      <a:solidFill>
                                        <a:srgbClr val="C00000"/>
                                      </a:solidFill>
                                      <a:latin typeface="Cambria Math" panose="02040503050406030204" pitchFamily="18" charset="0"/>
                                    </a:rPr>
                                    <m:t>−1</m:t>
                                  </m:r>
                                </m:sub>
                                <m:sup>
                                  <m:r>
                                    <a:rPr lang="en-US" sz="2400" i="1">
                                      <a:solidFill>
                                        <a:srgbClr val="C00000"/>
                                      </a:solidFill>
                                      <a:latin typeface="Cambria Math" panose="02040503050406030204" pitchFamily="18" charset="0"/>
                                    </a:rPr>
                                    <m:t>⊤</m:t>
                                  </m:r>
                                </m:sup>
                              </m:sSubSup>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𝐴</m:t>
                                  </m:r>
                                </m:e>
                                <m:sub>
                                  <m:r>
                                    <a:rPr lang="en-US" sz="2400" b="0" i="1" smtClean="0">
                                      <a:solidFill>
                                        <a:srgbClr val="C00000"/>
                                      </a:solidFill>
                                      <a:latin typeface="Cambria Math" panose="02040503050406030204" pitchFamily="18" charset="0"/>
                                    </a:rPr>
                                    <m:t>𝑛</m:t>
                                  </m:r>
                                  <m:r>
                                    <a:rPr lang="en-US" sz="2400" i="1">
                                      <a:solidFill>
                                        <a:srgbClr val="C00000"/>
                                      </a:solidFill>
                                      <a:latin typeface="Cambria Math" panose="02040503050406030204" pitchFamily="18" charset="0"/>
                                    </a:rPr>
                                    <m:t>−1</m:t>
                                  </m:r>
                                </m:sub>
                              </m:sSub>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𝜆</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𝐼</m:t>
                                  </m:r>
                                </m:e>
                                <m:sub>
                                  <m:r>
                                    <a:rPr lang="en-US" sz="2400" b="0" i="1" smtClean="0">
                                      <a:solidFill>
                                        <a:srgbClr val="C00000"/>
                                      </a:solidFill>
                                      <a:latin typeface="Cambria Math" panose="02040503050406030204" pitchFamily="18" charset="0"/>
                                    </a:rPr>
                                    <m:t>𝑑</m:t>
                                  </m:r>
                                </m:sub>
                              </m:sSub>
                            </m:e>
                          </m:d>
                        </m:e>
                      </m:func>
                      <m:r>
                        <a:rPr lang="en-US" sz="2400" i="1">
                          <a:solidFill>
                            <a:srgbClr val="C00000"/>
                          </a:solidFill>
                          <a:latin typeface="Cambria Math" panose="02040503050406030204" pitchFamily="18" charset="0"/>
                        </a:rPr>
                        <m:t>(1+</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𝜏</m:t>
                          </m:r>
                        </m:e>
                        <m:sub>
                          <m:r>
                            <m:rPr>
                              <m:sty m:val="p"/>
                            </m:rPr>
                            <a:rPr lang="en-US" sz="2400" b="0" i="0" smtClean="0">
                              <a:solidFill>
                                <a:srgbClr val="C00000"/>
                              </a:solidFill>
                              <a:latin typeface="Cambria Math" panose="02040503050406030204" pitchFamily="18" charset="0"/>
                            </a:rPr>
                            <m:t>n</m:t>
                          </m:r>
                        </m:sub>
                      </m:sSub>
                      <m:r>
                        <a:rPr lang="en-US" sz="2400">
                          <a:solidFill>
                            <a:srgbClr val="C00000"/>
                          </a:solidFill>
                          <a:latin typeface="Cambria Math" panose="02040503050406030204" pitchFamily="18" charset="0"/>
                        </a:rPr>
                        <m:t>)</m:t>
                      </m:r>
                    </m:oMath>
                  </m:oMathPara>
                </a14:m>
                <a:endParaRPr lang="en-US" sz="2400" dirty="0"/>
              </a:p>
            </p:txBody>
          </p:sp>
        </mc:Choice>
        <mc:Fallback>
          <p:sp>
            <p:nvSpPr>
              <p:cNvPr id="11" name="Rectangle 10">
                <a:extLst>
                  <a:ext uri="{FF2B5EF4-FFF2-40B4-BE49-F238E27FC236}">
                    <a16:creationId xmlns:a16="http://schemas.microsoft.com/office/drawing/2014/main" id="{57389586-D105-4131-9C67-D28F67EC3775}"/>
                  </a:ext>
                </a:extLst>
              </p:cNvPr>
              <p:cNvSpPr>
                <a:spLocks noRot="1" noChangeAspect="1" noMove="1" noResize="1" noEditPoints="1" noAdjustHandles="1" noChangeArrowheads="1" noChangeShapeType="1" noTextEdit="1"/>
              </p:cNvSpPr>
              <p:nvPr/>
            </p:nvSpPr>
            <p:spPr>
              <a:xfrm>
                <a:off x="2272682" y="4128595"/>
                <a:ext cx="5948039" cy="467757"/>
              </a:xfrm>
              <a:prstGeom prst="rect">
                <a:avLst/>
              </a:prstGeom>
              <a:blipFill>
                <a:blip r:embed="rId4"/>
                <a:stretch>
                  <a:fillRect b="-1688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A32B340B-936E-49C1-813D-C0E9FD8B0E46}"/>
                  </a:ext>
                </a:extLst>
              </p:cNvPr>
              <p:cNvSpPr/>
              <p:nvPr/>
            </p:nvSpPr>
            <p:spPr>
              <a:xfrm>
                <a:off x="2418423" y="4596352"/>
                <a:ext cx="5948039" cy="509178"/>
              </a:xfrm>
              <a:prstGeom prst="rect">
                <a:avLst/>
              </a:prstGeom>
            </p:spPr>
            <p:txBody>
              <a:bodyPr wrap="square">
                <a:spAutoFit/>
              </a:bodyPr>
              <a:lstStyle/>
              <a:p>
                <a:pPr>
                  <a:buClr>
                    <a:schemeClr val="tx1"/>
                  </a:buClr>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m:t>
                      </m:r>
                      <m:func>
                        <m:funcPr>
                          <m:ctrlPr>
                            <a:rPr lang="en-US" sz="2400" i="1">
                              <a:solidFill>
                                <a:srgbClr val="C00000"/>
                              </a:solidFill>
                              <a:latin typeface="Cambria Math" panose="02040503050406030204" pitchFamily="18" charset="0"/>
                            </a:rPr>
                          </m:ctrlPr>
                        </m:funcPr>
                        <m:fName>
                          <m:r>
                            <m:rPr>
                              <m:sty m:val="p"/>
                            </m:rPr>
                            <a:rPr lang="en-US" sz="2400">
                              <a:solidFill>
                                <a:srgbClr val="C00000"/>
                              </a:solidFill>
                              <a:latin typeface="Cambria Math" panose="02040503050406030204" pitchFamily="18" charset="0"/>
                            </a:rPr>
                            <m:t>det</m:t>
                          </m:r>
                        </m:fName>
                        <m:e>
                          <m:d>
                            <m:dPr>
                              <m:ctrlPr>
                                <a:rPr lang="en-US" sz="2400" i="1">
                                  <a:solidFill>
                                    <a:srgbClr val="C00000"/>
                                  </a:solidFill>
                                  <a:latin typeface="Cambria Math" panose="02040503050406030204" pitchFamily="18" charset="0"/>
                                </a:rPr>
                              </m:ctrlPr>
                            </m:dPr>
                            <m:e>
                              <m:sSubSup>
                                <m:sSubSupPr>
                                  <m:ctrlPr>
                                    <a:rPr lang="en-US" sz="2400" i="1">
                                      <a:solidFill>
                                        <a:srgbClr val="C00000"/>
                                      </a:solidFill>
                                      <a:latin typeface="Cambria Math" panose="02040503050406030204" pitchFamily="18" charset="0"/>
                                    </a:rPr>
                                  </m:ctrlPr>
                                </m:sSubSupPr>
                                <m:e>
                                  <m:r>
                                    <a:rPr lang="en-US" sz="2400" i="1">
                                      <a:solidFill>
                                        <a:srgbClr val="C00000"/>
                                      </a:solidFill>
                                      <a:latin typeface="Cambria Math" panose="02040503050406030204" pitchFamily="18" charset="0"/>
                                    </a:rPr>
                                    <m:t>𝐴</m:t>
                                  </m:r>
                                </m:e>
                                <m:sub>
                                  <m:r>
                                    <a:rPr lang="en-US" sz="2400" b="0" i="1" smtClean="0">
                                      <a:solidFill>
                                        <a:srgbClr val="C00000"/>
                                      </a:solidFill>
                                      <a:latin typeface="Cambria Math" panose="02040503050406030204" pitchFamily="18" charset="0"/>
                                    </a:rPr>
                                    <m:t>𝑛</m:t>
                                  </m:r>
                                  <m:r>
                                    <a:rPr lang="en-US" sz="2400" i="1">
                                      <a:solidFill>
                                        <a:srgbClr val="C00000"/>
                                      </a:solidFill>
                                      <a:latin typeface="Cambria Math" panose="02040503050406030204" pitchFamily="18" charset="0"/>
                                    </a:rPr>
                                    <m:t>−1</m:t>
                                  </m:r>
                                </m:sub>
                                <m:sup>
                                  <m:r>
                                    <a:rPr lang="en-US" sz="2400" i="1">
                                      <a:solidFill>
                                        <a:srgbClr val="C00000"/>
                                      </a:solidFill>
                                      <a:latin typeface="Cambria Math" panose="02040503050406030204" pitchFamily="18" charset="0"/>
                                    </a:rPr>
                                    <m:t>⊤</m:t>
                                  </m:r>
                                </m:sup>
                              </m:sSubSup>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𝐴</m:t>
                                  </m:r>
                                </m:e>
                                <m:sub>
                                  <m:r>
                                    <a:rPr lang="en-US" sz="2400" b="0" i="1" smtClean="0">
                                      <a:solidFill>
                                        <a:srgbClr val="C00000"/>
                                      </a:solidFill>
                                      <a:latin typeface="Cambria Math" panose="02040503050406030204" pitchFamily="18" charset="0"/>
                                    </a:rPr>
                                    <m:t>𝑛</m:t>
                                  </m:r>
                                  <m:r>
                                    <a:rPr lang="en-US" sz="2400" i="1">
                                      <a:solidFill>
                                        <a:srgbClr val="C00000"/>
                                      </a:solidFill>
                                      <a:latin typeface="Cambria Math" panose="02040503050406030204" pitchFamily="18" charset="0"/>
                                    </a:rPr>
                                    <m:t>−1</m:t>
                                  </m:r>
                                </m:sub>
                              </m:sSub>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𝜆</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𝐼</m:t>
                                  </m:r>
                                </m:e>
                                <m:sub>
                                  <m:r>
                                    <a:rPr lang="en-US" sz="2400" b="0" i="1" smtClean="0">
                                      <a:solidFill>
                                        <a:srgbClr val="C00000"/>
                                      </a:solidFill>
                                      <a:latin typeface="Cambria Math" panose="02040503050406030204" pitchFamily="18" charset="0"/>
                                    </a:rPr>
                                    <m:t>𝑑</m:t>
                                  </m:r>
                                </m:sub>
                              </m:sSub>
                            </m:e>
                          </m:d>
                          <m:d>
                            <m:dPr>
                              <m:ctrlPr>
                                <a:rPr lang="en-US" sz="240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1+</m:t>
                              </m:r>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𝑒</m:t>
                                  </m:r>
                                </m:e>
                                <m:sup>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𝜏</m:t>
                                      </m:r>
                                    </m:e>
                                    <m:sub>
                                      <m:r>
                                        <a:rPr lang="en-US" sz="2400" b="0" i="1" smtClean="0">
                                          <a:solidFill>
                                            <a:srgbClr val="C00000"/>
                                          </a:solidFill>
                                          <a:latin typeface="Cambria Math" panose="02040503050406030204" pitchFamily="18" charset="0"/>
                                        </a:rPr>
                                        <m:t>𝑛</m:t>
                                      </m:r>
                                    </m:sub>
                                  </m:sSub>
                                  <m:r>
                                    <a:rPr lang="en-US" sz="2400" b="0" i="1" smtClean="0">
                                      <a:solidFill>
                                        <a:srgbClr val="C00000"/>
                                      </a:solidFill>
                                      <a:latin typeface="Cambria Math" panose="02040503050406030204" pitchFamily="18" charset="0"/>
                                    </a:rPr>
                                    <m:t>/2</m:t>
                                  </m:r>
                                </m:sup>
                              </m:sSup>
                            </m:e>
                          </m:d>
                        </m:e>
                      </m:func>
                    </m:oMath>
                  </m:oMathPara>
                </a14:m>
                <a:endParaRPr lang="en-US" sz="2400" dirty="0"/>
              </a:p>
            </p:txBody>
          </p:sp>
        </mc:Choice>
        <mc:Fallback>
          <p:sp>
            <p:nvSpPr>
              <p:cNvPr id="12" name="Rectangle 11">
                <a:extLst>
                  <a:ext uri="{FF2B5EF4-FFF2-40B4-BE49-F238E27FC236}">
                    <a16:creationId xmlns:a16="http://schemas.microsoft.com/office/drawing/2014/main" id="{A32B340B-936E-49C1-813D-C0E9FD8B0E46}"/>
                  </a:ext>
                </a:extLst>
              </p:cNvPr>
              <p:cNvSpPr>
                <a:spLocks noRot="1" noChangeAspect="1" noMove="1" noResize="1" noEditPoints="1" noAdjustHandles="1" noChangeArrowheads="1" noChangeShapeType="1" noTextEdit="1"/>
              </p:cNvSpPr>
              <p:nvPr/>
            </p:nvSpPr>
            <p:spPr>
              <a:xfrm>
                <a:off x="2418423" y="4596352"/>
                <a:ext cx="5948039" cy="50917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8F982973-A5A5-4EDC-B3E8-666E3ECE79A9}"/>
                  </a:ext>
                </a:extLst>
              </p:cNvPr>
              <p:cNvSpPr/>
              <p:nvPr/>
            </p:nvSpPr>
            <p:spPr>
              <a:xfrm>
                <a:off x="838200" y="5403521"/>
                <a:ext cx="3950562" cy="493277"/>
              </a:xfrm>
              <a:prstGeom prst="rect">
                <a:avLst/>
              </a:prstGeom>
            </p:spPr>
            <p:txBody>
              <a:bodyPr wrap="square">
                <a:spAutoFit/>
              </a:bodyPr>
              <a:lstStyle/>
              <a:p>
                <a:pPr>
                  <a:buClr>
                    <a:schemeClr val="tx1"/>
                  </a:buClr>
                </a:pPr>
                <a14:m>
                  <m:oMath xmlns:m="http://schemas.openxmlformats.org/officeDocument/2006/math">
                    <m:func>
                      <m:funcPr>
                        <m:ctrlPr>
                          <a:rPr lang="en-US" sz="2400" i="1" smtClean="0">
                            <a:solidFill>
                              <a:srgbClr val="C00000"/>
                            </a:solidFill>
                            <a:latin typeface="Cambria Math" panose="02040503050406030204" pitchFamily="18" charset="0"/>
                          </a:rPr>
                        </m:ctrlPr>
                      </m:funcPr>
                      <m:fName>
                        <m:r>
                          <m:rPr>
                            <m:sty m:val="p"/>
                          </m:rPr>
                          <a:rPr lang="en-US" sz="2400">
                            <a:solidFill>
                              <a:srgbClr val="C00000"/>
                            </a:solidFill>
                            <a:latin typeface="Cambria Math" panose="02040503050406030204" pitchFamily="18" charset="0"/>
                          </a:rPr>
                          <m:t>det</m:t>
                        </m:r>
                      </m:fName>
                      <m:e>
                        <m:d>
                          <m:dPr>
                            <m:ctrlPr>
                              <a:rPr lang="en-US" sz="2400" i="1">
                                <a:solidFill>
                                  <a:srgbClr val="C00000"/>
                                </a:solidFill>
                                <a:latin typeface="Cambria Math" panose="02040503050406030204" pitchFamily="18" charset="0"/>
                              </a:rPr>
                            </m:ctrlPr>
                          </m:dPr>
                          <m:e>
                            <m:sSup>
                              <m:sSupPr>
                                <m:ctrlPr>
                                  <a:rPr lang="en-US" sz="2400" i="1">
                                    <a:solidFill>
                                      <a:srgbClr val="C00000"/>
                                    </a:solidFill>
                                    <a:latin typeface="Cambria Math" panose="02040503050406030204" pitchFamily="18" charset="0"/>
                                  </a:rPr>
                                </m:ctrlPr>
                              </m:sSupPr>
                              <m:e>
                                <m:r>
                                  <a:rPr lang="en-US" sz="2400" i="1">
                                    <a:solidFill>
                                      <a:srgbClr val="C00000"/>
                                    </a:solidFill>
                                    <a:latin typeface="Cambria Math" panose="02040503050406030204" pitchFamily="18" charset="0"/>
                                  </a:rPr>
                                  <m:t>𝐴</m:t>
                                </m:r>
                              </m:e>
                              <m:sup>
                                <m:r>
                                  <a:rPr lang="en-US" sz="2400" i="1">
                                    <a:solidFill>
                                      <a:srgbClr val="C00000"/>
                                    </a:solidFill>
                                    <a:latin typeface="Cambria Math" panose="02040503050406030204" pitchFamily="18" charset="0"/>
                                  </a:rPr>
                                  <m:t>⊤</m:t>
                                </m:r>
                              </m:sup>
                            </m:sSup>
                            <m:r>
                              <a:rPr lang="en-US" sz="2400" i="1">
                                <a:solidFill>
                                  <a:srgbClr val="C00000"/>
                                </a:solidFill>
                                <a:latin typeface="Cambria Math" panose="02040503050406030204" pitchFamily="18" charset="0"/>
                              </a:rPr>
                              <m:t>𝐴</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𝜆</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𝐼</m:t>
                                </m:r>
                              </m:e>
                              <m:sub>
                                <m:r>
                                  <a:rPr lang="en-US" sz="2400" b="0" i="1" smtClean="0">
                                    <a:solidFill>
                                      <a:srgbClr val="C00000"/>
                                    </a:solidFill>
                                    <a:latin typeface="Cambria Math" panose="02040503050406030204" pitchFamily="18" charset="0"/>
                                  </a:rPr>
                                  <m:t>𝑑</m:t>
                                </m:r>
                              </m:sub>
                            </m:sSub>
                          </m:e>
                        </m:d>
                      </m:e>
                    </m:func>
                    <m:r>
                      <a:rPr lang="en-US" sz="2400" b="0" i="1" smtClean="0">
                        <a:solidFill>
                          <a:srgbClr val="C00000"/>
                        </a:solidFill>
                        <a:latin typeface="Cambria Math" panose="02040503050406030204" pitchFamily="18" charset="0"/>
                      </a:rPr>
                      <m:t>≥</m:t>
                    </m:r>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𝜆</m:t>
                        </m:r>
                      </m:e>
                      <m:sup>
                        <m:r>
                          <a:rPr lang="en-US" sz="2400" b="0" i="1" smtClean="0">
                            <a:solidFill>
                              <a:srgbClr val="C00000"/>
                            </a:solidFill>
                            <a:latin typeface="Cambria Math" panose="02040503050406030204" pitchFamily="18" charset="0"/>
                          </a:rPr>
                          <m:t>𝑑</m:t>
                        </m:r>
                      </m:sup>
                    </m:sSup>
                  </m:oMath>
                </a14:m>
                <a:r>
                  <a:rPr lang="en-US" sz="2400" dirty="0">
                    <a:solidFill>
                      <a:srgbClr val="C00000"/>
                    </a:solidFill>
                  </a:rPr>
                  <a:t> </a:t>
                </a:r>
                <a14:m>
                  <m:oMath xmlns:m="http://schemas.openxmlformats.org/officeDocument/2006/math">
                    <m:sSup>
                      <m:sSupPr>
                        <m:ctrlPr>
                          <a:rPr lang="en-US" sz="2400" i="1">
                            <a:solidFill>
                              <a:srgbClr val="C00000"/>
                            </a:solidFill>
                            <a:latin typeface="Cambria Math" panose="02040503050406030204" pitchFamily="18" charset="0"/>
                          </a:rPr>
                        </m:ctrlPr>
                      </m:sSupPr>
                      <m:e>
                        <m:r>
                          <a:rPr lang="en-US" sz="2400" i="1">
                            <a:solidFill>
                              <a:srgbClr val="C00000"/>
                            </a:solidFill>
                            <a:latin typeface="Cambria Math" panose="02040503050406030204" pitchFamily="18" charset="0"/>
                          </a:rPr>
                          <m:t>𝑒</m:t>
                        </m:r>
                      </m:e>
                      <m:sup>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𝜏</m:t>
                            </m:r>
                          </m:e>
                          <m:sub>
                            <m:r>
                              <a:rPr lang="en-US" sz="2400" b="0" i="1" smtClean="0">
                                <a:solidFill>
                                  <a:srgbClr val="C00000"/>
                                </a:solidFill>
                                <a:latin typeface="Cambria Math" panose="02040503050406030204" pitchFamily="18" charset="0"/>
                              </a:rPr>
                              <m:t>𝑖</m:t>
                            </m:r>
                          </m:sub>
                        </m:sSub>
                        <m:r>
                          <a:rPr lang="en-US" sz="2400" i="1">
                            <a:solidFill>
                              <a:srgbClr val="C00000"/>
                            </a:solidFill>
                            <a:latin typeface="Cambria Math" panose="02040503050406030204" pitchFamily="18" charset="0"/>
                          </a:rPr>
                          <m:t>/2</m:t>
                        </m:r>
                      </m:sup>
                    </m:sSup>
                  </m:oMath>
                </a14:m>
                <a:endParaRPr lang="en-US" sz="2400" dirty="0"/>
              </a:p>
            </p:txBody>
          </p:sp>
        </mc:Choice>
        <mc:Fallback>
          <p:sp>
            <p:nvSpPr>
              <p:cNvPr id="7" name="Rectangle 6">
                <a:extLst>
                  <a:ext uri="{FF2B5EF4-FFF2-40B4-BE49-F238E27FC236}">
                    <a16:creationId xmlns:a16="http://schemas.microsoft.com/office/drawing/2014/main" id="{8F982973-A5A5-4EDC-B3E8-666E3ECE79A9}"/>
                  </a:ext>
                </a:extLst>
              </p:cNvPr>
              <p:cNvSpPr>
                <a:spLocks noRot="1" noChangeAspect="1" noMove="1" noResize="1" noEditPoints="1" noAdjustHandles="1" noChangeArrowheads="1" noChangeShapeType="1" noTextEdit="1"/>
              </p:cNvSpPr>
              <p:nvPr/>
            </p:nvSpPr>
            <p:spPr>
              <a:xfrm>
                <a:off x="838200" y="5403521"/>
                <a:ext cx="3950562" cy="493277"/>
              </a:xfrm>
              <a:prstGeom prst="rect">
                <a:avLst/>
              </a:prstGeom>
              <a:blipFill>
                <a:blip r:embed="rId6"/>
                <a:stretch>
                  <a:fillRect l="-463"/>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98EE7991-D9E1-4D4C-A47E-C0E2984E54E0}"/>
              </a:ext>
            </a:extLst>
          </p:cNvPr>
          <p:cNvSpPr/>
          <p:nvPr/>
        </p:nvSpPr>
        <p:spPr>
          <a:xfrm>
            <a:off x="8366462" y="1951348"/>
            <a:ext cx="3223967" cy="1244339"/>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FD99910-D104-4567-975D-D3512023A830}"/>
              </a:ext>
            </a:extLst>
          </p:cNvPr>
          <p:cNvCxnSpPr>
            <a:stCxn id="5" idx="3"/>
          </p:cNvCxnSpPr>
          <p:nvPr/>
        </p:nvCxnSpPr>
        <p:spPr>
          <a:xfrm flipH="1">
            <a:off x="5561814" y="3013458"/>
            <a:ext cx="3276787" cy="18222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27840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Randomized Numerical Linear Algebra (</a:t>
            </a:r>
            <a:r>
              <a:rPr lang="en-US" dirty="0" err="1">
                <a:solidFill>
                  <a:srgbClr val="C00000"/>
                </a:solidFill>
              </a:rPr>
              <a:t>randNLA</a:t>
            </a:r>
            <a:r>
              <a:rPr lang="en-US" dirty="0">
                <a:solidFill>
                  <a:srgbClr val="C00000"/>
                </a:solidFill>
              </a:rPr>
              <a:t>) on Sliding Windows</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pPr marL="0" indent="0">
              <a:buNone/>
            </a:pPr>
            <a:r>
              <a:rPr lang="en-US" dirty="0"/>
              <a:t>1  3  5 -2  7  0 11  4 -8</a:t>
            </a:r>
          </a:p>
          <a:p>
            <a:pPr marL="0" indent="0">
              <a:buNone/>
            </a:pPr>
            <a:r>
              <a:rPr lang="en-US" dirty="0"/>
              <a:t>0  0 -1  3 13 2  8   6  2</a:t>
            </a:r>
          </a:p>
          <a:p>
            <a:pPr marL="0" indent="0">
              <a:buNone/>
            </a:pPr>
            <a:r>
              <a:rPr lang="en-US" dirty="0"/>
              <a:t>2  5  6  1  4  0  -7  5  3</a:t>
            </a:r>
          </a:p>
          <a:p>
            <a:pPr marL="0" indent="0">
              <a:buNone/>
            </a:pPr>
            <a:r>
              <a:rPr lang="en-US" dirty="0"/>
              <a:t>8  7  2  1 -1 -3 -2 -4 -6</a:t>
            </a:r>
          </a:p>
          <a:p>
            <a:pPr marL="0" indent="0">
              <a:buNone/>
            </a:pPr>
            <a:r>
              <a:rPr lang="en-US" dirty="0"/>
              <a:t>-5 3 -4 -1 -2 -1 0 -3  -1</a:t>
            </a:r>
          </a:p>
          <a:p>
            <a:pPr marL="0" indent="0">
              <a:buNone/>
            </a:pPr>
            <a:r>
              <a:rPr lang="en-US" dirty="0"/>
              <a:t>7  1  3  2  4  1  0  11  1</a:t>
            </a:r>
          </a:p>
          <a:p>
            <a:pPr marL="0" indent="0">
              <a:buNone/>
            </a:pPr>
            <a:endParaRPr lang="en-US" dirty="0"/>
          </a:p>
        </p:txBody>
      </p:sp>
      <p:sp>
        <p:nvSpPr>
          <p:cNvPr id="4" name="Rectangle 3">
            <a:extLst>
              <a:ext uri="{FF2B5EF4-FFF2-40B4-BE49-F238E27FC236}">
                <a16:creationId xmlns:a16="http://schemas.microsoft.com/office/drawing/2014/main" id="{9AE4632A-DB15-4E1E-AF6A-9808F8A025F0}"/>
              </a:ext>
            </a:extLst>
          </p:cNvPr>
          <p:cNvSpPr/>
          <p:nvPr/>
        </p:nvSpPr>
        <p:spPr>
          <a:xfrm>
            <a:off x="838200" y="1825625"/>
            <a:ext cx="3304032"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2356878-FEFF-499E-959D-F1FC9895584F}"/>
              </a:ext>
            </a:extLst>
          </p:cNvPr>
          <p:cNvSpPr txBox="1"/>
          <p:nvPr/>
        </p:nvSpPr>
        <p:spPr>
          <a:xfrm>
            <a:off x="4774222" y="1825625"/>
            <a:ext cx="6579578" cy="1077218"/>
          </a:xfrm>
          <a:prstGeom prst="rect">
            <a:avLst/>
          </a:prstGeom>
          <a:noFill/>
        </p:spPr>
        <p:txBody>
          <a:bodyPr wrap="square" rtlCol="0">
            <a:spAutoFit/>
          </a:bodyPr>
          <a:lstStyle/>
          <a:p>
            <a:pPr marL="457200" indent="-457200">
              <a:buFont typeface="Wingdings" panose="05000000000000000000" pitchFamily="2" charset="2"/>
              <a:buChar char="v"/>
            </a:pPr>
            <a:r>
              <a:rPr lang="en-US" sz="3200" dirty="0"/>
              <a:t>Rows arrive one-by-one in the data stream</a:t>
            </a:r>
          </a:p>
        </p:txBody>
      </p:sp>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3859C306-970B-48F7-831D-35D4B4AF25BD}"/>
                  </a:ext>
                </a:extLst>
              </p:cNvPr>
              <p:cNvSpPr/>
              <p:nvPr/>
            </p:nvSpPr>
            <p:spPr>
              <a:xfrm>
                <a:off x="216299" y="4001294"/>
                <a:ext cx="47936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𝑛</m:t>
                      </m:r>
                    </m:oMath>
                  </m:oMathPara>
                </a14:m>
                <a:endParaRPr lang="en-US" sz="2800" dirty="0"/>
              </a:p>
            </p:txBody>
          </p:sp>
        </mc:Choice>
        <mc:Fallback>
          <p:sp>
            <p:nvSpPr>
              <p:cNvPr id="6" name="Rectangle 5">
                <a:extLst>
                  <a:ext uri="{FF2B5EF4-FFF2-40B4-BE49-F238E27FC236}">
                    <a16:creationId xmlns:a16="http://schemas.microsoft.com/office/drawing/2014/main" id="{3859C306-970B-48F7-831D-35D4B4AF25BD}"/>
                  </a:ext>
                </a:extLst>
              </p:cNvPr>
              <p:cNvSpPr>
                <a:spLocks noRot="1" noChangeAspect="1" noMove="1" noResize="1" noEditPoints="1" noAdjustHandles="1" noChangeArrowheads="1" noChangeShapeType="1" noTextEdit="1"/>
              </p:cNvSpPr>
              <p:nvPr/>
            </p:nvSpPr>
            <p:spPr>
              <a:xfrm>
                <a:off x="216299" y="4001294"/>
                <a:ext cx="479362"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01384F53-2022-4B3B-97B8-B12D7F947B22}"/>
                  </a:ext>
                </a:extLst>
              </p:cNvPr>
              <p:cNvSpPr/>
              <p:nvPr/>
            </p:nvSpPr>
            <p:spPr>
              <a:xfrm>
                <a:off x="2257107" y="6127234"/>
                <a:ext cx="48622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𝑑</m:t>
                      </m:r>
                    </m:oMath>
                  </m:oMathPara>
                </a14:m>
                <a:endParaRPr lang="en-US" dirty="0"/>
              </a:p>
            </p:txBody>
          </p:sp>
        </mc:Choice>
        <mc:Fallback>
          <p:sp>
            <p:nvSpPr>
              <p:cNvPr id="7" name="Rectangle 6">
                <a:extLst>
                  <a:ext uri="{FF2B5EF4-FFF2-40B4-BE49-F238E27FC236}">
                    <a16:creationId xmlns:a16="http://schemas.microsoft.com/office/drawing/2014/main" id="{01384F53-2022-4B3B-97B8-B12D7F947B22}"/>
                  </a:ext>
                </a:extLst>
              </p:cNvPr>
              <p:cNvSpPr>
                <a:spLocks noRot="1" noChangeAspect="1" noMove="1" noResize="1" noEditPoints="1" noAdjustHandles="1" noChangeArrowheads="1" noChangeShapeType="1" noTextEdit="1"/>
              </p:cNvSpPr>
              <p:nvPr/>
            </p:nvSpPr>
            <p:spPr>
              <a:xfrm>
                <a:off x="2257107" y="6127234"/>
                <a:ext cx="486223" cy="523220"/>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7900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Number of Total Rows</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10515599" cy="4351338"/>
              </a:xfrm>
            </p:spPr>
            <p:txBody>
              <a:bodyPr>
                <a:normAutofit/>
              </a:bodyPr>
              <a:lstStyle/>
              <a:p>
                <a:pPr marL="457200" indent="-457200">
                  <a:buClr>
                    <a:schemeClr val="tx1"/>
                  </a:buClr>
                  <a:buFont typeface="Wingdings" panose="05000000000000000000" pitchFamily="2" charset="2"/>
                  <a:buChar char="v"/>
                </a:pPr>
                <a14:m>
                  <m:oMath xmlns:m="http://schemas.openxmlformats.org/officeDocument/2006/math">
                    <m:func>
                      <m:funcPr>
                        <m:ctrlPr>
                          <a:rPr lang="en-US" i="1" smtClean="0">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det</m:t>
                        </m:r>
                      </m:fName>
                      <m:e>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𝐴</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𝐴</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𝜆</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𝐼</m:t>
                                </m:r>
                              </m:e>
                              <m:sub>
                                <m:r>
                                  <a:rPr lang="en-US" b="0" i="1" smtClean="0">
                                    <a:solidFill>
                                      <a:srgbClr val="C00000"/>
                                    </a:solidFill>
                                    <a:latin typeface="Cambria Math" panose="02040503050406030204" pitchFamily="18" charset="0"/>
                                  </a:rPr>
                                  <m:t>𝑑</m:t>
                                </m:r>
                              </m:sub>
                            </m:sSub>
                          </m:e>
                        </m:d>
                      </m:e>
                    </m:func>
                    <m:r>
                      <a:rPr lang="en-US" b="0" i="1" dirty="0" smtClean="0">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𝜆</m:t>
                        </m:r>
                      </m:e>
                      <m:sup>
                        <m:r>
                          <a:rPr lang="en-US" b="0" i="1" smtClean="0">
                            <a:solidFill>
                              <a:srgbClr val="C00000"/>
                            </a:solidFill>
                            <a:latin typeface="Cambria Math" panose="02040503050406030204" pitchFamily="18" charset="0"/>
                          </a:rPr>
                          <m:t>𝑑</m:t>
                        </m:r>
                      </m:sup>
                    </m:sSup>
                    <m:r>
                      <m:rPr>
                        <m:nor/>
                      </m:rPr>
                      <a:rPr lang="en-US" dirty="0">
                        <a:solidFill>
                          <a:srgbClr val="C00000"/>
                        </a:solidFill>
                      </a:rPr>
                      <m:t> </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𝑒</m:t>
                        </m:r>
                      </m:e>
                      <m:sup>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/2</m:t>
                        </m:r>
                      </m:sup>
                    </m:sSup>
                  </m:oMath>
                </a14:m>
                <a:r>
                  <a:rPr lang="en-US" b="0" dirty="0">
                    <a:solidFill>
                      <a:srgbClr val="C00000"/>
                    </a:solidFill>
                    <a:latin typeface="Cambria Math" panose="02040503050406030204" pitchFamily="18" charset="0"/>
                  </a:rPr>
                  <a:t> </a:t>
                </a:r>
                <a:r>
                  <a:rPr lang="en-US" dirty="0">
                    <a:solidFill>
                      <a:srgbClr val="00B0F0"/>
                    </a:solidFill>
                  </a:rPr>
                  <a:t>[CMP16]</a:t>
                </a:r>
              </a:p>
              <a:p>
                <a:pPr marL="457200" indent="-457200">
                  <a:buClr>
                    <a:schemeClr val="tx1"/>
                  </a:buClr>
                  <a:buFont typeface="Wingdings" panose="05000000000000000000" pitchFamily="2" charset="2"/>
                  <a:buChar char="v"/>
                </a:pPr>
                <a14:m>
                  <m:oMath xmlns:m="http://schemas.openxmlformats.org/officeDocument/2006/math">
                    <m:f>
                      <m:fPr>
                        <m:ctrlPr>
                          <a:rPr lang="en-US" i="1" smtClean="0">
                            <a:solidFill>
                              <a:srgbClr val="C00000"/>
                            </a:solidFill>
                            <a:latin typeface="Cambria Math" panose="02040503050406030204" pitchFamily="18" charset="0"/>
                          </a:rPr>
                        </m:ctrlPr>
                      </m:fPr>
                      <m:num>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num>
                      <m:den>
                        <m:r>
                          <a:rPr lang="en-US" i="1">
                            <a:solidFill>
                              <a:srgbClr val="C00000"/>
                            </a:solidFill>
                            <a:latin typeface="Cambria Math" panose="02040503050406030204" pitchFamily="18" charset="0"/>
                          </a:rPr>
                          <m:t>2</m:t>
                        </m:r>
                      </m:den>
                    </m:f>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𝑑</m:t>
                    </m:r>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log</m:t>
                        </m:r>
                      </m:fName>
                      <m:e>
                        <m:r>
                          <a:rPr lang="en-US" b="0" i="1" smtClean="0">
                            <a:solidFill>
                              <a:srgbClr val="C00000"/>
                            </a:solidFill>
                            <a:latin typeface="Cambria Math" panose="02040503050406030204" pitchFamily="18" charset="0"/>
                          </a:rPr>
                          <m:t>𝜆</m:t>
                        </m:r>
                      </m:e>
                    </m:func>
                    <m:r>
                      <a:rPr lang="en-US" b="0" i="1" smtClean="0">
                        <a:solidFill>
                          <a:srgbClr val="C00000"/>
                        </a:solidFill>
                        <a:latin typeface="Cambria Math" panose="02040503050406030204" pitchFamily="18" charset="0"/>
                      </a:rPr>
                      <m:t>≤</m:t>
                    </m:r>
                  </m:oMath>
                </a14:m>
                <a:r>
                  <a:rPr lang="en-US" dirty="0">
                    <a:solidFill>
                      <a:srgbClr val="C00000"/>
                    </a:solidFill>
                  </a:rPr>
                  <a:t> </a:t>
                </a:r>
                <a14:m>
                  <m:oMath xmlns:m="http://schemas.openxmlformats.org/officeDocument/2006/math">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r>
                          <a:rPr lang="en-US">
                            <a:solidFill>
                              <a:srgbClr val="C00000"/>
                            </a:solidFill>
                            <a:latin typeface="Cambria Math" panose="02040503050406030204" pitchFamily="18" charset="0"/>
                          </a:rPr>
                          <m:t> </m:t>
                        </m:r>
                        <m:r>
                          <m:rPr>
                            <m:sty m:val="p"/>
                          </m:rPr>
                          <a:rPr lang="en-US">
                            <a:solidFill>
                              <a:srgbClr val="C00000"/>
                            </a:solidFill>
                            <a:latin typeface="Cambria Math" panose="02040503050406030204" pitchFamily="18" charset="0"/>
                          </a:rPr>
                          <m:t>det</m:t>
                        </m:r>
                      </m:fName>
                      <m:e>
                        <m:r>
                          <a:rPr lang="en-US" i="1">
                            <a:solidFill>
                              <a:srgbClr val="C00000"/>
                            </a:solidFill>
                            <a:latin typeface="Cambria Math" panose="02040503050406030204" pitchFamily="18" charset="0"/>
                          </a:rPr>
                          <m:t>(</m:t>
                        </m:r>
                      </m:e>
                    </m:func>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𝐴</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𝐴</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𝜆</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𝐼</m:t>
                        </m:r>
                      </m:e>
                      <m:sub>
                        <m:r>
                          <a:rPr lang="en-US" b="0" i="1" smtClean="0">
                            <a:solidFill>
                              <a:srgbClr val="C00000"/>
                            </a:solidFill>
                            <a:latin typeface="Cambria Math" panose="02040503050406030204" pitchFamily="18" charset="0"/>
                          </a:rPr>
                          <m:t>𝑑</m:t>
                        </m:r>
                      </m:sub>
                    </m:sSub>
                    <m:r>
                      <a:rPr lang="en-US" b="0" i="1" smtClean="0">
                        <a:solidFill>
                          <a:srgbClr val="C00000"/>
                        </a:solidFill>
                        <a:latin typeface="Cambria Math" panose="02040503050406030204" pitchFamily="18" charset="0"/>
                      </a:rPr>
                      <m:t>)</m:t>
                    </m:r>
                  </m:oMath>
                </a14:m>
                <a:endParaRPr lang="en-US" i="1" dirty="0">
                  <a:solidFill>
                    <a:srgbClr val="C00000"/>
                  </a:solidFill>
                  <a:latin typeface="Cambria Math" panose="02040503050406030204" pitchFamily="18" charset="0"/>
                </a:endParaRPr>
              </a:p>
              <a:p>
                <a:pPr marL="457200" indent="-457200">
                  <a:buClr>
                    <a:schemeClr val="tx1"/>
                  </a:buClr>
                  <a:buFont typeface="Wingdings" panose="05000000000000000000" pitchFamily="2" charset="2"/>
                  <a:buChar char="v"/>
                </a:pPr>
                <a:endParaRPr lang="en-US" i="1" dirty="0">
                  <a:solidFill>
                    <a:srgbClr val="C00000"/>
                  </a:solidFill>
                  <a:latin typeface="Cambria Math" panose="02040503050406030204" pitchFamily="18" charset="0"/>
                </a:endParaRPr>
              </a:p>
              <a:p>
                <a:pPr marL="457200" indent="-457200">
                  <a:buClr>
                    <a:schemeClr val="tx1"/>
                  </a:buClr>
                  <a:buFont typeface="Wingdings" panose="05000000000000000000" pitchFamily="2" charset="2"/>
                  <a:buChar char="v"/>
                </a:pPr>
                <a14:m>
                  <m:oMath xmlns:m="http://schemas.openxmlformats.org/officeDocument/2006/math">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r>
                          <a:rPr lang="en-US">
                            <a:solidFill>
                              <a:srgbClr val="C00000"/>
                            </a:solidFill>
                            <a:latin typeface="Cambria Math" panose="02040503050406030204" pitchFamily="18" charset="0"/>
                          </a:rPr>
                          <m:t> </m:t>
                        </m:r>
                        <m:r>
                          <m:rPr>
                            <m:sty m:val="p"/>
                          </m:rPr>
                          <a:rPr lang="en-US">
                            <a:solidFill>
                              <a:srgbClr val="C00000"/>
                            </a:solidFill>
                            <a:latin typeface="Cambria Math" panose="02040503050406030204" pitchFamily="18" charset="0"/>
                          </a:rPr>
                          <m:t>det</m:t>
                        </m:r>
                      </m:fName>
                      <m:e>
                        <m:r>
                          <a:rPr lang="en-US" i="1">
                            <a:solidFill>
                              <a:srgbClr val="C00000"/>
                            </a:solidFill>
                            <a:latin typeface="Cambria Math" panose="02040503050406030204" pitchFamily="18" charset="0"/>
                          </a:rPr>
                          <m:t>(</m:t>
                        </m:r>
                      </m:e>
                    </m:func>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𝐴</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𝐴</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𝜆</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𝐼</m:t>
                        </m:r>
                      </m:e>
                      <m:sub>
                        <m:r>
                          <a:rPr lang="en-US" b="0" i="1" smtClean="0">
                            <a:solidFill>
                              <a:srgbClr val="C00000"/>
                            </a:solidFill>
                            <a:latin typeface="Cambria Math" panose="02040503050406030204" pitchFamily="18" charset="0"/>
                          </a:rPr>
                          <m:t>𝑑</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𝑘</m:t>
                        </m:r>
                        <m:r>
                          <a:rPr lang="en-US" i="1">
                            <a:solidFill>
                              <a:srgbClr val="C00000"/>
                            </a:solidFill>
                            <a:latin typeface="Cambria Math" panose="02040503050406030204" pitchFamily="18" charset="0"/>
                          </a:rPr>
                          <m:t> </m:t>
                        </m:r>
                        <m:r>
                          <m:rPr>
                            <m:sty m:val="p"/>
                          </m:rPr>
                          <a:rPr lang="en-US">
                            <a:solidFill>
                              <a:srgbClr val="C00000"/>
                            </a:solidFill>
                            <a:latin typeface="Cambria Math" panose="02040503050406030204" pitchFamily="18" charset="0"/>
                          </a:rPr>
                          <m:t>log</m:t>
                        </m:r>
                        <m:r>
                          <a:rPr lang="en-US">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𝑛</m:t>
                        </m:r>
                      </m:e>
                    </m:d>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𝑑</m:t>
                    </m:r>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𝜆</m:t>
                        </m:r>
                      </m:e>
                    </m:func>
                  </m:oMath>
                </a14:m>
                <a:endParaRPr lang="en-US" dirty="0"/>
              </a:p>
              <a:p>
                <a:pPr marL="457200" indent="-457200">
                  <a:buClr>
                    <a:schemeClr val="tx1"/>
                  </a:buClr>
                  <a:buFont typeface="Wingdings" panose="05000000000000000000" pitchFamily="2" charset="2"/>
                  <a:buChar char="v"/>
                </a:pPr>
                <a:endParaRPr lang="en-US" dirty="0">
                  <a:solidFill>
                    <a:srgbClr val="C00000"/>
                  </a:solidFill>
                  <a:latin typeface="Cambria Math" panose="02040503050406030204" pitchFamily="18" charset="0"/>
                </a:endParaRPr>
              </a:p>
              <a:p>
                <a:pPr marL="0" indent="0">
                  <a:buClr>
                    <a:schemeClr val="tx1"/>
                  </a:buClr>
                  <a:buNone/>
                </a:pPr>
                <a:endParaRPr lang="en-US" dirty="0">
                  <a:solidFill>
                    <a:srgbClr val="C00000"/>
                  </a:solidFill>
                  <a:latin typeface="Cambria Math" panose="02040503050406030204" pitchFamily="18" charset="0"/>
                </a:endParaRPr>
              </a:p>
              <a:p>
                <a:pPr marL="457200" indent="-457200">
                  <a:buClr>
                    <a:schemeClr val="tx1"/>
                  </a:buClr>
                  <a:buFont typeface="Wingdings" panose="05000000000000000000" pitchFamily="2" charset="2"/>
                  <a:buChar char="v"/>
                </a:pP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𝑂</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𝑘</m:t>
                    </m:r>
                    <m:r>
                      <a:rPr lang="en-US" i="1">
                        <a:solidFill>
                          <a:srgbClr val="C00000"/>
                        </a:solidFill>
                        <a:latin typeface="Cambria Math" panose="02040503050406030204" pitchFamily="18" charset="0"/>
                      </a:rPr>
                      <m:t> </m:t>
                    </m:r>
                    <m:r>
                      <m:rPr>
                        <m:sty m:val="p"/>
                      </m:rPr>
                      <a:rPr lang="en-US">
                        <a:solidFill>
                          <a:srgbClr val="C00000"/>
                        </a:solidFill>
                        <a:latin typeface="Cambria Math" panose="02040503050406030204" pitchFamily="18" charset="0"/>
                      </a:rPr>
                      <m:t>log</m:t>
                    </m:r>
                    <m:r>
                      <a:rPr lang="en-US">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𝑛</m:t>
                    </m:r>
                    <m:r>
                      <a:rPr lang="en-US" i="1">
                        <a:solidFill>
                          <a:srgbClr val="C00000"/>
                        </a:solidFill>
                        <a:latin typeface="Cambria Math" panose="02040503050406030204" pitchFamily="18" charset="0"/>
                      </a:rPr>
                      <m:t>)</m:t>
                    </m:r>
                  </m:oMath>
                </a14:m>
                <a:endParaRPr lang="en-US" dirty="0"/>
              </a:p>
              <a:p>
                <a:pPr marL="457200" indent="-457200">
                  <a:buClr>
                    <a:schemeClr val="tx1"/>
                  </a:buClr>
                  <a:buFont typeface="Wingdings" panose="05000000000000000000" pitchFamily="2" charset="2"/>
                  <a:buChar char="v"/>
                </a:pPr>
                <a:endParaRPr lang="en-US" b="0" dirty="0">
                  <a:solidFill>
                    <a:srgbClr val="C00000"/>
                  </a:solidFill>
                  <a:latin typeface="Cambria Math" panose="02040503050406030204" pitchFamily="18" charset="0"/>
                </a:endParaRPr>
              </a:p>
            </p:txBody>
          </p:sp>
        </mc:Choice>
        <mc:Fallback>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10515599" cy="4351338"/>
              </a:xfrm>
              <a:blipFill>
                <a:blip r:embed="rId2"/>
                <a:stretch>
                  <a:fillRect t="-196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27AD9D48-FB3B-42FD-AB71-65F30DA45800}"/>
              </a:ext>
            </a:extLst>
          </p:cNvPr>
          <p:cNvSpPr/>
          <p:nvPr/>
        </p:nvSpPr>
        <p:spPr>
          <a:xfrm>
            <a:off x="651200" y="3299601"/>
            <a:ext cx="10215274" cy="921526"/>
          </a:xfrm>
          <a:prstGeom prst="rect">
            <a:avLst/>
          </a:prstGeom>
          <a:noFill/>
          <a:ln w="571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9099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Number of Total Rows</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10515599" cy="4351338"/>
              </a:xfrm>
            </p:spPr>
            <p:txBody>
              <a:bodyPr>
                <a:normAutofit/>
              </a:bodyPr>
              <a:lstStyle/>
              <a:p>
                <a:pPr marL="457200" indent="-457200">
                  <a:buClr>
                    <a:schemeClr val="tx1"/>
                  </a:buClr>
                  <a:buFont typeface="Wingdings" panose="05000000000000000000" pitchFamily="2" charset="2"/>
                  <a:buChar char="v"/>
                </a:pPr>
                <a14:m>
                  <m:oMath xmlns:m="http://schemas.openxmlformats.org/officeDocument/2006/math">
                    <m:func>
                      <m:funcPr>
                        <m:ctrlPr>
                          <a:rPr lang="en-US" i="1" smtClean="0">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det</m:t>
                        </m:r>
                      </m:fName>
                      <m:e>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𝐴</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𝐴</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𝜆</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𝐼</m:t>
                                </m:r>
                              </m:e>
                              <m:sub>
                                <m:r>
                                  <a:rPr lang="en-US" b="0" i="1" smtClean="0">
                                    <a:solidFill>
                                      <a:srgbClr val="C00000"/>
                                    </a:solidFill>
                                    <a:latin typeface="Cambria Math" panose="02040503050406030204" pitchFamily="18" charset="0"/>
                                  </a:rPr>
                                  <m:t>𝑑</m:t>
                                </m:r>
                              </m:sub>
                            </m:sSub>
                          </m:e>
                        </m:d>
                      </m:e>
                    </m:func>
                    <m:r>
                      <a:rPr lang="en-US" b="0" i="1" smtClean="0">
                        <a:solidFill>
                          <a:srgbClr val="C00000"/>
                        </a:solidFill>
                        <a:latin typeface="Cambria Math" panose="02040503050406030204" pitchFamily="18" charset="0"/>
                      </a:rPr>
                      <m:t>=</m:t>
                    </m:r>
                    <m:nary>
                      <m:naryPr>
                        <m:chr m:val="∏"/>
                        <m:subHide m:val="on"/>
                        <m:supHide m:val="on"/>
                        <m:ctrlPr>
                          <a:rPr lang="en-US" b="0" i="1" smtClean="0">
                            <a:solidFill>
                              <a:srgbClr val="C00000"/>
                            </a:solidFill>
                            <a:latin typeface="Cambria Math" panose="02040503050406030204" pitchFamily="18" charset="0"/>
                          </a:rPr>
                        </m:ctrlPr>
                      </m:naryPr>
                      <m:sub/>
                      <m:sup/>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𝜎</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𝐴</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𝐴</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𝜆</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𝐼</m:t>
                            </m:r>
                          </m:e>
                          <m:sub>
                            <m:r>
                              <a:rPr lang="en-US" b="0" i="1" smtClean="0">
                                <a:solidFill>
                                  <a:srgbClr val="C00000"/>
                                </a:solidFill>
                                <a:latin typeface="Cambria Math" panose="02040503050406030204" pitchFamily="18" charset="0"/>
                              </a:rPr>
                              <m:t>𝑑</m:t>
                            </m:r>
                          </m:sub>
                        </m:sSub>
                        <m:r>
                          <m:rPr>
                            <m:nor/>
                          </m:rPr>
                          <a:rPr lang="en-US" dirty="0">
                            <a:solidFill>
                              <a:srgbClr val="C00000"/>
                            </a:solidFill>
                            <a:latin typeface="Cambria Math" panose="02040503050406030204" pitchFamily="18" charset="0"/>
                          </a:rPr>
                          <m:t>)</m:t>
                        </m:r>
                      </m:e>
                    </m:nary>
                  </m:oMath>
                </a14:m>
                <a:endParaRPr lang="en-US" dirty="0">
                  <a:solidFill>
                    <a:srgbClr val="C00000"/>
                  </a:solidFill>
                </a:endParaRPr>
              </a:p>
              <a:p>
                <a:pPr marL="457200" indent="-457200">
                  <a:buClr>
                    <a:schemeClr val="tx1"/>
                  </a:buClr>
                  <a:buFont typeface="Wingdings" panose="05000000000000000000" pitchFamily="2" charset="2"/>
                  <a:buChar char="v"/>
                </a:pPr>
                <a:r>
                  <a:rPr lang="en-US" b="0" dirty="0"/>
                  <a:t>Small singular values:</a:t>
                </a:r>
                <a:r>
                  <a:rPr lang="en-US" b="0" dirty="0">
                    <a:solidFill>
                      <a:srgbClr val="C00000"/>
                    </a:solidFill>
                  </a:rPr>
                  <a: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𝜎</m:t>
                        </m:r>
                      </m:e>
                      <m:sub>
                        <m:r>
                          <a:rPr lang="en-US" b="0" i="1" smtClean="0">
                            <a:solidFill>
                              <a:srgbClr val="C00000"/>
                            </a:solidFill>
                            <a:latin typeface="Cambria Math" panose="02040503050406030204" pitchFamily="18" charset="0"/>
                          </a:rPr>
                          <m:t>𝑘</m:t>
                        </m:r>
                        <m:r>
                          <a:rPr lang="en-US" b="0" i="1" smtClean="0">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 …+</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𝜎</m:t>
                        </m:r>
                      </m:e>
                      <m:sub>
                        <m:r>
                          <a:rPr lang="en-US" b="0" i="1" smtClean="0">
                            <a:solidFill>
                              <a:srgbClr val="C00000"/>
                            </a:solidFill>
                            <a:latin typeface="Cambria Math" panose="02040503050406030204" pitchFamily="18" charset="0"/>
                          </a:rPr>
                          <m:t>𝑑</m:t>
                        </m:r>
                      </m:sub>
                    </m:sSub>
                    <m:r>
                      <a:rPr lang="en-US" b="0" i="1" smtClean="0">
                        <a:solidFill>
                          <a:srgbClr val="C00000"/>
                        </a:solidFill>
                        <a:latin typeface="Cambria Math" panose="02040503050406030204" pitchFamily="18" charset="0"/>
                      </a:rPr>
                      <m:t>=</m:t>
                    </m:r>
                    <m:sSubSup>
                      <m:sSubSupPr>
                        <m:ctrlPr>
                          <a:rPr lang="en-US" b="0" i="1" smtClean="0">
                            <a:solidFill>
                              <a:srgbClr val="C00000"/>
                            </a:solidFill>
                            <a:latin typeface="Cambria Math" panose="02040503050406030204" pitchFamily="18" charset="0"/>
                          </a:rPr>
                        </m:ctrlPr>
                      </m:sSubSupPr>
                      <m:e>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𝐴</m:t>
                                </m:r>
                              </m:e>
                              <m:sub>
                                <m:r>
                                  <a:rPr lang="en-US" b="0" i="1" smtClean="0">
                                    <a:solidFill>
                                      <a:srgbClr val="C00000"/>
                                    </a:solidFill>
                                    <a:latin typeface="Cambria Math" panose="02040503050406030204" pitchFamily="18" charset="0"/>
                                  </a:rPr>
                                  <m:t>𝑘</m:t>
                                </m:r>
                              </m:sub>
                            </m:sSub>
                          </m:e>
                        </m:d>
                      </m:e>
                      <m:sub>
                        <m:r>
                          <a:rPr lang="en-US" b="0" i="1" smtClean="0">
                            <a:solidFill>
                              <a:srgbClr val="C00000"/>
                            </a:solidFill>
                            <a:latin typeface="Cambria Math" panose="02040503050406030204" pitchFamily="18" charset="0"/>
                          </a:rPr>
                          <m:t>𝐹</m:t>
                        </m:r>
                      </m:sub>
                      <m:sup>
                        <m:r>
                          <a:rPr lang="en-US" b="0" i="1" smtClean="0">
                            <a:solidFill>
                              <a:srgbClr val="C00000"/>
                            </a:solidFill>
                            <a:latin typeface="Cambria Math" panose="02040503050406030204" pitchFamily="18" charset="0"/>
                          </a:rPr>
                          <m:t>2</m:t>
                        </m:r>
                      </m:sup>
                    </m:sSubSup>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𝜆</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𝑑</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𝑘</m:t>
                    </m:r>
                    <m:r>
                      <a:rPr lang="en-US" b="0" i="1" smtClean="0">
                        <a:solidFill>
                          <a:srgbClr val="C00000"/>
                        </a:solidFill>
                        <a:latin typeface="Cambria Math" panose="02040503050406030204" pitchFamily="18" charset="0"/>
                      </a:rPr>
                      <m:t>)</m:t>
                    </m:r>
                  </m:oMath>
                </a14:m>
                <a:endParaRPr lang="en-US" dirty="0"/>
              </a:p>
              <a:p>
                <a:pPr marL="457200" indent="-457200">
                  <a:buClr>
                    <a:schemeClr val="tx1"/>
                  </a:buClr>
                  <a:buFont typeface="Wingdings" panose="05000000000000000000" pitchFamily="2" charset="2"/>
                  <a:buChar char="v"/>
                </a:pPr>
                <a:r>
                  <a:rPr lang="en-US" dirty="0"/>
                  <a:t>By AM-GM,</a:t>
                </a:r>
              </a:p>
              <a:p>
                <a:pPr marL="457200" indent="-457200">
                  <a:buClr>
                    <a:schemeClr val="tx1"/>
                  </a:buClr>
                  <a:buFont typeface="Wingdings" panose="05000000000000000000" pitchFamily="2" charset="2"/>
                  <a:buChar char="v"/>
                </a:pPr>
                <a:endParaRPr lang="en-US" dirty="0"/>
              </a:p>
              <a:p>
                <a:pPr marL="457200" indent="-457200">
                  <a:buClr>
                    <a:schemeClr val="tx1"/>
                  </a:buClr>
                  <a:buFont typeface="Wingdings" panose="05000000000000000000" pitchFamily="2" charset="2"/>
                  <a:buChar char="v"/>
                </a:pPr>
                <a:endParaRPr lang="en-US" dirty="0"/>
              </a:p>
              <a:p>
                <a:pPr marL="457200" indent="-457200">
                  <a:buClr>
                    <a:schemeClr val="tx1"/>
                  </a:buClr>
                  <a:buFont typeface="Wingdings" panose="05000000000000000000" pitchFamily="2" charset="2"/>
                  <a:buChar char="v"/>
                </a:pPr>
                <a:endParaRPr lang="en-US" dirty="0"/>
              </a:p>
              <a:p>
                <a:pPr marL="457200" indent="-457200">
                  <a:buClr>
                    <a:schemeClr val="tx1"/>
                  </a:buClr>
                  <a:buFont typeface="Wingdings" panose="05000000000000000000" pitchFamily="2" charset="2"/>
                  <a:buChar char="v"/>
                </a:pPr>
                <a:r>
                  <a:rPr lang="en-US" dirty="0"/>
                  <a:t>Large singular values: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𝜎</m:t>
                        </m:r>
                      </m:e>
                      <m:sub>
                        <m:r>
                          <a:rPr lang="en-US" b="0" i="1" smtClean="0">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m:t>
                    </m:r>
                    <m:sSubSup>
                      <m:sSubSupPr>
                        <m:ctrlPr>
                          <a:rPr lang="en-US" b="0" i="1" smtClean="0">
                            <a:solidFill>
                              <a:srgbClr val="C00000"/>
                            </a:solidFill>
                            <a:latin typeface="Cambria Math" panose="02040503050406030204" pitchFamily="18" charset="0"/>
                          </a:rPr>
                        </m:ctrlPr>
                      </m:sSubSupPr>
                      <m:e>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𝐴</m:t>
                            </m:r>
                          </m:e>
                        </m:d>
                      </m:e>
                      <m:sub>
                        <m:r>
                          <a:rPr lang="en-US" b="0" i="1" smtClean="0">
                            <a:solidFill>
                              <a:srgbClr val="C00000"/>
                            </a:solidFill>
                            <a:latin typeface="Cambria Math" panose="02040503050406030204" pitchFamily="18" charset="0"/>
                          </a:rPr>
                          <m:t>2</m:t>
                        </m:r>
                      </m:sub>
                      <m:sup>
                        <m:r>
                          <a:rPr lang="en-US" b="0" i="1" smtClean="0">
                            <a:solidFill>
                              <a:srgbClr val="C00000"/>
                            </a:solidFill>
                            <a:latin typeface="Cambria Math" panose="02040503050406030204" pitchFamily="18" charset="0"/>
                          </a:rPr>
                          <m:t>2</m:t>
                        </m:r>
                      </m:sup>
                    </m:sSubSup>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𝜆</m:t>
                    </m:r>
                  </m:oMath>
                </a14:m>
                <a:r>
                  <a:rPr lang="en-US" dirty="0"/>
                  <a:t> for </a:t>
                </a:r>
                <a14:m>
                  <m:oMath xmlns:m="http://schemas.openxmlformats.org/officeDocument/2006/math">
                    <m:r>
                      <a:rPr lang="en-US" b="0" i="0"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𝑖</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𝑘</m:t>
                    </m:r>
                  </m:oMath>
                </a14:m>
                <a:endParaRPr lang="en-US" dirty="0"/>
              </a:p>
            </p:txBody>
          </p:sp>
        </mc:Choice>
        <mc:Fallback>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10515599" cy="4351338"/>
              </a:xfrm>
              <a:blipFill>
                <a:blip r:embed="rId2"/>
                <a:stretch>
                  <a:fillRect l="-104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8F86F443-C35C-4C45-BA73-5897B8F53562}"/>
                  </a:ext>
                </a:extLst>
              </p:cNvPr>
              <p:cNvSpPr/>
              <p:nvPr/>
            </p:nvSpPr>
            <p:spPr>
              <a:xfrm>
                <a:off x="2995345" y="3338911"/>
                <a:ext cx="6333606" cy="131882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en-US" sz="2800" i="1" smtClean="0">
                              <a:solidFill>
                                <a:srgbClr val="C00000"/>
                              </a:solidFill>
                              <a:latin typeface="Cambria Math" panose="02040503050406030204" pitchFamily="18" charset="0"/>
                            </a:rPr>
                          </m:ctrlPr>
                        </m:naryPr>
                        <m:sub>
                          <m:r>
                            <m:rPr>
                              <m:brk m:alnAt="23"/>
                            </m:rPr>
                            <a:rPr lang="en-US" sz="2800" i="1">
                              <a:solidFill>
                                <a:srgbClr val="C00000"/>
                              </a:solidFill>
                              <a:latin typeface="Cambria Math" panose="02040503050406030204" pitchFamily="18" charset="0"/>
                            </a:rPr>
                            <m:t>𝑖</m:t>
                          </m:r>
                          <m:r>
                            <a:rPr lang="en-US" sz="2800" i="1">
                              <a:solidFill>
                                <a:srgbClr val="C00000"/>
                              </a:solidFill>
                              <a:latin typeface="Cambria Math" panose="02040503050406030204" pitchFamily="18" charset="0"/>
                            </a:rPr>
                            <m:t>=</m:t>
                          </m:r>
                          <m:r>
                            <a:rPr lang="en-US" sz="2800" i="1">
                              <a:solidFill>
                                <a:srgbClr val="C00000"/>
                              </a:solidFill>
                              <a:latin typeface="Cambria Math" panose="02040503050406030204" pitchFamily="18" charset="0"/>
                            </a:rPr>
                            <m:t>𝑘</m:t>
                          </m:r>
                          <m:r>
                            <a:rPr lang="en-US" sz="2800" i="1">
                              <a:solidFill>
                                <a:srgbClr val="C00000"/>
                              </a:solidFill>
                              <a:latin typeface="Cambria Math" panose="02040503050406030204" pitchFamily="18" charset="0"/>
                            </a:rPr>
                            <m:t>+1</m:t>
                          </m:r>
                        </m:sub>
                        <m:sup>
                          <m:r>
                            <a:rPr lang="en-US" sz="2800" i="1">
                              <a:solidFill>
                                <a:srgbClr val="C00000"/>
                              </a:solidFill>
                              <a:latin typeface="Cambria Math" panose="02040503050406030204" pitchFamily="18" charset="0"/>
                            </a:rPr>
                            <m:t>𝑖</m:t>
                          </m:r>
                          <m:r>
                            <a:rPr lang="en-US" sz="2800" i="1">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𝑑</m:t>
                          </m:r>
                        </m:sup>
                        <m:e>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𝜎</m:t>
                              </m:r>
                            </m:e>
                            <m:sub>
                              <m:r>
                                <a:rPr lang="en-US" sz="2800" b="0" i="1" smtClean="0">
                                  <a:solidFill>
                                    <a:srgbClr val="C00000"/>
                                  </a:solidFill>
                                  <a:latin typeface="Cambria Math" panose="02040503050406030204" pitchFamily="18" charset="0"/>
                                </a:rPr>
                                <m:t>𝑖</m:t>
                              </m:r>
                            </m:sub>
                          </m:sSub>
                        </m:e>
                      </m:nary>
                      <m:r>
                        <a:rPr lang="en-US" sz="2800" b="0" i="1" smtClean="0">
                          <a:solidFill>
                            <a:srgbClr val="C00000"/>
                          </a:solidFill>
                          <a:latin typeface="Cambria Math" panose="02040503050406030204" pitchFamily="18" charset="0"/>
                        </a:rPr>
                        <m:t>≤</m:t>
                      </m:r>
                      <m:sSup>
                        <m:sSupPr>
                          <m:ctrlPr>
                            <a:rPr lang="en-US" sz="2800" b="0" i="1" smtClean="0">
                              <a:solidFill>
                                <a:srgbClr val="C00000"/>
                              </a:solidFill>
                              <a:latin typeface="Cambria Math" panose="02040503050406030204" pitchFamily="18" charset="0"/>
                            </a:rPr>
                          </m:ctrlPr>
                        </m:sSupPr>
                        <m:e>
                          <m:d>
                            <m:dPr>
                              <m:ctrlPr>
                                <a:rPr lang="en-US" sz="2800" b="0" i="1" smtClean="0">
                                  <a:solidFill>
                                    <a:srgbClr val="C00000"/>
                                  </a:solidFill>
                                  <a:latin typeface="Cambria Math" panose="02040503050406030204" pitchFamily="18" charset="0"/>
                                </a:rPr>
                              </m:ctrlPr>
                            </m:dPr>
                            <m:e>
                              <m:f>
                                <m:fPr>
                                  <m:ctrlPr>
                                    <a:rPr lang="en-US" sz="2800" b="0" i="1" smtClean="0">
                                      <a:solidFill>
                                        <a:srgbClr val="C00000"/>
                                      </a:solidFill>
                                      <a:latin typeface="Cambria Math" panose="02040503050406030204" pitchFamily="18" charset="0"/>
                                    </a:rPr>
                                  </m:ctrlPr>
                                </m:fPr>
                                <m:num>
                                  <m:sSubSup>
                                    <m:sSubSupPr>
                                      <m:ctrlPr>
                                        <a:rPr lang="en-US" sz="2800" i="1">
                                          <a:solidFill>
                                            <a:srgbClr val="C00000"/>
                                          </a:solidFill>
                                          <a:latin typeface="Cambria Math" panose="02040503050406030204" pitchFamily="18" charset="0"/>
                                        </a:rPr>
                                      </m:ctrlPr>
                                    </m:sSubSupPr>
                                    <m:e>
                                      <m:d>
                                        <m:dPr>
                                          <m:begChr m:val="‖"/>
                                          <m:endChr m:val="‖"/>
                                          <m:ctrlPr>
                                            <a:rPr lang="en-US" sz="2800" i="1">
                                              <a:solidFill>
                                                <a:srgbClr val="C00000"/>
                                              </a:solidFill>
                                              <a:latin typeface="Cambria Math" panose="02040503050406030204" pitchFamily="18" charset="0"/>
                                            </a:rPr>
                                          </m:ctrlPr>
                                        </m:dPr>
                                        <m:e>
                                          <m:r>
                                            <a:rPr lang="en-US" sz="2800" i="1">
                                              <a:solidFill>
                                                <a:srgbClr val="C00000"/>
                                              </a:solidFill>
                                              <a:latin typeface="Cambria Math" panose="02040503050406030204" pitchFamily="18" charset="0"/>
                                            </a:rPr>
                                            <m:t>𝐴</m:t>
                                          </m:r>
                                          <m:r>
                                            <a:rPr lang="en-US" sz="2800" i="1">
                                              <a:solidFill>
                                                <a:srgbClr val="C00000"/>
                                              </a:solidFill>
                                              <a:latin typeface="Cambria Math" panose="02040503050406030204" pitchFamily="18" charset="0"/>
                                            </a:rPr>
                                            <m:t>−</m:t>
                                          </m:r>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𝐴</m:t>
                                              </m:r>
                                            </m:e>
                                            <m:sub>
                                              <m:r>
                                                <a:rPr lang="en-US" sz="2800" i="1">
                                                  <a:solidFill>
                                                    <a:srgbClr val="C00000"/>
                                                  </a:solidFill>
                                                  <a:latin typeface="Cambria Math" panose="02040503050406030204" pitchFamily="18" charset="0"/>
                                                </a:rPr>
                                                <m:t>𝑘</m:t>
                                              </m:r>
                                            </m:sub>
                                          </m:sSub>
                                        </m:e>
                                      </m:d>
                                    </m:e>
                                    <m:sub>
                                      <m:r>
                                        <a:rPr lang="en-US" sz="2800" i="1">
                                          <a:solidFill>
                                            <a:srgbClr val="C00000"/>
                                          </a:solidFill>
                                          <a:latin typeface="Cambria Math" panose="02040503050406030204" pitchFamily="18" charset="0"/>
                                        </a:rPr>
                                        <m:t>𝐹</m:t>
                                      </m:r>
                                    </m:sub>
                                    <m:sup>
                                      <m:r>
                                        <a:rPr lang="en-US" sz="2800" i="1">
                                          <a:solidFill>
                                            <a:srgbClr val="C00000"/>
                                          </a:solidFill>
                                          <a:latin typeface="Cambria Math" panose="02040503050406030204" pitchFamily="18" charset="0"/>
                                        </a:rPr>
                                        <m:t>2</m:t>
                                      </m:r>
                                    </m:sup>
                                  </m:sSubSup>
                                  <m:r>
                                    <a:rPr lang="en-US" sz="2800" i="1">
                                      <a:solidFill>
                                        <a:srgbClr val="C00000"/>
                                      </a:solidFill>
                                      <a:latin typeface="Cambria Math" panose="02040503050406030204" pitchFamily="18" charset="0"/>
                                    </a:rPr>
                                    <m:t>+</m:t>
                                  </m:r>
                                  <m:r>
                                    <a:rPr lang="en-US" sz="2800" i="1">
                                      <a:solidFill>
                                        <a:srgbClr val="C00000"/>
                                      </a:solidFill>
                                      <a:latin typeface="Cambria Math" panose="02040503050406030204" pitchFamily="18" charset="0"/>
                                    </a:rPr>
                                    <m:t>𝜆</m:t>
                                  </m:r>
                                  <m:d>
                                    <m:dPr>
                                      <m:ctrlPr>
                                        <a:rPr lang="en-US" sz="2800" i="1">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𝑑</m:t>
                                      </m:r>
                                      <m:r>
                                        <a:rPr lang="en-US" sz="2800" i="1">
                                          <a:solidFill>
                                            <a:srgbClr val="C00000"/>
                                          </a:solidFill>
                                          <a:latin typeface="Cambria Math" panose="02040503050406030204" pitchFamily="18" charset="0"/>
                                        </a:rPr>
                                        <m:t>−</m:t>
                                      </m:r>
                                      <m:r>
                                        <a:rPr lang="en-US" sz="2800" i="1">
                                          <a:solidFill>
                                            <a:srgbClr val="C00000"/>
                                          </a:solidFill>
                                          <a:latin typeface="Cambria Math" panose="02040503050406030204" pitchFamily="18" charset="0"/>
                                        </a:rPr>
                                        <m:t>𝑘</m:t>
                                      </m:r>
                                    </m:e>
                                  </m:d>
                                  <m:r>
                                    <m:rPr>
                                      <m:nor/>
                                    </m:rPr>
                                    <a:rPr lang="en-US" sz="2800" dirty="0"/>
                                    <m:t> </m:t>
                                  </m:r>
                                </m:num>
                                <m:den>
                                  <m:r>
                                    <a:rPr lang="en-US" sz="2800" b="0" i="1" smtClean="0">
                                      <a:solidFill>
                                        <a:srgbClr val="C00000"/>
                                      </a:solidFill>
                                      <a:latin typeface="Cambria Math" panose="02040503050406030204" pitchFamily="18" charset="0"/>
                                    </a:rPr>
                                    <m:t>𝑑</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𝑘</m:t>
                                  </m:r>
                                </m:den>
                              </m:f>
                            </m:e>
                          </m:d>
                        </m:e>
                        <m:sup>
                          <m:r>
                            <a:rPr lang="en-US" sz="2800" b="0" i="1" smtClean="0">
                              <a:solidFill>
                                <a:srgbClr val="C00000"/>
                              </a:solidFill>
                              <a:latin typeface="Cambria Math" panose="02040503050406030204" pitchFamily="18" charset="0"/>
                            </a:rPr>
                            <m:t>𝑑</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𝑘</m:t>
                          </m:r>
                        </m:sup>
                      </m:sSup>
                    </m:oMath>
                  </m:oMathPara>
                </a14:m>
                <a:endParaRPr lang="en-US" sz="2800" dirty="0"/>
              </a:p>
            </p:txBody>
          </p:sp>
        </mc:Choice>
        <mc:Fallback>
          <p:sp>
            <p:nvSpPr>
              <p:cNvPr id="5" name="Rectangle 4">
                <a:extLst>
                  <a:ext uri="{FF2B5EF4-FFF2-40B4-BE49-F238E27FC236}">
                    <a16:creationId xmlns:a16="http://schemas.microsoft.com/office/drawing/2014/main" id="{8F86F443-C35C-4C45-BA73-5897B8F53562}"/>
                  </a:ext>
                </a:extLst>
              </p:cNvPr>
              <p:cNvSpPr>
                <a:spLocks noRot="1" noChangeAspect="1" noMove="1" noResize="1" noEditPoints="1" noAdjustHandles="1" noChangeArrowheads="1" noChangeShapeType="1" noTextEdit="1"/>
              </p:cNvSpPr>
              <p:nvPr/>
            </p:nvSpPr>
            <p:spPr>
              <a:xfrm>
                <a:off x="2995345" y="3338911"/>
                <a:ext cx="6333606" cy="131882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175178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Number of Total Rows</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3695307"/>
                <a:ext cx="10515599" cy="2797568"/>
              </a:xfrm>
            </p:spPr>
            <p:txBody>
              <a:bodyPr>
                <a:normAutofit/>
              </a:bodyPr>
              <a:lstStyle/>
              <a:p>
                <a:pPr marL="0" indent="0">
                  <a:buClr>
                    <a:schemeClr val="tx1"/>
                  </a:buClr>
                  <a:buNone/>
                </a:pPr>
                <a:endParaRPr lang="en-US" dirty="0"/>
              </a:p>
              <a:p>
                <a:pPr marL="0" indent="0">
                  <a:buClr>
                    <a:schemeClr val="tx1"/>
                  </a:buClr>
                  <a:buNone/>
                </a:pPr>
                <a:r>
                  <a:rPr lang="en-US" dirty="0"/>
                  <a:t>For </a:t>
                </a:r>
                <a14:m>
                  <m:oMath xmlns:m="http://schemas.openxmlformats.org/officeDocument/2006/math">
                    <m:r>
                      <a:rPr lang="en-US" i="1">
                        <a:solidFill>
                          <a:srgbClr val="C00000"/>
                        </a:solidFill>
                        <a:latin typeface="Cambria Math" panose="02040503050406030204" pitchFamily="18" charset="0"/>
                      </a:rPr>
                      <m:t>𝜆</m:t>
                    </m:r>
                    <m:r>
                      <a:rPr lang="en-US" b="0" i="1" smtClean="0">
                        <a:solidFill>
                          <a:srgbClr val="C00000"/>
                        </a:solidFill>
                        <a:latin typeface="Cambria Math" panose="02040503050406030204" pitchFamily="18" charset="0"/>
                      </a:rPr>
                      <m:t>=</m:t>
                    </m:r>
                    <m:f>
                      <m:fPr>
                        <m:ctrlPr>
                          <a:rPr lang="en-US" i="1">
                            <a:solidFill>
                              <a:srgbClr val="C00000"/>
                            </a:solidFill>
                            <a:latin typeface="Cambria Math" panose="02040503050406030204" pitchFamily="18" charset="0"/>
                          </a:rPr>
                        </m:ctrlPr>
                      </m:fPr>
                      <m:num>
                        <m:sSubSup>
                          <m:sSubSupPr>
                            <m:ctrlPr>
                              <a:rPr lang="en-US" i="1">
                                <a:solidFill>
                                  <a:srgbClr val="C00000"/>
                                </a:solidFill>
                                <a:latin typeface="Cambria Math" panose="02040503050406030204" pitchFamily="18" charset="0"/>
                              </a:rPr>
                            </m:ctrlPr>
                          </m:sSubSup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𝐴</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𝑘</m:t>
                                    </m:r>
                                  </m:sub>
                                </m:sSub>
                              </m:e>
                            </m:d>
                          </m:e>
                          <m:sub>
                            <m:r>
                              <a:rPr lang="en-US" i="1">
                                <a:solidFill>
                                  <a:srgbClr val="C00000"/>
                                </a:solidFill>
                                <a:latin typeface="Cambria Math" panose="02040503050406030204" pitchFamily="18" charset="0"/>
                              </a:rPr>
                              <m:t>𝐹</m:t>
                            </m:r>
                          </m:sub>
                          <m:sup>
                            <m:r>
                              <a:rPr lang="en-US" i="1">
                                <a:solidFill>
                                  <a:srgbClr val="C00000"/>
                                </a:solidFill>
                                <a:latin typeface="Cambria Math" panose="02040503050406030204" pitchFamily="18" charset="0"/>
                              </a:rPr>
                              <m:t>2</m:t>
                            </m:r>
                          </m:sup>
                        </m:sSubSup>
                      </m:num>
                      <m:den>
                        <m:r>
                          <a:rPr lang="en-US" i="1">
                            <a:solidFill>
                              <a:srgbClr val="C00000"/>
                            </a:solidFill>
                            <a:latin typeface="Cambria Math" panose="02040503050406030204" pitchFamily="18" charset="0"/>
                          </a:rPr>
                          <m:t>𝑘</m:t>
                        </m:r>
                      </m:den>
                    </m:f>
                  </m:oMath>
                </a14:m>
                <a:r>
                  <a:rPr lang="en-US" dirty="0"/>
                  <a:t>,    </a:t>
                </a:r>
                <a14:m>
                  <m:oMath xmlns:m="http://schemas.openxmlformats.org/officeDocument/2006/math">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det</m:t>
                        </m:r>
                      </m:fName>
                      <m:e>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𝐴</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𝐴</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𝜆</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𝐼</m:t>
                                </m:r>
                              </m:e>
                              <m:sub>
                                <m:r>
                                  <a:rPr lang="en-US" b="0" i="1" smtClean="0">
                                    <a:solidFill>
                                      <a:srgbClr val="C00000"/>
                                    </a:solidFill>
                                    <a:latin typeface="Cambria Math" panose="02040503050406030204" pitchFamily="18" charset="0"/>
                                  </a:rPr>
                                  <m:t>𝑑</m:t>
                                </m:r>
                              </m:sub>
                            </m:sSub>
                          </m:e>
                        </m:d>
                      </m:e>
                    </m:func>
                  </m:oMath>
                </a14:m>
                <a:r>
                  <a:rPr lang="en-US" dirty="0">
                    <a:solidFill>
                      <a:srgbClr val="C00000"/>
                    </a:solidFill>
                  </a:rPr>
                  <a:t> </a:t>
                </a:r>
                <a14:m>
                  <m:oMath xmlns:m="http://schemas.openxmlformats.org/officeDocument/2006/math">
                    <m:r>
                      <a:rPr lang="en-US" i="1">
                        <a:solidFill>
                          <a:srgbClr val="C00000"/>
                        </a:solidFill>
                        <a:latin typeface="Cambria Math" panose="02040503050406030204" pitchFamily="18" charset="0"/>
                      </a:rPr>
                      <m:t>≤</m:t>
                    </m:r>
                  </m:oMath>
                </a14:m>
                <a:r>
                  <a:rPr lang="en-US" dirty="0">
                    <a:solidFill>
                      <a:srgbClr val="C00000"/>
                    </a:solidFill>
                  </a:rPr>
                  <a:t> </a:t>
                </a:r>
                <a14:m>
                  <m:oMath xmlns:m="http://schemas.openxmlformats.org/officeDocument/2006/math">
                    <m:sSup>
                      <m:sSupPr>
                        <m:ctrlPr>
                          <a:rPr lang="en-US" b="0" i="1" smtClean="0">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𝜆</m:t>
                        </m:r>
                      </m:e>
                      <m:sup>
                        <m:r>
                          <a:rPr lang="en-US" b="0" i="1" smtClean="0">
                            <a:solidFill>
                              <a:srgbClr val="C00000"/>
                            </a:solidFill>
                            <a:latin typeface="Cambria Math" panose="02040503050406030204" pitchFamily="18" charset="0"/>
                          </a:rPr>
                          <m:t>𝑑</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𝑘</m:t>
                        </m:r>
                      </m:sup>
                    </m:sSup>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𝑒</m:t>
                        </m:r>
                      </m:e>
                      <m:sup>
                        <m:r>
                          <a:rPr lang="en-US" b="0" i="1" smtClean="0">
                            <a:solidFill>
                              <a:srgbClr val="C00000"/>
                            </a:solidFill>
                            <a:latin typeface="Cambria Math" panose="02040503050406030204" pitchFamily="18" charset="0"/>
                          </a:rPr>
                          <m:t>𝑘</m:t>
                        </m:r>
                      </m:sup>
                    </m:sSup>
                  </m:oMath>
                </a14:m>
                <a:r>
                  <a:rPr lang="en-US" dirty="0">
                    <a:solidFill>
                      <a:srgbClr val="C00000"/>
                    </a:solidFill>
                  </a:rPr>
                  <a:t> </a:t>
                </a:r>
                <a14:m>
                  <m:oMath xmlns:m="http://schemas.openxmlformats.org/officeDocument/2006/math">
                    <m:sSup>
                      <m:sSupPr>
                        <m:ctrlPr>
                          <a:rPr lang="en-US" i="1">
                            <a:solidFill>
                              <a:srgbClr val="C00000"/>
                            </a:solidFill>
                            <a:latin typeface="Cambria Math" panose="02040503050406030204" pitchFamily="18" charset="0"/>
                          </a:rPr>
                        </m:ctrlPr>
                      </m:sSupPr>
                      <m:e>
                        <m:d>
                          <m:dPr>
                            <m:ctrlPr>
                              <a:rPr lang="en-US" i="1">
                                <a:solidFill>
                                  <a:srgbClr val="C00000"/>
                                </a:solidFill>
                                <a:latin typeface="Cambria Math" panose="02040503050406030204" pitchFamily="18" charset="0"/>
                              </a:rPr>
                            </m:ctrlPr>
                          </m:dPr>
                          <m:e>
                            <m:sSubSup>
                              <m:sSubSupPr>
                                <m:ctrlPr>
                                  <a:rPr lang="en-US" i="1">
                                    <a:solidFill>
                                      <a:srgbClr val="C00000"/>
                                    </a:solidFill>
                                    <a:latin typeface="Cambria Math" panose="02040503050406030204" pitchFamily="18" charset="0"/>
                                  </a:rPr>
                                </m:ctrlPr>
                              </m:sSubSup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𝐴</m:t>
                                    </m:r>
                                  </m:e>
                                </m:d>
                              </m:e>
                              <m:sub>
                                <m:r>
                                  <a:rPr lang="en-US" i="1">
                                    <a:solidFill>
                                      <a:srgbClr val="C00000"/>
                                    </a:solidFill>
                                    <a:latin typeface="Cambria Math" panose="02040503050406030204" pitchFamily="18" charset="0"/>
                                  </a:rPr>
                                  <m:t>2</m:t>
                                </m:r>
                              </m:sub>
                              <m:sup>
                                <m:r>
                                  <a:rPr lang="en-US" i="1">
                                    <a:solidFill>
                                      <a:srgbClr val="C00000"/>
                                    </a:solidFill>
                                    <a:latin typeface="Cambria Math" panose="02040503050406030204" pitchFamily="18" charset="0"/>
                                  </a:rPr>
                                  <m:t>2</m:t>
                                </m:r>
                              </m:sup>
                            </m:sSubSup>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𝜆</m:t>
                            </m:r>
                          </m:e>
                        </m:d>
                      </m:e>
                      <m:sup>
                        <m:r>
                          <a:rPr lang="en-US" i="1">
                            <a:solidFill>
                              <a:srgbClr val="C00000"/>
                            </a:solidFill>
                            <a:latin typeface="Cambria Math" panose="02040503050406030204" pitchFamily="18" charset="0"/>
                          </a:rPr>
                          <m:t>𝑘</m:t>
                        </m:r>
                      </m:sup>
                    </m:sSup>
                  </m:oMath>
                </a14:m>
                <a:endParaRPr lang="en-US" dirty="0"/>
              </a:p>
            </p:txBody>
          </p:sp>
        </mc:Choice>
        <mc:Fallback>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3695307"/>
                <a:ext cx="10515599" cy="2797568"/>
              </a:xfrm>
              <a:blipFill>
                <a:blip r:embed="rId2"/>
                <a:stretch>
                  <a:fillRect l="-121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8F86F443-C35C-4C45-BA73-5897B8F53562}"/>
                  </a:ext>
                </a:extLst>
              </p:cNvPr>
              <p:cNvSpPr/>
              <p:nvPr/>
            </p:nvSpPr>
            <p:spPr>
              <a:xfrm>
                <a:off x="1773226" y="1410124"/>
                <a:ext cx="8839853" cy="131882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en-US" sz="2800" i="1" smtClean="0">
                              <a:solidFill>
                                <a:srgbClr val="C00000"/>
                              </a:solidFill>
                              <a:latin typeface="Cambria Math" panose="02040503050406030204" pitchFamily="18" charset="0"/>
                            </a:rPr>
                          </m:ctrlPr>
                        </m:naryPr>
                        <m:sub>
                          <m:r>
                            <m:rPr>
                              <m:brk m:alnAt="23"/>
                            </m:rPr>
                            <a:rPr lang="en-US" sz="2800" i="1">
                              <a:solidFill>
                                <a:srgbClr val="C00000"/>
                              </a:solidFill>
                              <a:latin typeface="Cambria Math" panose="02040503050406030204" pitchFamily="18" charset="0"/>
                            </a:rPr>
                            <m:t>𝑖</m:t>
                          </m:r>
                          <m:r>
                            <a:rPr lang="en-US" sz="2800" i="1">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1</m:t>
                          </m:r>
                        </m:sub>
                        <m:sup>
                          <m:r>
                            <a:rPr lang="en-US" sz="2800" i="1">
                              <a:solidFill>
                                <a:srgbClr val="C00000"/>
                              </a:solidFill>
                              <a:latin typeface="Cambria Math" panose="02040503050406030204" pitchFamily="18" charset="0"/>
                            </a:rPr>
                            <m:t>𝑖</m:t>
                          </m:r>
                          <m:r>
                            <a:rPr lang="en-US" sz="2800" i="1">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𝑑</m:t>
                          </m:r>
                        </m:sup>
                        <m:e>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𝜎</m:t>
                              </m:r>
                            </m:e>
                            <m:sub>
                              <m:r>
                                <a:rPr lang="en-US" sz="2800" b="0" i="1" smtClean="0">
                                  <a:solidFill>
                                    <a:srgbClr val="C00000"/>
                                  </a:solidFill>
                                  <a:latin typeface="Cambria Math" panose="02040503050406030204" pitchFamily="18" charset="0"/>
                                </a:rPr>
                                <m:t>𝑖</m:t>
                              </m:r>
                            </m:sub>
                          </m:sSub>
                        </m:e>
                      </m:nary>
                      <m:r>
                        <a:rPr lang="en-US" sz="2800" b="0" i="1" smtClean="0">
                          <a:solidFill>
                            <a:srgbClr val="C00000"/>
                          </a:solidFill>
                          <a:latin typeface="Cambria Math" panose="02040503050406030204" pitchFamily="18" charset="0"/>
                        </a:rPr>
                        <m:t>≤</m:t>
                      </m:r>
                      <m:sSup>
                        <m:sSupPr>
                          <m:ctrlPr>
                            <a:rPr lang="en-US" sz="2800" b="0" i="1" smtClean="0">
                              <a:solidFill>
                                <a:srgbClr val="C00000"/>
                              </a:solidFill>
                              <a:latin typeface="Cambria Math" panose="02040503050406030204" pitchFamily="18" charset="0"/>
                            </a:rPr>
                          </m:ctrlPr>
                        </m:sSupPr>
                        <m:e>
                          <m:d>
                            <m:dPr>
                              <m:ctrlPr>
                                <a:rPr lang="en-US" sz="2800" b="0" i="1" smtClean="0">
                                  <a:solidFill>
                                    <a:srgbClr val="C00000"/>
                                  </a:solidFill>
                                  <a:latin typeface="Cambria Math" panose="02040503050406030204" pitchFamily="18" charset="0"/>
                                </a:rPr>
                              </m:ctrlPr>
                            </m:dPr>
                            <m:e>
                              <m:f>
                                <m:fPr>
                                  <m:ctrlPr>
                                    <a:rPr lang="en-US" sz="2800" b="0" i="1" smtClean="0">
                                      <a:solidFill>
                                        <a:srgbClr val="C00000"/>
                                      </a:solidFill>
                                      <a:latin typeface="Cambria Math" panose="02040503050406030204" pitchFamily="18" charset="0"/>
                                    </a:rPr>
                                  </m:ctrlPr>
                                </m:fPr>
                                <m:num>
                                  <m:sSubSup>
                                    <m:sSubSupPr>
                                      <m:ctrlPr>
                                        <a:rPr lang="en-US" sz="2800" i="1">
                                          <a:solidFill>
                                            <a:srgbClr val="C00000"/>
                                          </a:solidFill>
                                          <a:latin typeface="Cambria Math" panose="02040503050406030204" pitchFamily="18" charset="0"/>
                                        </a:rPr>
                                      </m:ctrlPr>
                                    </m:sSubSupPr>
                                    <m:e>
                                      <m:d>
                                        <m:dPr>
                                          <m:begChr m:val="‖"/>
                                          <m:endChr m:val="‖"/>
                                          <m:ctrlPr>
                                            <a:rPr lang="en-US" sz="2800" i="1">
                                              <a:solidFill>
                                                <a:srgbClr val="C00000"/>
                                              </a:solidFill>
                                              <a:latin typeface="Cambria Math" panose="02040503050406030204" pitchFamily="18" charset="0"/>
                                            </a:rPr>
                                          </m:ctrlPr>
                                        </m:dPr>
                                        <m:e>
                                          <m:r>
                                            <a:rPr lang="en-US" sz="2800" i="1">
                                              <a:solidFill>
                                                <a:srgbClr val="C00000"/>
                                              </a:solidFill>
                                              <a:latin typeface="Cambria Math" panose="02040503050406030204" pitchFamily="18" charset="0"/>
                                            </a:rPr>
                                            <m:t>𝐴</m:t>
                                          </m:r>
                                          <m:r>
                                            <a:rPr lang="en-US" sz="2800" i="1">
                                              <a:solidFill>
                                                <a:srgbClr val="C00000"/>
                                              </a:solidFill>
                                              <a:latin typeface="Cambria Math" panose="02040503050406030204" pitchFamily="18" charset="0"/>
                                            </a:rPr>
                                            <m:t>−</m:t>
                                          </m:r>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𝐴</m:t>
                                              </m:r>
                                            </m:e>
                                            <m:sub>
                                              <m:r>
                                                <a:rPr lang="en-US" sz="2800" i="1">
                                                  <a:solidFill>
                                                    <a:srgbClr val="C00000"/>
                                                  </a:solidFill>
                                                  <a:latin typeface="Cambria Math" panose="02040503050406030204" pitchFamily="18" charset="0"/>
                                                </a:rPr>
                                                <m:t>𝑘</m:t>
                                              </m:r>
                                            </m:sub>
                                          </m:sSub>
                                        </m:e>
                                      </m:d>
                                    </m:e>
                                    <m:sub>
                                      <m:r>
                                        <a:rPr lang="en-US" sz="2800" i="1">
                                          <a:solidFill>
                                            <a:srgbClr val="C00000"/>
                                          </a:solidFill>
                                          <a:latin typeface="Cambria Math" panose="02040503050406030204" pitchFamily="18" charset="0"/>
                                        </a:rPr>
                                        <m:t>𝐹</m:t>
                                      </m:r>
                                    </m:sub>
                                    <m:sup>
                                      <m:r>
                                        <a:rPr lang="en-US" sz="2800" i="1">
                                          <a:solidFill>
                                            <a:srgbClr val="C00000"/>
                                          </a:solidFill>
                                          <a:latin typeface="Cambria Math" panose="02040503050406030204" pitchFamily="18" charset="0"/>
                                        </a:rPr>
                                        <m:t>2</m:t>
                                      </m:r>
                                    </m:sup>
                                  </m:sSubSup>
                                  <m:r>
                                    <a:rPr lang="en-US" sz="2800" i="1">
                                      <a:solidFill>
                                        <a:srgbClr val="C00000"/>
                                      </a:solidFill>
                                      <a:latin typeface="Cambria Math" panose="02040503050406030204" pitchFamily="18" charset="0"/>
                                    </a:rPr>
                                    <m:t>+</m:t>
                                  </m:r>
                                  <m:r>
                                    <a:rPr lang="en-US" sz="2800" i="1">
                                      <a:solidFill>
                                        <a:srgbClr val="C00000"/>
                                      </a:solidFill>
                                      <a:latin typeface="Cambria Math" panose="02040503050406030204" pitchFamily="18" charset="0"/>
                                    </a:rPr>
                                    <m:t>𝜆</m:t>
                                  </m:r>
                                  <m:d>
                                    <m:dPr>
                                      <m:ctrlPr>
                                        <a:rPr lang="en-US" sz="2800" i="1">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𝑑</m:t>
                                      </m:r>
                                      <m:r>
                                        <a:rPr lang="en-US" sz="2800" i="1">
                                          <a:solidFill>
                                            <a:srgbClr val="C00000"/>
                                          </a:solidFill>
                                          <a:latin typeface="Cambria Math" panose="02040503050406030204" pitchFamily="18" charset="0"/>
                                        </a:rPr>
                                        <m:t>−</m:t>
                                      </m:r>
                                      <m:r>
                                        <a:rPr lang="en-US" sz="2800" i="1">
                                          <a:solidFill>
                                            <a:srgbClr val="C00000"/>
                                          </a:solidFill>
                                          <a:latin typeface="Cambria Math" panose="02040503050406030204" pitchFamily="18" charset="0"/>
                                        </a:rPr>
                                        <m:t>𝑘</m:t>
                                      </m:r>
                                    </m:e>
                                  </m:d>
                                  <m:r>
                                    <m:rPr>
                                      <m:nor/>
                                    </m:rPr>
                                    <a:rPr lang="en-US" sz="2800" dirty="0"/>
                                    <m:t> </m:t>
                                  </m:r>
                                </m:num>
                                <m:den>
                                  <m:r>
                                    <a:rPr lang="en-US" sz="2800" b="0" i="1" smtClean="0">
                                      <a:solidFill>
                                        <a:srgbClr val="C00000"/>
                                      </a:solidFill>
                                      <a:latin typeface="Cambria Math" panose="02040503050406030204" pitchFamily="18" charset="0"/>
                                    </a:rPr>
                                    <m:t>𝑑</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𝑘</m:t>
                                  </m:r>
                                </m:den>
                              </m:f>
                            </m:e>
                          </m:d>
                        </m:e>
                        <m:sup>
                          <m:r>
                            <a:rPr lang="en-US" sz="2800" b="0" i="1" smtClean="0">
                              <a:solidFill>
                                <a:srgbClr val="C00000"/>
                              </a:solidFill>
                              <a:latin typeface="Cambria Math" panose="02040503050406030204" pitchFamily="18" charset="0"/>
                            </a:rPr>
                            <m:t>𝑑</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𝑘</m:t>
                          </m:r>
                        </m:sup>
                      </m:sSup>
                      <m:sSup>
                        <m:sSupPr>
                          <m:ctrlPr>
                            <a:rPr lang="en-US" sz="2800" b="0" i="1" smtClean="0">
                              <a:solidFill>
                                <a:srgbClr val="C00000"/>
                              </a:solidFill>
                              <a:latin typeface="Cambria Math" panose="02040503050406030204" pitchFamily="18" charset="0"/>
                            </a:rPr>
                          </m:ctrlPr>
                        </m:sSupPr>
                        <m:e>
                          <m:d>
                            <m:dPr>
                              <m:ctrlPr>
                                <a:rPr lang="en-US" sz="2800" b="0" i="1" smtClean="0">
                                  <a:solidFill>
                                    <a:srgbClr val="C00000"/>
                                  </a:solidFill>
                                  <a:latin typeface="Cambria Math" panose="02040503050406030204" pitchFamily="18" charset="0"/>
                                </a:rPr>
                              </m:ctrlPr>
                            </m:dPr>
                            <m:e>
                              <m:sSubSup>
                                <m:sSubSupPr>
                                  <m:ctrlPr>
                                    <a:rPr lang="en-US" sz="2800" i="1">
                                      <a:solidFill>
                                        <a:srgbClr val="C00000"/>
                                      </a:solidFill>
                                      <a:latin typeface="Cambria Math" panose="02040503050406030204" pitchFamily="18" charset="0"/>
                                    </a:rPr>
                                  </m:ctrlPr>
                                </m:sSubSupPr>
                                <m:e>
                                  <m:d>
                                    <m:dPr>
                                      <m:begChr m:val="‖"/>
                                      <m:endChr m:val="‖"/>
                                      <m:ctrlPr>
                                        <a:rPr lang="en-US" sz="2800" i="1">
                                          <a:solidFill>
                                            <a:srgbClr val="C00000"/>
                                          </a:solidFill>
                                          <a:latin typeface="Cambria Math" panose="02040503050406030204" pitchFamily="18" charset="0"/>
                                        </a:rPr>
                                      </m:ctrlPr>
                                    </m:dPr>
                                    <m:e>
                                      <m:r>
                                        <a:rPr lang="en-US" sz="2800" i="1">
                                          <a:solidFill>
                                            <a:srgbClr val="C00000"/>
                                          </a:solidFill>
                                          <a:latin typeface="Cambria Math" panose="02040503050406030204" pitchFamily="18" charset="0"/>
                                        </a:rPr>
                                        <m:t>𝐴</m:t>
                                      </m:r>
                                    </m:e>
                                  </m:d>
                                </m:e>
                                <m:sub>
                                  <m:r>
                                    <a:rPr lang="en-US" sz="2800" i="1">
                                      <a:solidFill>
                                        <a:srgbClr val="C00000"/>
                                      </a:solidFill>
                                      <a:latin typeface="Cambria Math" panose="02040503050406030204" pitchFamily="18" charset="0"/>
                                    </a:rPr>
                                    <m:t>2</m:t>
                                  </m:r>
                                </m:sub>
                                <m:sup>
                                  <m:r>
                                    <a:rPr lang="en-US" sz="2800" i="1">
                                      <a:solidFill>
                                        <a:srgbClr val="C00000"/>
                                      </a:solidFill>
                                      <a:latin typeface="Cambria Math" panose="02040503050406030204" pitchFamily="18" charset="0"/>
                                    </a:rPr>
                                    <m:t>2</m:t>
                                  </m:r>
                                </m:sup>
                              </m:sSubSup>
                              <m:r>
                                <a:rPr lang="en-US" sz="2800" i="1">
                                  <a:solidFill>
                                    <a:srgbClr val="C00000"/>
                                  </a:solidFill>
                                  <a:latin typeface="Cambria Math" panose="02040503050406030204" pitchFamily="18" charset="0"/>
                                </a:rPr>
                                <m:t>+</m:t>
                              </m:r>
                              <m:r>
                                <a:rPr lang="en-US" sz="2800" i="1">
                                  <a:solidFill>
                                    <a:srgbClr val="C00000"/>
                                  </a:solidFill>
                                  <a:latin typeface="Cambria Math" panose="02040503050406030204" pitchFamily="18" charset="0"/>
                                </a:rPr>
                                <m:t>𝜆</m:t>
                              </m:r>
                            </m:e>
                          </m:d>
                        </m:e>
                        <m:sup>
                          <m:r>
                            <a:rPr lang="en-US" sz="2800" b="0" i="1" smtClean="0">
                              <a:solidFill>
                                <a:srgbClr val="C00000"/>
                              </a:solidFill>
                              <a:latin typeface="Cambria Math" panose="02040503050406030204" pitchFamily="18" charset="0"/>
                            </a:rPr>
                            <m:t>𝑘</m:t>
                          </m:r>
                        </m:sup>
                      </m:sSup>
                    </m:oMath>
                  </m:oMathPara>
                </a14:m>
                <a:endParaRPr lang="en-US" sz="2800" dirty="0"/>
              </a:p>
            </p:txBody>
          </p:sp>
        </mc:Choice>
        <mc:Fallback>
          <p:sp>
            <p:nvSpPr>
              <p:cNvPr id="5" name="Rectangle 4">
                <a:extLst>
                  <a:ext uri="{FF2B5EF4-FFF2-40B4-BE49-F238E27FC236}">
                    <a16:creationId xmlns:a16="http://schemas.microsoft.com/office/drawing/2014/main" id="{8F86F443-C35C-4C45-BA73-5897B8F53562}"/>
                  </a:ext>
                </a:extLst>
              </p:cNvPr>
              <p:cNvSpPr>
                <a:spLocks noRot="1" noChangeAspect="1" noMove="1" noResize="1" noEditPoints="1" noAdjustHandles="1" noChangeArrowheads="1" noChangeShapeType="1" noTextEdit="1"/>
              </p:cNvSpPr>
              <p:nvPr/>
            </p:nvSpPr>
            <p:spPr>
              <a:xfrm>
                <a:off x="1773226" y="1410124"/>
                <a:ext cx="8839853" cy="131882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244EBBE8-FE8D-4C8F-9EC7-1AC582EBE352}"/>
                  </a:ext>
                </a:extLst>
              </p:cNvPr>
              <p:cNvSpPr/>
              <p:nvPr/>
            </p:nvSpPr>
            <p:spPr>
              <a:xfrm>
                <a:off x="838200" y="5576779"/>
                <a:ext cx="10049540"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2800" i="1" smtClean="0">
                              <a:solidFill>
                                <a:srgbClr val="C00000"/>
                              </a:solidFill>
                              <a:latin typeface="Cambria Math" panose="02040503050406030204" pitchFamily="18" charset="0"/>
                            </a:rPr>
                          </m:ctrlPr>
                        </m:funcPr>
                        <m:fName>
                          <m:r>
                            <m:rPr>
                              <m:sty m:val="p"/>
                            </m:rPr>
                            <a:rPr lang="en-US" sz="2800">
                              <a:solidFill>
                                <a:srgbClr val="C00000"/>
                              </a:solidFill>
                              <a:latin typeface="Cambria Math" panose="02040503050406030204" pitchFamily="18" charset="0"/>
                            </a:rPr>
                            <m:t>log</m:t>
                          </m:r>
                          <m:r>
                            <a:rPr lang="en-US" sz="2800">
                              <a:solidFill>
                                <a:srgbClr val="C00000"/>
                              </a:solidFill>
                              <a:latin typeface="Cambria Math" panose="02040503050406030204" pitchFamily="18" charset="0"/>
                            </a:rPr>
                            <m:t> </m:t>
                          </m:r>
                          <m:r>
                            <m:rPr>
                              <m:sty m:val="p"/>
                            </m:rPr>
                            <a:rPr lang="en-US" sz="2800">
                              <a:solidFill>
                                <a:srgbClr val="C00000"/>
                              </a:solidFill>
                              <a:latin typeface="Cambria Math" panose="02040503050406030204" pitchFamily="18" charset="0"/>
                            </a:rPr>
                            <m:t>det</m:t>
                          </m:r>
                        </m:fName>
                        <m:e>
                          <m:r>
                            <a:rPr lang="en-US" sz="2800" i="1">
                              <a:solidFill>
                                <a:srgbClr val="C00000"/>
                              </a:solidFill>
                              <a:latin typeface="Cambria Math" panose="02040503050406030204" pitchFamily="18" charset="0"/>
                            </a:rPr>
                            <m:t>(</m:t>
                          </m:r>
                        </m:e>
                      </m:func>
                      <m:sSup>
                        <m:sSupPr>
                          <m:ctrlPr>
                            <a:rPr lang="en-US" sz="2800" i="1">
                              <a:solidFill>
                                <a:srgbClr val="C00000"/>
                              </a:solidFill>
                              <a:latin typeface="Cambria Math" panose="02040503050406030204" pitchFamily="18" charset="0"/>
                            </a:rPr>
                          </m:ctrlPr>
                        </m:sSupPr>
                        <m:e>
                          <m:r>
                            <a:rPr lang="en-US" sz="2800" i="1">
                              <a:solidFill>
                                <a:srgbClr val="C00000"/>
                              </a:solidFill>
                              <a:latin typeface="Cambria Math" panose="02040503050406030204" pitchFamily="18" charset="0"/>
                            </a:rPr>
                            <m:t>𝐴</m:t>
                          </m:r>
                        </m:e>
                        <m:sup>
                          <m:r>
                            <a:rPr lang="en-US" sz="2800" i="1">
                              <a:solidFill>
                                <a:srgbClr val="C00000"/>
                              </a:solidFill>
                              <a:latin typeface="Cambria Math" panose="02040503050406030204" pitchFamily="18" charset="0"/>
                            </a:rPr>
                            <m:t>⊤</m:t>
                          </m:r>
                        </m:sup>
                      </m:sSup>
                      <m:r>
                        <a:rPr lang="en-US" sz="2800" i="1">
                          <a:solidFill>
                            <a:srgbClr val="C00000"/>
                          </a:solidFill>
                          <a:latin typeface="Cambria Math" panose="02040503050406030204" pitchFamily="18" charset="0"/>
                        </a:rPr>
                        <m:t>𝐴</m:t>
                      </m:r>
                      <m:r>
                        <a:rPr lang="en-US" sz="2800" i="1">
                          <a:solidFill>
                            <a:srgbClr val="C00000"/>
                          </a:solidFill>
                          <a:latin typeface="Cambria Math" panose="02040503050406030204" pitchFamily="18" charset="0"/>
                        </a:rPr>
                        <m:t>+</m:t>
                      </m:r>
                      <m:r>
                        <a:rPr lang="en-US" sz="2800" i="1">
                          <a:solidFill>
                            <a:srgbClr val="C00000"/>
                          </a:solidFill>
                          <a:latin typeface="Cambria Math" panose="02040503050406030204" pitchFamily="18" charset="0"/>
                        </a:rPr>
                        <m:t>𝜆</m:t>
                      </m:r>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𝐼</m:t>
                          </m:r>
                        </m:e>
                        <m:sub>
                          <m:r>
                            <a:rPr lang="en-US" sz="2800" b="0" i="1" smtClean="0">
                              <a:solidFill>
                                <a:srgbClr val="C00000"/>
                              </a:solidFill>
                              <a:latin typeface="Cambria Math" panose="02040503050406030204" pitchFamily="18" charset="0"/>
                            </a:rPr>
                            <m:t>𝑑</m:t>
                          </m:r>
                        </m:sub>
                      </m:sSub>
                      <m:r>
                        <a:rPr lang="en-US" sz="2800" i="1">
                          <a:solidFill>
                            <a:srgbClr val="C00000"/>
                          </a:solidFill>
                          <a:latin typeface="Cambria Math" panose="02040503050406030204" pitchFamily="18" charset="0"/>
                        </a:rPr>
                        <m:t>)=</m:t>
                      </m:r>
                      <m:r>
                        <a:rPr lang="en-US" sz="2800" i="1">
                          <a:solidFill>
                            <a:srgbClr val="C00000"/>
                          </a:solidFill>
                          <a:latin typeface="Cambria Math" panose="02040503050406030204" pitchFamily="18" charset="0"/>
                        </a:rPr>
                        <m:t>𝑂</m:t>
                      </m:r>
                      <m:d>
                        <m:dPr>
                          <m:ctrlPr>
                            <a:rPr lang="en-US" sz="2800" i="1">
                              <a:solidFill>
                                <a:srgbClr val="C00000"/>
                              </a:solidFill>
                              <a:latin typeface="Cambria Math" panose="02040503050406030204" pitchFamily="18" charset="0"/>
                            </a:rPr>
                          </m:ctrlPr>
                        </m:dPr>
                        <m:e>
                          <m:r>
                            <a:rPr lang="en-US" sz="2800" i="1">
                              <a:solidFill>
                                <a:srgbClr val="C00000"/>
                              </a:solidFill>
                              <a:latin typeface="Cambria Math" panose="02040503050406030204" pitchFamily="18" charset="0"/>
                            </a:rPr>
                            <m:t>𝑘</m:t>
                          </m:r>
                          <m:r>
                            <a:rPr lang="en-US" sz="2800" i="1">
                              <a:solidFill>
                                <a:srgbClr val="C00000"/>
                              </a:solidFill>
                              <a:latin typeface="Cambria Math" panose="02040503050406030204" pitchFamily="18" charset="0"/>
                            </a:rPr>
                            <m:t> </m:t>
                          </m:r>
                          <m:r>
                            <m:rPr>
                              <m:sty m:val="p"/>
                            </m:rPr>
                            <a:rPr lang="en-US" sz="2800">
                              <a:solidFill>
                                <a:srgbClr val="C00000"/>
                              </a:solidFill>
                              <a:latin typeface="Cambria Math" panose="02040503050406030204" pitchFamily="18" charset="0"/>
                            </a:rPr>
                            <m:t>log</m:t>
                          </m:r>
                          <m:r>
                            <a:rPr lang="en-US" sz="2800">
                              <a:solidFill>
                                <a:srgbClr val="C00000"/>
                              </a:solidFill>
                              <a:latin typeface="Cambria Math" panose="02040503050406030204" pitchFamily="18" charset="0"/>
                            </a:rPr>
                            <m:t> </m:t>
                          </m:r>
                          <m:r>
                            <a:rPr lang="en-US" sz="2800" i="1">
                              <a:solidFill>
                                <a:srgbClr val="C00000"/>
                              </a:solidFill>
                              <a:latin typeface="Cambria Math" panose="02040503050406030204" pitchFamily="18" charset="0"/>
                            </a:rPr>
                            <m:t>𝑛</m:t>
                          </m:r>
                        </m:e>
                      </m:d>
                      <m:r>
                        <a:rPr lang="en-US" sz="2800" i="1">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𝑑</m:t>
                      </m:r>
                      <m:func>
                        <m:funcPr>
                          <m:ctrlPr>
                            <a:rPr lang="en-US" sz="2800" i="1">
                              <a:solidFill>
                                <a:srgbClr val="C00000"/>
                              </a:solidFill>
                              <a:latin typeface="Cambria Math" panose="02040503050406030204" pitchFamily="18" charset="0"/>
                            </a:rPr>
                          </m:ctrlPr>
                        </m:funcPr>
                        <m:fName>
                          <m:r>
                            <m:rPr>
                              <m:sty m:val="p"/>
                            </m:rPr>
                            <a:rPr lang="en-US" sz="2800">
                              <a:solidFill>
                                <a:srgbClr val="C00000"/>
                              </a:solidFill>
                              <a:latin typeface="Cambria Math" panose="02040503050406030204" pitchFamily="18" charset="0"/>
                            </a:rPr>
                            <m:t>log</m:t>
                          </m:r>
                        </m:fName>
                        <m:e>
                          <m:r>
                            <a:rPr lang="en-US" sz="2800" i="1">
                              <a:solidFill>
                                <a:srgbClr val="C00000"/>
                              </a:solidFill>
                              <a:latin typeface="Cambria Math" panose="02040503050406030204" pitchFamily="18" charset="0"/>
                            </a:rPr>
                            <m:t>𝜆</m:t>
                          </m:r>
                        </m:e>
                      </m:func>
                    </m:oMath>
                  </m:oMathPara>
                </a14:m>
                <a:endParaRPr lang="en-US" sz="2800" dirty="0"/>
              </a:p>
            </p:txBody>
          </p:sp>
        </mc:Choice>
        <mc:Fallback>
          <p:sp>
            <p:nvSpPr>
              <p:cNvPr id="6" name="Rectangle 5">
                <a:extLst>
                  <a:ext uri="{FF2B5EF4-FFF2-40B4-BE49-F238E27FC236}">
                    <a16:creationId xmlns:a16="http://schemas.microsoft.com/office/drawing/2014/main" id="{244EBBE8-FE8D-4C8F-9EC7-1AC582EBE352}"/>
                  </a:ext>
                </a:extLst>
              </p:cNvPr>
              <p:cNvSpPr>
                <a:spLocks noRot="1" noChangeAspect="1" noMove="1" noResize="1" noEditPoints="1" noAdjustHandles="1" noChangeArrowheads="1" noChangeShapeType="1" noTextEdit="1"/>
              </p:cNvSpPr>
              <p:nvPr/>
            </p:nvSpPr>
            <p:spPr>
              <a:xfrm>
                <a:off x="838200" y="5576779"/>
                <a:ext cx="10049540" cy="523220"/>
              </a:xfrm>
              <a:prstGeom prst="rect">
                <a:avLst/>
              </a:prstGeom>
              <a:blipFill>
                <a:blip r:embed="rId4"/>
                <a:stretch>
                  <a:fillRect/>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286728F0-26AE-48E5-9860-99066BAACD2D}"/>
              </a:ext>
            </a:extLst>
          </p:cNvPr>
          <p:cNvSpPr/>
          <p:nvPr/>
        </p:nvSpPr>
        <p:spPr>
          <a:xfrm>
            <a:off x="4202783" y="2981293"/>
            <a:ext cx="2749792" cy="461665"/>
          </a:xfrm>
          <a:prstGeom prst="rect">
            <a:avLst/>
          </a:prstGeom>
        </p:spPr>
        <p:txBody>
          <a:bodyPr wrap="none">
            <a:spAutoFit/>
          </a:bodyPr>
          <a:lstStyle/>
          <a:p>
            <a:r>
              <a:rPr lang="en-US" sz="2400" dirty="0"/>
              <a:t>small singular values</a:t>
            </a:r>
          </a:p>
        </p:txBody>
      </p:sp>
      <p:sp>
        <p:nvSpPr>
          <p:cNvPr id="7" name="Rectangle 6">
            <a:extLst>
              <a:ext uri="{FF2B5EF4-FFF2-40B4-BE49-F238E27FC236}">
                <a16:creationId xmlns:a16="http://schemas.microsoft.com/office/drawing/2014/main" id="{D9048C8A-CB2A-4BAF-AF9F-476049D55530}"/>
              </a:ext>
            </a:extLst>
          </p:cNvPr>
          <p:cNvSpPr/>
          <p:nvPr/>
        </p:nvSpPr>
        <p:spPr>
          <a:xfrm>
            <a:off x="7816153" y="2979789"/>
            <a:ext cx="2712537" cy="461665"/>
          </a:xfrm>
          <a:prstGeom prst="rect">
            <a:avLst/>
          </a:prstGeom>
        </p:spPr>
        <p:txBody>
          <a:bodyPr wrap="none">
            <a:spAutoFit/>
          </a:bodyPr>
          <a:lstStyle/>
          <a:p>
            <a:r>
              <a:rPr lang="en-US" sz="2400" dirty="0"/>
              <a:t>large singular values</a:t>
            </a:r>
          </a:p>
        </p:txBody>
      </p:sp>
      <p:cxnSp>
        <p:nvCxnSpPr>
          <p:cNvPr id="8" name="Straight Arrow Connector 7">
            <a:extLst>
              <a:ext uri="{FF2B5EF4-FFF2-40B4-BE49-F238E27FC236}">
                <a16:creationId xmlns:a16="http://schemas.microsoft.com/office/drawing/2014/main" id="{56F9B78B-0CAD-4DCA-B0B6-82233C336962}"/>
              </a:ext>
            </a:extLst>
          </p:cNvPr>
          <p:cNvCxnSpPr>
            <a:cxnSpLocks/>
            <a:stCxn id="7" idx="0"/>
          </p:cNvCxnSpPr>
          <p:nvPr/>
        </p:nvCxnSpPr>
        <p:spPr>
          <a:xfrm flipV="1">
            <a:off x="9172422" y="2586575"/>
            <a:ext cx="0" cy="3932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A37779C-461D-40F3-B73E-04D28FF0714E}"/>
              </a:ext>
            </a:extLst>
          </p:cNvPr>
          <p:cNvCxnSpPr>
            <a:cxnSpLocks/>
            <a:stCxn id="4" idx="0"/>
          </p:cNvCxnSpPr>
          <p:nvPr/>
        </p:nvCxnSpPr>
        <p:spPr>
          <a:xfrm flipV="1">
            <a:off x="5577679" y="2586575"/>
            <a:ext cx="0" cy="3947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69476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Number of Total Rows</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10515599" cy="4351338"/>
              </a:xfrm>
            </p:spPr>
            <p:txBody>
              <a:bodyPr>
                <a:normAutofit/>
              </a:bodyPr>
              <a:lstStyle/>
              <a:p>
                <a:pPr marL="457200" indent="-457200">
                  <a:buClr>
                    <a:schemeClr val="tx1"/>
                  </a:buClr>
                  <a:buFont typeface="Wingdings" panose="05000000000000000000" pitchFamily="2" charset="2"/>
                  <a:buChar char="v"/>
                </a:pPr>
                <a14:m>
                  <m:oMath xmlns:m="http://schemas.openxmlformats.org/officeDocument/2006/math">
                    <m:func>
                      <m:funcPr>
                        <m:ctrlPr>
                          <a:rPr lang="en-US" i="1" smtClean="0">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det</m:t>
                        </m:r>
                      </m:fName>
                      <m:e>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𝐴</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𝐴</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𝜆</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𝐼</m:t>
                                </m:r>
                              </m:e>
                              <m:sub>
                                <m:r>
                                  <a:rPr lang="en-US" b="0" i="1" smtClean="0">
                                    <a:solidFill>
                                      <a:srgbClr val="C00000"/>
                                    </a:solidFill>
                                    <a:latin typeface="Cambria Math" panose="02040503050406030204" pitchFamily="18" charset="0"/>
                                  </a:rPr>
                                  <m:t>𝑑</m:t>
                                </m:r>
                              </m:sub>
                            </m:sSub>
                          </m:e>
                        </m:d>
                      </m:e>
                    </m:func>
                    <m:r>
                      <a:rPr lang="en-US" b="0" i="1" dirty="0" smtClean="0">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𝜆</m:t>
                        </m:r>
                      </m:e>
                      <m:sup>
                        <m:r>
                          <a:rPr lang="en-US" b="0" i="1" smtClean="0">
                            <a:solidFill>
                              <a:srgbClr val="C00000"/>
                            </a:solidFill>
                            <a:latin typeface="Cambria Math" panose="02040503050406030204" pitchFamily="18" charset="0"/>
                          </a:rPr>
                          <m:t>𝑑</m:t>
                        </m:r>
                      </m:sup>
                    </m:sSup>
                    <m:r>
                      <m:rPr>
                        <m:nor/>
                      </m:rPr>
                      <a:rPr lang="en-US" dirty="0">
                        <a:solidFill>
                          <a:srgbClr val="C00000"/>
                        </a:solidFill>
                      </a:rPr>
                      <m:t> </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𝑒</m:t>
                        </m:r>
                      </m:e>
                      <m:sup>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/2</m:t>
                        </m:r>
                      </m:sup>
                    </m:sSup>
                  </m:oMath>
                </a14:m>
                <a:r>
                  <a:rPr lang="en-US" b="0" dirty="0">
                    <a:solidFill>
                      <a:srgbClr val="C00000"/>
                    </a:solidFill>
                    <a:latin typeface="Cambria Math" panose="02040503050406030204" pitchFamily="18" charset="0"/>
                  </a:rPr>
                  <a:t> </a:t>
                </a:r>
                <a:r>
                  <a:rPr lang="en-US" dirty="0">
                    <a:solidFill>
                      <a:srgbClr val="00B0F0"/>
                    </a:solidFill>
                  </a:rPr>
                  <a:t>[CMP16]</a:t>
                </a:r>
              </a:p>
              <a:p>
                <a:pPr marL="457200" indent="-457200">
                  <a:buClr>
                    <a:schemeClr val="tx1"/>
                  </a:buClr>
                  <a:buFont typeface="Wingdings" panose="05000000000000000000" pitchFamily="2" charset="2"/>
                  <a:buChar char="v"/>
                </a:pPr>
                <a14:m>
                  <m:oMath xmlns:m="http://schemas.openxmlformats.org/officeDocument/2006/math">
                    <m:f>
                      <m:fPr>
                        <m:ctrlPr>
                          <a:rPr lang="en-US" i="1" smtClean="0">
                            <a:solidFill>
                              <a:srgbClr val="C00000"/>
                            </a:solidFill>
                            <a:latin typeface="Cambria Math" panose="02040503050406030204" pitchFamily="18" charset="0"/>
                          </a:rPr>
                        </m:ctrlPr>
                      </m:fPr>
                      <m:num>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num>
                      <m:den>
                        <m:r>
                          <a:rPr lang="en-US" i="1">
                            <a:solidFill>
                              <a:srgbClr val="C00000"/>
                            </a:solidFill>
                            <a:latin typeface="Cambria Math" panose="02040503050406030204" pitchFamily="18" charset="0"/>
                          </a:rPr>
                          <m:t>2</m:t>
                        </m:r>
                      </m:den>
                    </m:f>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𝑑</m:t>
                    </m:r>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log</m:t>
                        </m:r>
                      </m:fName>
                      <m:e>
                        <m:r>
                          <a:rPr lang="en-US" b="0" i="1" smtClean="0">
                            <a:solidFill>
                              <a:srgbClr val="C00000"/>
                            </a:solidFill>
                            <a:latin typeface="Cambria Math" panose="02040503050406030204" pitchFamily="18" charset="0"/>
                          </a:rPr>
                          <m:t>𝜆</m:t>
                        </m:r>
                      </m:e>
                    </m:func>
                    <m:r>
                      <a:rPr lang="en-US" b="0" i="1" smtClean="0">
                        <a:solidFill>
                          <a:srgbClr val="C00000"/>
                        </a:solidFill>
                        <a:latin typeface="Cambria Math" panose="02040503050406030204" pitchFamily="18" charset="0"/>
                      </a:rPr>
                      <m:t>≤</m:t>
                    </m:r>
                  </m:oMath>
                </a14:m>
                <a:r>
                  <a:rPr lang="en-US" dirty="0">
                    <a:solidFill>
                      <a:srgbClr val="C00000"/>
                    </a:solidFill>
                  </a:rPr>
                  <a:t> </a:t>
                </a:r>
                <a14:m>
                  <m:oMath xmlns:m="http://schemas.openxmlformats.org/officeDocument/2006/math">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r>
                          <a:rPr lang="en-US">
                            <a:solidFill>
                              <a:srgbClr val="C00000"/>
                            </a:solidFill>
                            <a:latin typeface="Cambria Math" panose="02040503050406030204" pitchFamily="18" charset="0"/>
                          </a:rPr>
                          <m:t> </m:t>
                        </m:r>
                        <m:r>
                          <m:rPr>
                            <m:sty m:val="p"/>
                          </m:rPr>
                          <a:rPr lang="en-US">
                            <a:solidFill>
                              <a:srgbClr val="C00000"/>
                            </a:solidFill>
                            <a:latin typeface="Cambria Math" panose="02040503050406030204" pitchFamily="18" charset="0"/>
                          </a:rPr>
                          <m:t>det</m:t>
                        </m:r>
                      </m:fName>
                      <m:e>
                        <m:r>
                          <a:rPr lang="en-US" i="1">
                            <a:solidFill>
                              <a:srgbClr val="C00000"/>
                            </a:solidFill>
                            <a:latin typeface="Cambria Math" panose="02040503050406030204" pitchFamily="18" charset="0"/>
                          </a:rPr>
                          <m:t>(</m:t>
                        </m:r>
                      </m:e>
                    </m:func>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𝐴</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𝐴</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𝜆</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𝐼</m:t>
                        </m:r>
                      </m:e>
                      <m:sub>
                        <m:r>
                          <a:rPr lang="en-US" b="0" i="1" smtClean="0">
                            <a:solidFill>
                              <a:srgbClr val="C00000"/>
                            </a:solidFill>
                            <a:latin typeface="Cambria Math" panose="02040503050406030204" pitchFamily="18" charset="0"/>
                          </a:rPr>
                          <m:t>𝑑</m:t>
                        </m:r>
                      </m:sub>
                    </m:sSub>
                    <m:r>
                      <a:rPr lang="en-US" b="0" i="1" smtClean="0">
                        <a:solidFill>
                          <a:srgbClr val="C00000"/>
                        </a:solidFill>
                        <a:latin typeface="Cambria Math" panose="02040503050406030204" pitchFamily="18" charset="0"/>
                      </a:rPr>
                      <m:t>)</m:t>
                    </m:r>
                  </m:oMath>
                </a14:m>
                <a:endParaRPr lang="en-US" i="1" dirty="0">
                  <a:solidFill>
                    <a:srgbClr val="C00000"/>
                  </a:solidFill>
                  <a:latin typeface="Cambria Math" panose="02040503050406030204" pitchFamily="18" charset="0"/>
                </a:endParaRPr>
              </a:p>
              <a:p>
                <a:pPr marL="457200" indent="-457200">
                  <a:buClr>
                    <a:schemeClr val="tx1"/>
                  </a:buClr>
                  <a:buFont typeface="Wingdings" panose="05000000000000000000" pitchFamily="2" charset="2"/>
                  <a:buChar char="v"/>
                </a:pPr>
                <a:endParaRPr lang="en-US" i="1" dirty="0">
                  <a:solidFill>
                    <a:srgbClr val="C00000"/>
                  </a:solidFill>
                  <a:latin typeface="Cambria Math" panose="02040503050406030204" pitchFamily="18" charset="0"/>
                </a:endParaRPr>
              </a:p>
              <a:p>
                <a:pPr marL="457200" indent="-457200">
                  <a:buClr>
                    <a:schemeClr val="tx1"/>
                  </a:buClr>
                  <a:buFont typeface="Wingdings" panose="05000000000000000000" pitchFamily="2" charset="2"/>
                  <a:buChar char="v"/>
                </a:pPr>
                <a14:m>
                  <m:oMath xmlns:m="http://schemas.openxmlformats.org/officeDocument/2006/math">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r>
                          <a:rPr lang="en-US">
                            <a:solidFill>
                              <a:srgbClr val="C00000"/>
                            </a:solidFill>
                            <a:latin typeface="Cambria Math" panose="02040503050406030204" pitchFamily="18" charset="0"/>
                          </a:rPr>
                          <m:t> </m:t>
                        </m:r>
                        <m:r>
                          <m:rPr>
                            <m:sty m:val="p"/>
                          </m:rPr>
                          <a:rPr lang="en-US">
                            <a:solidFill>
                              <a:srgbClr val="C00000"/>
                            </a:solidFill>
                            <a:latin typeface="Cambria Math" panose="02040503050406030204" pitchFamily="18" charset="0"/>
                          </a:rPr>
                          <m:t>det</m:t>
                        </m:r>
                      </m:fName>
                      <m:e>
                        <m:r>
                          <a:rPr lang="en-US" i="1">
                            <a:solidFill>
                              <a:srgbClr val="C00000"/>
                            </a:solidFill>
                            <a:latin typeface="Cambria Math" panose="02040503050406030204" pitchFamily="18" charset="0"/>
                          </a:rPr>
                          <m:t>(</m:t>
                        </m:r>
                      </m:e>
                    </m:func>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𝐴</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𝐴</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𝜆</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𝐼</m:t>
                        </m:r>
                      </m:e>
                      <m:sub>
                        <m:r>
                          <a:rPr lang="en-US" b="0" i="1" smtClean="0">
                            <a:solidFill>
                              <a:srgbClr val="C00000"/>
                            </a:solidFill>
                            <a:latin typeface="Cambria Math" panose="02040503050406030204" pitchFamily="18" charset="0"/>
                          </a:rPr>
                          <m:t>𝑑</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𝑘</m:t>
                        </m:r>
                        <m:r>
                          <a:rPr lang="en-US" i="1">
                            <a:solidFill>
                              <a:srgbClr val="C00000"/>
                            </a:solidFill>
                            <a:latin typeface="Cambria Math" panose="02040503050406030204" pitchFamily="18" charset="0"/>
                          </a:rPr>
                          <m:t> </m:t>
                        </m:r>
                        <m:r>
                          <m:rPr>
                            <m:sty m:val="p"/>
                          </m:rPr>
                          <a:rPr lang="en-US">
                            <a:solidFill>
                              <a:srgbClr val="C00000"/>
                            </a:solidFill>
                            <a:latin typeface="Cambria Math" panose="02040503050406030204" pitchFamily="18" charset="0"/>
                          </a:rPr>
                          <m:t>log</m:t>
                        </m:r>
                        <m:r>
                          <a:rPr lang="en-US">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𝑛</m:t>
                        </m:r>
                      </m:e>
                    </m:d>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𝑑</m:t>
                    </m:r>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𝜆</m:t>
                        </m:r>
                      </m:e>
                    </m:func>
                  </m:oMath>
                </a14:m>
                <a:endParaRPr lang="en-US" dirty="0"/>
              </a:p>
              <a:p>
                <a:pPr marL="457200" indent="-457200">
                  <a:buClr>
                    <a:schemeClr val="tx1"/>
                  </a:buClr>
                  <a:buFont typeface="Wingdings" panose="05000000000000000000" pitchFamily="2" charset="2"/>
                  <a:buChar char="v"/>
                </a:pPr>
                <a:endParaRPr lang="en-US" b="0" dirty="0">
                  <a:solidFill>
                    <a:srgbClr val="C00000"/>
                  </a:solidFill>
                  <a:latin typeface="Cambria Math" panose="02040503050406030204" pitchFamily="18" charset="0"/>
                </a:endParaRPr>
              </a:p>
            </p:txBody>
          </p:sp>
        </mc:Choice>
        <mc:Fallback>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10515599" cy="4351338"/>
              </a:xfrm>
              <a:blipFill>
                <a:blip r:embed="rId2"/>
                <a:stretch>
                  <a:fillRect t="-196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27AD9D48-FB3B-42FD-AB71-65F30DA45800}"/>
              </a:ext>
            </a:extLst>
          </p:cNvPr>
          <p:cNvSpPr/>
          <p:nvPr/>
        </p:nvSpPr>
        <p:spPr>
          <a:xfrm>
            <a:off x="651200" y="3299601"/>
            <a:ext cx="10215274" cy="921526"/>
          </a:xfrm>
          <a:prstGeom prst="rect">
            <a:avLst/>
          </a:prstGeom>
          <a:noFill/>
          <a:ln w="571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92692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Template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1" y="1825625"/>
                <a:ext cx="7426910" cy="4351338"/>
              </a:xfrm>
            </p:spPr>
            <p:txBody>
              <a:bodyPr>
                <a:normAutofit/>
              </a:bodyPr>
              <a:lstStyle/>
              <a:p>
                <a:pPr>
                  <a:buFont typeface="Wingdings" panose="05000000000000000000" pitchFamily="2" charset="2"/>
                  <a:buChar char="ü"/>
                </a:pPr>
                <a:r>
                  <a:rPr lang="en-US" dirty="0"/>
                  <a:t>  Issue #1: Compute </a:t>
                </a:r>
                <a14:m>
                  <m:oMath xmlns:m="http://schemas.openxmlformats.org/officeDocument/2006/math">
                    <m:r>
                      <a:rPr lang="en-US" i="1">
                        <a:solidFill>
                          <a:srgbClr val="C00000"/>
                        </a:solidFill>
                        <a:latin typeface="Cambria Math" panose="02040503050406030204" pitchFamily="18" charset="0"/>
                      </a:rPr>
                      <m:t>𝜆</m:t>
                    </m:r>
                    <m:r>
                      <a:rPr lang="en-US" b="0" i="1" smtClean="0">
                        <a:solidFill>
                          <a:srgbClr val="C00000"/>
                        </a:solidFill>
                        <a:latin typeface="Cambria Math" panose="02040503050406030204" pitchFamily="18" charset="0"/>
                      </a:rPr>
                      <m:t>=</m:t>
                    </m:r>
                    <m:f>
                      <m:fPr>
                        <m:ctrlPr>
                          <a:rPr lang="en-US" b="0" i="1" smtClean="0">
                            <a:solidFill>
                              <a:srgbClr val="C00000"/>
                            </a:solidFill>
                            <a:latin typeface="Cambria Math" panose="02040503050406030204" pitchFamily="18" charset="0"/>
                          </a:rPr>
                        </m:ctrlPr>
                      </m:fPr>
                      <m:num>
                        <m:sSubSup>
                          <m:sSubSupPr>
                            <m:ctrlPr>
                              <a:rPr lang="en-US" b="0" i="1" smtClean="0">
                                <a:solidFill>
                                  <a:srgbClr val="C00000"/>
                                </a:solidFill>
                                <a:latin typeface="Cambria Math" panose="02040503050406030204" pitchFamily="18" charset="0"/>
                              </a:rPr>
                            </m:ctrlPr>
                          </m:sSubSupPr>
                          <m:e>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𝐴</m:t>
                                    </m:r>
                                  </m:e>
                                  <m:sub>
                                    <m:r>
                                      <a:rPr lang="en-US" b="0" i="1" smtClean="0">
                                        <a:solidFill>
                                          <a:srgbClr val="C00000"/>
                                        </a:solidFill>
                                        <a:latin typeface="Cambria Math" panose="02040503050406030204" pitchFamily="18" charset="0"/>
                                      </a:rPr>
                                      <m:t>𝑘</m:t>
                                    </m:r>
                                  </m:sub>
                                </m:sSub>
                              </m:e>
                            </m:d>
                          </m:e>
                          <m:sub>
                            <m:r>
                              <a:rPr lang="en-US" b="0" i="1" smtClean="0">
                                <a:solidFill>
                                  <a:srgbClr val="C00000"/>
                                </a:solidFill>
                                <a:latin typeface="Cambria Math" panose="02040503050406030204" pitchFamily="18" charset="0"/>
                              </a:rPr>
                              <m:t>𝐹</m:t>
                            </m:r>
                          </m:sub>
                          <m:sup>
                            <m:r>
                              <a:rPr lang="en-US" b="0" i="1" smtClean="0">
                                <a:solidFill>
                                  <a:srgbClr val="C00000"/>
                                </a:solidFill>
                                <a:latin typeface="Cambria Math" panose="02040503050406030204" pitchFamily="18" charset="0"/>
                              </a:rPr>
                              <m:t>2</m:t>
                            </m:r>
                          </m:sup>
                        </m:sSubSup>
                      </m:num>
                      <m:den>
                        <m:r>
                          <a:rPr lang="en-US" b="0" i="1" smtClean="0">
                            <a:solidFill>
                              <a:srgbClr val="C00000"/>
                            </a:solidFill>
                            <a:latin typeface="Cambria Math" panose="02040503050406030204" pitchFamily="18" charset="0"/>
                          </a:rPr>
                          <m:t>𝑘</m:t>
                        </m:r>
                      </m:den>
                    </m:f>
                  </m:oMath>
                </a14:m>
                <a:endParaRPr lang="en-US" dirty="0"/>
              </a:p>
              <a:p>
                <a:pPr>
                  <a:buClr>
                    <a:schemeClr val="tx1"/>
                  </a:buClr>
                  <a:buFont typeface="Wingdings" panose="05000000000000000000" pitchFamily="2" charset="2"/>
                  <a:buChar char="ü"/>
                </a:pPr>
                <a:r>
                  <a:rPr lang="en-US" dirty="0"/>
                  <a:t>  Issue #2: Bound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endParaRPr lang="en-US" dirty="0">
                  <a:solidFill>
                    <a:srgbClr val="00B0F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1" y="1825625"/>
                <a:ext cx="7426910" cy="4351338"/>
              </a:xfrm>
              <a:blipFill>
                <a:blip r:embed="rId2"/>
                <a:stretch>
                  <a:fillRect l="-1478"/>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3D9EFEAD-AF92-446A-A800-B54C02641C0A}"/>
              </a:ext>
            </a:extLst>
          </p:cNvPr>
          <p:cNvSpPr/>
          <p:nvPr/>
        </p:nvSpPr>
        <p:spPr>
          <a:xfrm>
            <a:off x="9119956" y="1209795"/>
            <a:ext cx="2067907" cy="221920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10F524FD-2A0E-41E7-853C-16A43FF84DF3}"/>
                  </a:ext>
                </a:extLst>
              </p:cNvPr>
              <p:cNvSpPr/>
              <p:nvPr/>
            </p:nvSpPr>
            <p:spPr>
              <a:xfrm>
                <a:off x="9965549" y="1607083"/>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5" name="Rectangle 4">
                <a:extLst>
                  <a:ext uri="{FF2B5EF4-FFF2-40B4-BE49-F238E27FC236}">
                    <a16:creationId xmlns:a16="http://schemas.microsoft.com/office/drawing/2014/main" id="{10F524FD-2A0E-41E7-853C-16A43FF84DF3}"/>
                  </a:ext>
                </a:extLst>
              </p:cNvPr>
              <p:cNvSpPr>
                <a:spLocks noRot="1" noChangeAspect="1" noMove="1" noResize="1" noEditPoints="1" noAdjustHandles="1" noChangeArrowheads="1" noChangeShapeType="1" noTextEdit="1"/>
              </p:cNvSpPr>
              <p:nvPr/>
            </p:nvSpPr>
            <p:spPr>
              <a:xfrm>
                <a:off x="9965549" y="1607083"/>
                <a:ext cx="541367" cy="584775"/>
              </a:xfrm>
              <a:prstGeom prst="rect">
                <a:avLst/>
              </a:prstGeom>
              <a:blipFill>
                <a:blip r:embed="rId3"/>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8775C550-0D2E-425C-A96A-5017D76DF04C}"/>
              </a:ext>
            </a:extLst>
          </p:cNvPr>
          <p:cNvSpPr/>
          <p:nvPr/>
        </p:nvSpPr>
        <p:spPr>
          <a:xfrm>
            <a:off x="9119956" y="2516427"/>
            <a:ext cx="2067907" cy="39730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CAE90A94-69C4-4C26-9EC6-765AAFEFEF51}"/>
                  </a:ext>
                </a:extLst>
              </p:cNvPr>
              <p:cNvSpPr/>
              <p:nvPr/>
            </p:nvSpPr>
            <p:spPr>
              <a:xfrm>
                <a:off x="9982798" y="2452064"/>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7" name="Rectangle 6">
                <a:extLst>
                  <a:ext uri="{FF2B5EF4-FFF2-40B4-BE49-F238E27FC236}">
                    <a16:creationId xmlns:a16="http://schemas.microsoft.com/office/drawing/2014/main" id="{CAE90A94-69C4-4C26-9EC6-765AAFEFEF51}"/>
                  </a:ext>
                </a:extLst>
              </p:cNvPr>
              <p:cNvSpPr>
                <a:spLocks noRot="1" noChangeAspect="1" noMove="1" noResize="1" noEditPoints="1" noAdjustHandles="1" noChangeArrowheads="1" noChangeShapeType="1" noTextEdit="1"/>
              </p:cNvSpPr>
              <p:nvPr/>
            </p:nvSpPr>
            <p:spPr>
              <a:xfrm>
                <a:off x="9982798" y="2452064"/>
                <a:ext cx="524118" cy="461665"/>
              </a:xfrm>
              <a:prstGeom prst="rect">
                <a:avLst/>
              </a:prstGeom>
              <a:blipFill>
                <a:blip r:embed="rId4"/>
                <a:stretch>
                  <a:fillRect b="-2632"/>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43785AE2-B18E-48E0-87EE-F23CB4F776C4}"/>
              </a:ext>
            </a:extLst>
          </p:cNvPr>
          <p:cNvSpPr/>
          <p:nvPr/>
        </p:nvSpPr>
        <p:spPr>
          <a:xfrm>
            <a:off x="9119956" y="3934867"/>
            <a:ext cx="2067907" cy="221920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DACDDF03-C165-4295-81EC-DE26FAECE385}"/>
                  </a:ext>
                </a:extLst>
              </p:cNvPr>
              <p:cNvSpPr/>
              <p:nvPr/>
            </p:nvSpPr>
            <p:spPr>
              <a:xfrm>
                <a:off x="9965549" y="433215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9" name="Rectangle 8">
                <a:extLst>
                  <a:ext uri="{FF2B5EF4-FFF2-40B4-BE49-F238E27FC236}">
                    <a16:creationId xmlns:a16="http://schemas.microsoft.com/office/drawing/2014/main" id="{DACDDF03-C165-4295-81EC-DE26FAECE385}"/>
                  </a:ext>
                </a:extLst>
              </p:cNvPr>
              <p:cNvSpPr>
                <a:spLocks noRot="1" noChangeAspect="1" noMove="1" noResize="1" noEditPoints="1" noAdjustHandles="1" noChangeArrowheads="1" noChangeShapeType="1" noTextEdit="1"/>
              </p:cNvSpPr>
              <p:nvPr/>
            </p:nvSpPr>
            <p:spPr>
              <a:xfrm>
                <a:off x="9965549" y="4332155"/>
                <a:ext cx="541367" cy="584775"/>
              </a:xfrm>
              <a:prstGeom prst="rect">
                <a:avLst/>
              </a:prstGeom>
              <a:blipFill>
                <a:blip r:embed="rId5"/>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165C379A-7F47-4FA7-B5B8-5F50A40DD8B3}"/>
              </a:ext>
            </a:extLst>
          </p:cNvPr>
          <p:cNvSpPr/>
          <p:nvPr/>
        </p:nvSpPr>
        <p:spPr>
          <a:xfrm>
            <a:off x="9119956" y="5241499"/>
            <a:ext cx="2067907" cy="39730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FC4EA6C-F31B-4E92-82A5-8A74CC97E1AE}"/>
                  </a:ext>
                </a:extLst>
              </p:cNvPr>
              <p:cNvSpPr/>
              <p:nvPr/>
            </p:nvSpPr>
            <p:spPr>
              <a:xfrm>
                <a:off x="9982798" y="5177136"/>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11" name="Rectangle 10">
                <a:extLst>
                  <a:ext uri="{FF2B5EF4-FFF2-40B4-BE49-F238E27FC236}">
                    <a16:creationId xmlns:a16="http://schemas.microsoft.com/office/drawing/2014/main" id="{CFC4EA6C-F31B-4E92-82A5-8A74CC97E1AE}"/>
                  </a:ext>
                </a:extLst>
              </p:cNvPr>
              <p:cNvSpPr>
                <a:spLocks noRot="1" noChangeAspect="1" noMove="1" noResize="1" noEditPoints="1" noAdjustHandles="1" noChangeArrowheads="1" noChangeShapeType="1" noTextEdit="1"/>
              </p:cNvSpPr>
              <p:nvPr/>
            </p:nvSpPr>
            <p:spPr>
              <a:xfrm>
                <a:off x="9982798" y="5177136"/>
                <a:ext cx="524118" cy="461665"/>
              </a:xfrm>
              <a:prstGeom prst="rect">
                <a:avLst/>
              </a:prstGeom>
              <a:blipFill>
                <a:blip r:embed="rId6"/>
                <a:stretch>
                  <a:fillRect b="-2632"/>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2E9A53BA-A033-49AA-AE1C-4030BE2CB4BA}"/>
              </a:ext>
            </a:extLst>
          </p:cNvPr>
          <p:cNvSpPr/>
          <p:nvPr/>
        </p:nvSpPr>
        <p:spPr>
          <a:xfrm>
            <a:off x="9119956" y="5250917"/>
            <a:ext cx="2067907" cy="903155"/>
          </a:xfrm>
          <a:prstGeom prst="rect">
            <a:avLst/>
          </a:prstGeom>
          <a:noFill/>
          <a:ln w="571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A93FE1AD-53BF-47E7-A6DC-796B73756450}"/>
                  </a:ext>
                </a:extLst>
              </p:cNvPr>
              <p:cNvSpPr/>
              <p:nvPr/>
            </p:nvSpPr>
            <p:spPr>
              <a:xfrm>
                <a:off x="9963954" y="5559893"/>
                <a:ext cx="55797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𝐵</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A93FE1AD-53BF-47E7-A6DC-796B73756450}"/>
                  </a:ext>
                </a:extLst>
              </p:cNvPr>
              <p:cNvSpPr>
                <a:spLocks noRot="1" noChangeAspect="1" noMove="1" noResize="1" noEditPoints="1" noAdjustHandles="1" noChangeArrowheads="1" noChangeShapeType="1" noTextEdit="1"/>
              </p:cNvSpPr>
              <p:nvPr/>
            </p:nvSpPr>
            <p:spPr>
              <a:xfrm>
                <a:off x="9963954" y="5559893"/>
                <a:ext cx="557973" cy="58477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805974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Low-Rank Approximation (Summary)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10515599" cy="4351338"/>
              </a:xfrm>
            </p:spPr>
            <p:txBody>
              <a:bodyPr>
                <a:normAutofit/>
              </a:bodyPr>
              <a:lstStyle/>
              <a:p>
                <a:pPr marL="457200" indent="-457200">
                  <a:buClr>
                    <a:schemeClr val="tx1"/>
                  </a:buClr>
                  <a:buFont typeface="Wingdings" panose="05000000000000000000" pitchFamily="2" charset="2"/>
                  <a:buChar char="v"/>
                </a:pPr>
                <a:r>
                  <a:rPr lang="en-US" dirty="0"/>
                  <a:t>Correctness from a similar argument</a:t>
                </a:r>
                <a:endParaRPr lang="en-US" i="1" dirty="0">
                  <a:solidFill>
                    <a:srgbClr val="C00000"/>
                  </a:solidFill>
                  <a:latin typeface="Cambria Math" panose="02040503050406030204" pitchFamily="18" charset="0"/>
                </a:endParaRPr>
              </a:p>
              <a:p>
                <a:pPr marL="457200" indent="-457200">
                  <a:buClr>
                    <a:schemeClr val="tx1"/>
                  </a:buClr>
                  <a:buFont typeface="Wingdings" panose="05000000000000000000" pitchFamily="2" charset="2"/>
                  <a:buChar char="v"/>
                </a:pP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𝑂</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𝑘</m:t>
                    </m:r>
                    <m:r>
                      <a:rPr lang="en-US" i="1">
                        <a:solidFill>
                          <a:srgbClr val="C00000"/>
                        </a:solidFill>
                        <a:latin typeface="Cambria Math" panose="02040503050406030204" pitchFamily="18" charset="0"/>
                      </a:rPr>
                      <m:t> </m:t>
                    </m:r>
                    <m:r>
                      <m:rPr>
                        <m:sty m:val="p"/>
                      </m:rPr>
                      <a:rPr lang="en-US">
                        <a:solidFill>
                          <a:srgbClr val="C00000"/>
                        </a:solidFill>
                        <a:latin typeface="Cambria Math" panose="02040503050406030204" pitchFamily="18" charset="0"/>
                      </a:rPr>
                      <m:t>log</m:t>
                    </m:r>
                    <m:r>
                      <a:rPr lang="en-US">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𝑛</m:t>
                    </m:r>
                    <m:r>
                      <a:rPr lang="en-US" i="1">
                        <a:solidFill>
                          <a:srgbClr val="C00000"/>
                        </a:solidFill>
                        <a:latin typeface="Cambria Math" panose="02040503050406030204" pitchFamily="18" charset="0"/>
                      </a:rPr>
                      <m:t>)</m:t>
                    </m:r>
                  </m:oMath>
                </a14:m>
                <a:endParaRPr lang="en-US" dirty="0">
                  <a:solidFill>
                    <a:srgbClr val="C00000"/>
                  </a:solidFill>
                </a:endParaRPr>
              </a:p>
              <a:p>
                <a:pPr marL="457200" indent="-457200">
                  <a:buClr>
                    <a:schemeClr val="tx1"/>
                  </a:buClr>
                  <a:buFont typeface="Wingdings" panose="05000000000000000000" pitchFamily="2" charset="2"/>
                  <a:buChar char="v"/>
                </a:pPr>
                <a:r>
                  <a:rPr lang="en-US" dirty="0"/>
                  <a:t>Both sampling algorithms can run in </a:t>
                </a:r>
                <a:r>
                  <a:rPr lang="en-US" i="1" dirty="0">
                    <a:solidFill>
                      <a:srgbClr val="00B050"/>
                    </a:solidFill>
                  </a:rPr>
                  <a:t>input-sparsity time</a:t>
                </a:r>
              </a:p>
              <a:p>
                <a:pPr marL="457200" indent="-457200">
                  <a:buClr>
                    <a:schemeClr val="tx1"/>
                  </a:buClr>
                  <a:buFont typeface="Wingdings" panose="05000000000000000000" pitchFamily="2" charset="2"/>
                  <a:buChar char="v"/>
                </a:pPr>
                <a:endParaRPr lang="en-US" dirty="0"/>
              </a:p>
              <a:p>
                <a:pPr marL="457200" indent="-457200">
                  <a:buClr>
                    <a:schemeClr val="tx1"/>
                  </a:buClr>
                  <a:buFont typeface="Wingdings" panose="05000000000000000000" pitchFamily="2" charset="2"/>
                  <a:buChar char="v"/>
                </a:pPr>
                <a:r>
                  <a:rPr lang="en-US" dirty="0"/>
                  <a:t>Sum of reverse online scores = sum of online scores</a:t>
                </a:r>
              </a:p>
              <a:p>
                <a:pPr marL="457200" indent="-457200">
                  <a:buClr>
                    <a:schemeClr val="tx1"/>
                  </a:buClr>
                  <a:buFont typeface="Wingdings" panose="05000000000000000000" pitchFamily="2" charset="2"/>
                  <a:buChar char="v"/>
                </a:pPr>
                <a:r>
                  <a:rPr lang="en-US" dirty="0"/>
                  <a:t>Gives many space efficient </a:t>
                </a:r>
                <a:r>
                  <a:rPr lang="en-US" i="1" dirty="0">
                    <a:solidFill>
                      <a:srgbClr val="7030A0"/>
                    </a:solidFill>
                  </a:rPr>
                  <a:t>online</a:t>
                </a:r>
                <a:r>
                  <a:rPr lang="en-US" dirty="0"/>
                  <a:t> algorithms essentially for free!</a:t>
                </a:r>
              </a:p>
              <a:p>
                <a:pPr marL="457200" indent="-457200">
                  <a:buClr>
                    <a:schemeClr val="tx1"/>
                  </a:buClr>
                  <a:buFont typeface="Wingdings" panose="05000000000000000000" pitchFamily="2" charset="2"/>
                  <a:buChar char="v"/>
                </a:pPr>
                <a:r>
                  <a:rPr lang="en-US" dirty="0"/>
                  <a:t>Improvements on online principal component analysis, column subset selection in </a:t>
                </a:r>
                <a:r>
                  <a:rPr lang="en-US" dirty="0">
                    <a:solidFill>
                      <a:srgbClr val="00B0F0"/>
                    </a:solidFill>
                  </a:rPr>
                  <a:t>[BLVZ19]</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10515599" cy="4351338"/>
              </a:xfrm>
              <a:blipFill>
                <a:blip r:embed="rId2"/>
                <a:stretch>
                  <a:fillRect l="-1044" t="-2241"/>
                </a:stretch>
              </a:blipFill>
            </p:spPr>
            <p:txBody>
              <a:bodyPr/>
              <a:lstStyle/>
              <a:p>
                <a:r>
                  <a:rPr lang="en-US">
                    <a:noFill/>
                  </a:rPr>
                  <a:t> </a:t>
                </a:r>
              </a:p>
            </p:txBody>
          </p:sp>
        </mc:Fallback>
      </mc:AlternateContent>
    </p:spTree>
    <p:extLst>
      <p:ext uri="{BB962C8B-B14F-4D97-AF65-F5344CB8AC3E}">
        <p14:creationId xmlns:p14="http://schemas.microsoft.com/office/powerpoint/2010/main" val="6544808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Structural Results for Reverse Online Scores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10515599" cy="4667250"/>
              </a:xfrm>
            </p:spPr>
            <p:txBody>
              <a:bodyPr>
                <a:normAutofit/>
              </a:bodyPr>
              <a:lstStyle/>
              <a:p>
                <a:pPr marL="457200" indent="-457200">
                  <a:buClr>
                    <a:schemeClr val="tx1"/>
                  </a:buClr>
                  <a:buFont typeface="Wingdings" panose="05000000000000000000" pitchFamily="2" charset="2"/>
                  <a:buChar char="v"/>
                </a:pPr>
                <a:r>
                  <a:rPr lang="en-US" dirty="0"/>
                  <a:t>Reverse online leverage scores (for spectral approximation):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𝑂</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𝑑</m:t>
                    </m:r>
                    <m:r>
                      <a:rPr lang="en-US" i="1">
                        <a:solidFill>
                          <a:srgbClr val="C00000"/>
                        </a:solidFill>
                        <a:latin typeface="Cambria Math" panose="02040503050406030204" pitchFamily="18" charset="0"/>
                      </a:rPr>
                      <m:t> </m:t>
                    </m:r>
                    <m:r>
                      <m:rPr>
                        <m:sty m:val="p"/>
                      </m:rPr>
                      <a:rPr lang="en-US">
                        <a:solidFill>
                          <a:srgbClr val="C00000"/>
                        </a:solidFill>
                        <a:latin typeface="Cambria Math" panose="02040503050406030204" pitchFamily="18" charset="0"/>
                      </a:rPr>
                      <m:t>log</m:t>
                    </m:r>
                    <m:r>
                      <a:rPr lang="en-US">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𝜅</m:t>
                    </m:r>
                    <m:r>
                      <a:rPr lang="en-US" i="1">
                        <a:solidFill>
                          <a:srgbClr val="C00000"/>
                        </a:solidFill>
                        <a:latin typeface="Cambria Math" panose="02040503050406030204" pitchFamily="18" charset="0"/>
                      </a:rPr>
                      <m:t>)</m:t>
                    </m:r>
                  </m:oMath>
                </a14:m>
                <a:r>
                  <a:rPr lang="en-US" dirty="0"/>
                  <a:t> </a:t>
                </a:r>
                <a:r>
                  <a:rPr lang="en-US" dirty="0">
                    <a:solidFill>
                      <a:srgbClr val="00B0F0"/>
                    </a:solidFill>
                  </a:rPr>
                  <a:t>[CMP16]</a:t>
                </a:r>
              </a:p>
              <a:p>
                <a:pPr marL="457200" indent="-457200">
                  <a:buClr>
                    <a:schemeClr val="tx1"/>
                  </a:buClr>
                  <a:buFont typeface="Wingdings" panose="05000000000000000000" pitchFamily="2" charset="2"/>
                  <a:buChar char="v"/>
                </a:pPr>
                <a:r>
                  <a:rPr lang="en-US" dirty="0"/>
                  <a:t>Reverse online ridge leverage scores (for low-rank approximation):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𝑂</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𝑘</m:t>
                    </m:r>
                    <m:r>
                      <a:rPr lang="en-US" i="1">
                        <a:solidFill>
                          <a:srgbClr val="C00000"/>
                        </a:solidFill>
                        <a:latin typeface="Cambria Math" panose="02040503050406030204" pitchFamily="18" charset="0"/>
                      </a:rPr>
                      <m:t> </m:t>
                    </m:r>
                    <m:r>
                      <m:rPr>
                        <m:sty m:val="p"/>
                      </m:rPr>
                      <a:rPr lang="en-US">
                        <a:solidFill>
                          <a:srgbClr val="C00000"/>
                        </a:solidFill>
                        <a:latin typeface="Cambria Math" panose="02040503050406030204" pitchFamily="18" charset="0"/>
                      </a:rPr>
                      <m:t>log</m:t>
                    </m:r>
                    <m:r>
                      <a:rPr lang="en-US">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𝜅</m:t>
                    </m:r>
                    <m:r>
                      <a:rPr lang="en-US" i="1">
                        <a:solidFill>
                          <a:srgbClr val="C00000"/>
                        </a:solidFill>
                        <a:latin typeface="Cambria Math" panose="02040503050406030204" pitchFamily="18" charset="0"/>
                      </a:rPr>
                      <m:t>)</m:t>
                    </m:r>
                  </m:oMath>
                </a14:m>
                <a:endParaRPr lang="en-US" dirty="0"/>
              </a:p>
              <a:p>
                <a:pPr marL="457200" indent="-457200">
                  <a:buClr>
                    <a:schemeClr val="tx1"/>
                  </a:buClr>
                  <a:buFont typeface="Wingdings" panose="05000000000000000000" pitchFamily="2" charset="2"/>
                  <a:buChar char="v"/>
                </a:pPr>
                <a:r>
                  <a:rPr lang="en-US" dirty="0"/>
                  <a:t>Reverse online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i="1">
                            <a:solidFill>
                              <a:srgbClr val="C00000"/>
                            </a:solidFill>
                            <a:latin typeface="Cambria Math" panose="02040503050406030204" pitchFamily="18" charset="0"/>
                          </a:rPr>
                          <m:t>1</m:t>
                        </m:r>
                      </m:sub>
                    </m:sSub>
                  </m:oMath>
                </a14:m>
                <a:r>
                  <a:rPr lang="en-US" dirty="0"/>
                  <a:t> sensitivities, online Lewis weights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i="1">
                            <a:solidFill>
                              <a:srgbClr val="C00000"/>
                            </a:solidFill>
                            <a:latin typeface="Cambria Math" panose="02040503050406030204" pitchFamily="18" charset="0"/>
                          </a:rPr>
                          <m:t>1</m:t>
                        </m:r>
                      </m:sub>
                    </m:sSub>
                  </m:oMath>
                </a14:m>
                <a:r>
                  <a:rPr lang="en-US" dirty="0"/>
                  <a:t> subspace embedding):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𝑂</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𝑑</m:t>
                    </m:r>
                    <m:r>
                      <a:rPr lang="en-US" i="1">
                        <a:solidFill>
                          <a:srgbClr val="C00000"/>
                        </a:solidFill>
                        <a:latin typeface="Cambria Math" panose="02040503050406030204" pitchFamily="18" charset="0"/>
                      </a:rPr>
                      <m:t> </m:t>
                    </m:r>
                    <m:r>
                      <m:rPr>
                        <m:sty m:val="p"/>
                      </m:rPr>
                      <a:rPr lang="en-US">
                        <a:solidFill>
                          <a:srgbClr val="C00000"/>
                        </a:solidFill>
                        <a:latin typeface="Cambria Math" panose="02040503050406030204" pitchFamily="18" charset="0"/>
                      </a:rPr>
                      <m:t>log</m:t>
                    </m:r>
                    <m:r>
                      <a:rPr lang="en-US">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𝑛</m:t>
                    </m:r>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log</m:t>
                        </m:r>
                      </m:fName>
                      <m:e>
                        <m:r>
                          <a:rPr lang="en-US" b="0" i="1" smtClean="0">
                            <a:solidFill>
                              <a:srgbClr val="C00000"/>
                            </a:solidFill>
                            <a:latin typeface="Cambria Math" panose="02040503050406030204" pitchFamily="18" charset="0"/>
                          </a:rPr>
                          <m:t>𝜅</m:t>
                        </m:r>
                      </m:e>
                    </m:func>
                    <m:r>
                      <a:rPr lang="en-US" i="1">
                        <a:solidFill>
                          <a:srgbClr val="C00000"/>
                        </a:solidFill>
                        <a:latin typeface="Cambria Math" panose="02040503050406030204" pitchFamily="18" charset="0"/>
                      </a:rPr>
                      <m:t>)</m:t>
                    </m:r>
                  </m:oMath>
                </a14:m>
                <a:endParaRPr lang="en-US" dirty="0">
                  <a:solidFill>
                    <a:srgbClr val="C00000"/>
                  </a:solidFill>
                </a:endParaRPr>
              </a:p>
              <a:p>
                <a:pPr marL="457200" indent="-457200">
                  <a:buClr>
                    <a:schemeClr val="tx1"/>
                  </a:buClr>
                  <a:buFont typeface="Wingdings" panose="05000000000000000000" pitchFamily="2" charset="2"/>
                  <a:buChar char="v"/>
                </a:pPr>
                <a:endParaRPr lang="en-US" dirty="0">
                  <a:solidFill>
                    <a:srgbClr val="C00000"/>
                  </a:solidFill>
                </a:endParaRPr>
              </a:p>
              <a:p>
                <a:pPr marL="457200" indent="-457200">
                  <a:buClr>
                    <a:schemeClr val="tx1"/>
                  </a:buClr>
                  <a:buFont typeface="Wingdings" panose="05000000000000000000" pitchFamily="2" charset="2"/>
                  <a:buChar char="v"/>
                </a:pPr>
                <a:r>
                  <a:rPr lang="en-US" dirty="0"/>
                  <a:t>Sum of reverse online scores = Sum of online scores!</a:t>
                </a:r>
              </a:p>
              <a:p>
                <a:pPr marL="457200" indent="-457200">
                  <a:buClr>
                    <a:schemeClr val="tx1"/>
                  </a:buClr>
                  <a:buFont typeface="Wingdings" panose="05000000000000000000" pitchFamily="2" charset="2"/>
                  <a:buChar char="v"/>
                </a:pPr>
                <a:r>
                  <a:rPr lang="en-US" dirty="0"/>
                  <a:t>Our structural results essentially give our online results for free!</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10515599" cy="4667250"/>
              </a:xfrm>
              <a:blipFill>
                <a:blip r:embed="rId2"/>
                <a:stretch>
                  <a:fillRect l="-1044" t="-2089"/>
                </a:stretch>
              </a:blipFill>
            </p:spPr>
            <p:txBody>
              <a:bodyPr/>
              <a:lstStyle/>
              <a:p>
                <a:r>
                  <a:rPr lang="en-US">
                    <a:noFill/>
                  </a:rPr>
                  <a:t> </a:t>
                </a:r>
              </a:p>
            </p:txBody>
          </p:sp>
        </mc:Fallback>
      </mc:AlternateContent>
    </p:spTree>
    <p:extLst>
      <p:ext uri="{BB962C8B-B14F-4D97-AF65-F5344CB8AC3E}">
        <p14:creationId xmlns:p14="http://schemas.microsoft.com/office/powerpoint/2010/main" val="354949642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Results: Sliding Window Model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pPr marL="457200" indent="-457200">
                  <a:buFont typeface="Wingdings" panose="05000000000000000000" pitchFamily="2" charset="2"/>
                  <a:buChar char="v"/>
                </a:pPr>
                <a:r>
                  <a:rPr lang="en-US" dirty="0"/>
                  <a:t> </a:t>
                </a:r>
                <a14:m>
                  <m:oMath xmlns:m="http://schemas.openxmlformats.org/officeDocument/2006/math">
                    <m:r>
                      <a:rPr lang="en-US" i="1">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𝑑</m:t>
                            </m:r>
                          </m:e>
                          <m:sup>
                            <m:r>
                              <a:rPr lang="en-US" b="0" i="1" smtClean="0">
                                <a:solidFill>
                                  <a:srgbClr val="C00000"/>
                                </a:solidFill>
                                <a:latin typeface="Cambria Math" panose="02040503050406030204" pitchFamily="18" charset="0"/>
                              </a:rPr>
                              <m:t>2</m:t>
                            </m:r>
                          </m:sup>
                        </m:sSup>
                      </m:e>
                    </m:d>
                    <m:r>
                      <a:rPr lang="en-US" i="1">
                        <a:solidFill>
                          <a:srgbClr val="C00000"/>
                        </a:solidFill>
                        <a:latin typeface="Cambria Math" panose="02040503050406030204" pitchFamily="18" charset="0"/>
                      </a:rPr>
                      <m:t> </m:t>
                    </m:r>
                  </m:oMath>
                </a14:m>
                <a:r>
                  <a:rPr lang="en-US" dirty="0"/>
                  <a:t>space randomized sliding window algorithm for spectral </a:t>
                </a:r>
                <a:r>
                  <a:rPr lang="en-US" dirty="0" err="1"/>
                  <a:t>sparsification</a:t>
                </a:r>
                <a:r>
                  <a:rPr lang="en-US" dirty="0"/>
                  <a:t> (space optimal, up to lower order terms)</a:t>
                </a:r>
              </a:p>
              <a:p>
                <a:pPr marL="457200" indent="-457200">
                  <a:buFont typeface="Wingdings" panose="05000000000000000000" pitchFamily="2" charset="2"/>
                  <a:buChar char="v"/>
                </a:pPr>
                <a:r>
                  <a:rPr lang="en-US" dirty="0"/>
                  <a:t> </a:t>
                </a:r>
                <a14:m>
                  <m:oMath xmlns:m="http://schemas.openxmlformats.org/officeDocument/2006/math">
                    <m:r>
                      <a:rPr lang="en-US" i="1">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𝑑𝑘</m:t>
                        </m:r>
                      </m:e>
                    </m:d>
                    <m:r>
                      <a:rPr lang="en-US" i="1">
                        <a:solidFill>
                          <a:srgbClr val="C00000"/>
                        </a:solidFill>
                        <a:latin typeface="Cambria Math" panose="02040503050406030204" pitchFamily="18" charset="0"/>
                      </a:rPr>
                      <m:t> </m:t>
                    </m:r>
                  </m:oMath>
                </a14:m>
                <a:r>
                  <a:rPr lang="en-US" dirty="0"/>
                  <a:t>space randomized sliding window algorithm for low-rank approximation (space optimal, up to lower order terms)</a:t>
                </a:r>
              </a:p>
              <a:p>
                <a:pPr marL="457200" indent="-457200">
                  <a:buFont typeface="Wingdings" panose="05000000000000000000" pitchFamily="2" charset="2"/>
                  <a:buChar char="v"/>
                </a:pPr>
                <a:r>
                  <a:rPr lang="en-US" dirty="0"/>
                  <a:t> </a:t>
                </a:r>
                <a14:m>
                  <m:oMath xmlns:m="http://schemas.openxmlformats.org/officeDocument/2006/math">
                    <m:r>
                      <a:rPr lang="en-US"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𝑑</m:t>
                            </m:r>
                          </m:e>
                          <m:sup>
                            <m:r>
                              <a:rPr lang="en-US" b="0" i="1" smtClean="0">
                                <a:solidFill>
                                  <a:srgbClr val="C00000"/>
                                </a:solidFill>
                                <a:latin typeface="Cambria Math" panose="02040503050406030204" pitchFamily="18" charset="0"/>
                              </a:rPr>
                              <m:t>3</m:t>
                            </m:r>
                          </m:sup>
                        </m:sSup>
                      </m:e>
                    </m:d>
                    <m:r>
                      <a:rPr lang="en-US" i="1">
                        <a:solidFill>
                          <a:srgbClr val="C00000"/>
                        </a:solidFill>
                        <a:latin typeface="Cambria Math" panose="02040503050406030204" pitchFamily="18" charset="0"/>
                      </a:rPr>
                      <m:t> </m:t>
                    </m:r>
                  </m:oMath>
                </a14:m>
                <a:r>
                  <a:rPr lang="en-US" dirty="0"/>
                  <a:t>space randomized sliding window algorithm for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i="1">
                            <a:solidFill>
                              <a:srgbClr val="C00000"/>
                            </a:solidFill>
                            <a:latin typeface="Cambria Math" panose="02040503050406030204" pitchFamily="18" charset="0"/>
                          </a:rPr>
                          <m:t>1</m:t>
                        </m:r>
                      </m:sub>
                    </m:sSub>
                  </m:oMath>
                </a14:m>
                <a:r>
                  <a:rPr lang="en-US" dirty="0"/>
                  <a:t> subspace embedding</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043" t="-2036" r="-696"/>
                </a:stretch>
              </a:blipFill>
            </p:spPr>
            <p:txBody>
              <a:bodyPr/>
              <a:lstStyle/>
              <a:p>
                <a:r>
                  <a:rPr lang="en-US">
                    <a:noFill/>
                  </a:rPr>
                  <a:t> </a:t>
                </a:r>
              </a:p>
            </p:txBody>
          </p:sp>
        </mc:Fallback>
      </mc:AlternateContent>
    </p:spTree>
    <p:extLst>
      <p:ext uri="{BB962C8B-B14F-4D97-AF65-F5344CB8AC3E}">
        <p14:creationId xmlns:p14="http://schemas.microsoft.com/office/powerpoint/2010/main" val="31280850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Results: Online Model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pPr marL="457200" indent="-457200">
                  <a:buFont typeface="Wingdings" panose="05000000000000000000" pitchFamily="2" charset="2"/>
                  <a:buChar char="v"/>
                </a:pPr>
                <a:r>
                  <a:rPr lang="en-US" dirty="0"/>
                  <a:t>Online algorithm for low-rank approximation that samples </a:t>
                </a:r>
                <a14:m>
                  <m:oMath xmlns:m="http://schemas.openxmlformats.org/officeDocument/2006/math">
                    <m:r>
                      <a:rPr lang="en-US"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𝑘</m:t>
                        </m:r>
                      </m:e>
                    </m:d>
                  </m:oMath>
                </a14:m>
                <a:r>
                  <a:rPr lang="en-US" dirty="0"/>
                  <a:t> rows (space optimal, up to lower order terms)</a:t>
                </a:r>
              </a:p>
              <a:p>
                <a:pPr marL="457200" indent="-457200">
                  <a:buFont typeface="Wingdings" panose="05000000000000000000" pitchFamily="2" charset="2"/>
                  <a:buChar char="v"/>
                </a:pPr>
                <a:r>
                  <a:rPr lang="en-US" dirty="0"/>
                  <a:t>Online algorithm for row subset selection that samples </a:t>
                </a:r>
                <a14:m>
                  <m:oMath xmlns:m="http://schemas.openxmlformats.org/officeDocument/2006/math">
                    <m:r>
                      <a:rPr lang="en-US"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𝑘</m:t>
                        </m:r>
                      </m:e>
                    </m:d>
                  </m:oMath>
                </a14:m>
                <a:r>
                  <a:rPr lang="en-US" dirty="0"/>
                  <a:t> rows (space optimal, up to lower order terms)</a:t>
                </a:r>
              </a:p>
              <a:p>
                <a:pPr marL="457200" indent="-457200">
                  <a:buFont typeface="Wingdings" panose="05000000000000000000" pitchFamily="2" charset="2"/>
                  <a:buChar char="v"/>
                </a:pPr>
                <a:r>
                  <a:rPr lang="en-US" dirty="0"/>
                  <a:t>Online algorithm for principal component analysis that embeds into a matrix with dimension </a:t>
                </a:r>
                <a14:m>
                  <m:oMath xmlns:m="http://schemas.openxmlformats.org/officeDocument/2006/math">
                    <m:r>
                      <a:rPr lang="en-US"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𝑘</m:t>
                        </m:r>
                      </m:e>
                    </m:d>
                  </m:oMath>
                </a14:m>
                <a:r>
                  <a:rPr lang="en-US" dirty="0"/>
                  <a:t> (space optimal, up to lower order terms)</a:t>
                </a:r>
              </a:p>
              <a:p>
                <a:pPr marL="457200" indent="-457200">
                  <a:buFont typeface="Wingdings" panose="05000000000000000000" pitchFamily="2" charset="2"/>
                  <a:buChar char="v"/>
                </a:pPr>
                <a:r>
                  <a:rPr lang="en-US" dirty="0"/>
                  <a:t>Online algorithm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1</m:t>
                        </m:r>
                      </m:sub>
                    </m:sSub>
                  </m:oMath>
                </a14:m>
                <a:r>
                  <a:rPr lang="en-US" dirty="0"/>
                  <a:t> subspace embedding that samples </a:t>
                </a:r>
                <a14:m>
                  <m:oMath xmlns:m="http://schemas.openxmlformats.org/officeDocument/2006/math">
                    <m:r>
                      <a:rPr lang="en-US" i="1">
                        <a:solidFill>
                          <a:srgbClr val="C00000"/>
                        </a:solidFill>
                        <a:latin typeface="Cambria Math" panose="02040503050406030204" pitchFamily="18" charset="0"/>
                      </a:rPr>
                      <m:t>𝑂</m:t>
                    </m:r>
                    <m:d>
                      <m:dPr>
                        <m:ctrlPr>
                          <a:rPr lang="en-US" i="1" smtClean="0">
                            <a:solidFill>
                              <a:srgbClr val="C00000"/>
                            </a:solidFill>
                            <a:latin typeface="Cambria Math" panose="02040503050406030204" pitchFamily="18" charset="0"/>
                          </a:rPr>
                        </m:ctrlPr>
                      </m:dPr>
                      <m:e>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𝑑</m:t>
                            </m:r>
                          </m:e>
                          <m:sup>
                            <m:r>
                              <a:rPr lang="en-US" b="0" i="1" smtClean="0">
                                <a:solidFill>
                                  <a:srgbClr val="C00000"/>
                                </a:solidFill>
                                <a:latin typeface="Cambria Math" panose="02040503050406030204" pitchFamily="18" charset="0"/>
                              </a:rPr>
                              <m:t>2</m:t>
                            </m:r>
                          </m:sup>
                        </m:sSup>
                      </m:e>
                    </m:d>
                  </m:oMath>
                </a14:m>
                <a:r>
                  <a:rPr lang="en-US" dirty="0"/>
                  <a:t> rows</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043" t="-2036" r="-754"/>
                </a:stretch>
              </a:blipFill>
            </p:spPr>
            <p:txBody>
              <a:bodyPr/>
              <a:lstStyle/>
              <a:p>
                <a:r>
                  <a:rPr lang="en-US">
                    <a:noFill/>
                  </a:rPr>
                  <a:t> </a:t>
                </a:r>
              </a:p>
            </p:txBody>
          </p:sp>
        </mc:Fallback>
      </mc:AlternateContent>
    </p:spTree>
    <p:extLst>
      <p:ext uri="{BB962C8B-B14F-4D97-AF65-F5344CB8AC3E}">
        <p14:creationId xmlns:p14="http://schemas.microsoft.com/office/powerpoint/2010/main" val="10993950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Results: Connections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pPr marL="457200" indent="-457200">
                  <a:buFont typeface="Wingdings" panose="05000000000000000000" pitchFamily="2" charset="2"/>
                  <a:buChar char="v"/>
                </a:pPr>
                <a:r>
                  <a:rPr lang="en-US" dirty="0"/>
                  <a:t> </a:t>
                </a:r>
                <a:r>
                  <a:rPr lang="en-US" dirty="0">
                    <a:solidFill>
                      <a:srgbClr val="00B050"/>
                    </a:solidFill>
                  </a:rPr>
                  <a:t>Online coreset</a:t>
                </a:r>
                <a:r>
                  <a:rPr lang="en-US" dirty="0"/>
                  <a:t>: algorithm whose output can be used to approximate all prefixes of a stream</a:t>
                </a:r>
              </a:p>
              <a:p>
                <a:pPr marL="457200" indent="-457200">
                  <a:buFont typeface="Wingdings" panose="05000000000000000000" pitchFamily="2" charset="2"/>
                  <a:buChar char="v"/>
                </a:pPr>
                <a:endParaRPr lang="en-US" dirty="0"/>
              </a:p>
              <a:p>
                <a:pPr marL="457200" indent="-457200">
                  <a:buFont typeface="Wingdings" panose="05000000000000000000" pitchFamily="2" charset="2"/>
                  <a:buChar char="v"/>
                </a:pPr>
                <a:r>
                  <a:rPr lang="en-US" dirty="0"/>
                  <a:t>Online coresets give deterministic sliding window algorithms!</a:t>
                </a:r>
              </a:p>
              <a:p>
                <a:pPr marL="457200" indent="-457200">
                  <a:buFont typeface="Wingdings" panose="05000000000000000000" pitchFamily="2" charset="2"/>
                  <a:buChar char="v"/>
                </a:pPr>
                <a:r>
                  <a:rPr lang="en-US" dirty="0"/>
                  <a:t> </a:t>
                </a:r>
                <a14:m>
                  <m:oMath xmlns:m="http://schemas.openxmlformats.org/officeDocument/2006/math">
                    <m:r>
                      <a:rPr lang="en-US" i="1">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𝑑</m:t>
                            </m:r>
                          </m:e>
                          <m:sup>
                            <m:r>
                              <a:rPr lang="en-US" b="0" i="1" smtClean="0">
                                <a:solidFill>
                                  <a:srgbClr val="C00000"/>
                                </a:solidFill>
                                <a:latin typeface="Cambria Math" panose="02040503050406030204" pitchFamily="18" charset="0"/>
                              </a:rPr>
                              <m:t>2</m:t>
                            </m:r>
                          </m:sup>
                        </m:sSup>
                      </m:e>
                    </m:d>
                    <m:r>
                      <a:rPr lang="en-US" i="1">
                        <a:solidFill>
                          <a:srgbClr val="C00000"/>
                        </a:solidFill>
                        <a:latin typeface="Cambria Math" panose="02040503050406030204" pitchFamily="18" charset="0"/>
                      </a:rPr>
                      <m:t> </m:t>
                    </m:r>
                  </m:oMath>
                </a14:m>
                <a:r>
                  <a:rPr lang="en-US" dirty="0"/>
                  <a:t>space deterministic sliding window algorithm for spectral </a:t>
                </a:r>
                <a:r>
                  <a:rPr lang="en-US" dirty="0" err="1"/>
                  <a:t>sparsification</a:t>
                </a:r>
                <a:r>
                  <a:rPr lang="en-US" dirty="0"/>
                  <a:t> (space optimal, up to lower order terms)</a:t>
                </a:r>
              </a:p>
              <a:p>
                <a:pPr marL="457200" indent="-457200">
                  <a:buFont typeface="Wingdings" panose="05000000000000000000" pitchFamily="2" charset="2"/>
                  <a:buChar char="v"/>
                </a:pPr>
                <a:r>
                  <a:rPr lang="en-US" dirty="0"/>
                  <a:t> </a:t>
                </a:r>
                <a14:m>
                  <m:oMath xmlns:m="http://schemas.openxmlformats.org/officeDocument/2006/math">
                    <m:r>
                      <a:rPr lang="en-US" i="1">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𝑑𝑘</m:t>
                        </m:r>
                      </m:e>
                    </m:d>
                    <m:r>
                      <a:rPr lang="en-US" i="1">
                        <a:solidFill>
                          <a:srgbClr val="C00000"/>
                        </a:solidFill>
                        <a:latin typeface="Cambria Math" panose="02040503050406030204" pitchFamily="18" charset="0"/>
                      </a:rPr>
                      <m:t> </m:t>
                    </m:r>
                  </m:oMath>
                </a14:m>
                <a:r>
                  <a:rPr lang="en-US" dirty="0"/>
                  <a:t>space deterministic sliding window algorithm for low-rank approximation (space optimal, up to lower order terms)</a:t>
                </a:r>
              </a:p>
              <a:p>
                <a:pPr marL="457200" indent="-457200">
                  <a:buFont typeface="Wingdings" panose="05000000000000000000" pitchFamily="2" charset="2"/>
                  <a:buChar char="v"/>
                </a:pPr>
                <a:r>
                  <a:rPr lang="en-US" dirty="0"/>
                  <a:t> </a:t>
                </a:r>
                <a14:m>
                  <m:oMath xmlns:m="http://schemas.openxmlformats.org/officeDocument/2006/math">
                    <m:r>
                      <a:rPr lang="en-US"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𝑑</m:t>
                            </m:r>
                          </m:e>
                          <m:sup>
                            <m:r>
                              <a:rPr lang="en-US" b="0" i="1" smtClean="0">
                                <a:solidFill>
                                  <a:srgbClr val="C00000"/>
                                </a:solidFill>
                                <a:latin typeface="Cambria Math" panose="02040503050406030204" pitchFamily="18" charset="0"/>
                              </a:rPr>
                              <m:t>2</m:t>
                            </m:r>
                          </m:sup>
                        </m:sSup>
                      </m:e>
                    </m:d>
                    <m:r>
                      <a:rPr lang="en-US" i="1">
                        <a:solidFill>
                          <a:srgbClr val="C00000"/>
                        </a:solidFill>
                        <a:latin typeface="Cambria Math" panose="02040503050406030204" pitchFamily="18" charset="0"/>
                      </a:rPr>
                      <m:t> </m:t>
                    </m:r>
                  </m:oMath>
                </a14:m>
                <a:r>
                  <a:rPr lang="en-US" dirty="0"/>
                  <a:t>space deterministic sliding window algorithm for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i="1">
                            <a:solidFill>
                              <a:srgbClr val="C00000"/>
                            </a:solidFill>
                            <a:latin typeface="Cambria Math" panose="02040503050406030204" pitchFamily="18" charset="0"/>
                          </a:rPr>
                          <m:t>1</m:t>
                        </m:r>
                      </m:sub>
                    </m:sSub>
                  </m:oMath>
                </a14:m>
                <a:r>
                  <a:rPr lang="en-US" dirty="0"/>
                  <a:t> subspace embedding (space optimal, up to lower order terms)</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043" t="-2036"/>
                </a:stretch>
              </a:blipFill>
            </p:spPr>
            <p:txBody>
              <a:bodyPr/>
              <a:lstStyle/>
              <a:p>
                <a:r>
                  <a:rPr lang="en-US">
                    <a:noFill/>
                  </a:rPr>
                  <a:t> </a:t>
                </a:r>
              </a:p>
            </p:txBody>
          </p:sp>
        </mc:Fallback>
      </mc:AlternateContent>
    </p:spTree>
    <p:extLst>
      <p:ext uri="{BB962C8B-B14F-4D97-AF65-F5344CB8AC3E}">
        <p14:creationId xmlns:p14="http://schemas.microsoft.com/office/powerpoint/2010/main" val="2294023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Randomized Numerical Linear Algebra (</a:t>
            </a:r>
            <a:r>
              <a:rPr lang="en-US" dirty="0" err="1">
                <a:solidFill>
                  <a:srgbClr val="C00000"/>
                </a:solidFill>
              </a:rPr>
              <a:t>randNLA</a:t>
            </a:r>
            <a:r>
              <a:rPr lang="en-US" dirty="0">
                <a:solidFill>
                  <a:srgbClr val="C00000"/>
                </a:solidFill>
              </a:rPr>
              <a:t>) on Sliding Windows</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pPr marL="0" indent="0">
              <a:buNone/>
            </a:pPr>
            <a:r>
              <a:rPr lang="en-US" dirty="0"/>
              <a:t>1  3  5 -2  7  0 11  4 -8</a:t>
            </a:r>
          </a:p>
          <a:p>
            <a:pPr marL="0" indent="0">
              <a:buNone/>
            </a:pPr>
            <a:r>
              <a:rPr lang="en-US" dirty="0"/>
              <a:t>0  0 -1  3 13 2  8   6  2</a:t>
            </a:r>
          </a:p>
          <a:p>
            <a:pPr marL="0" indent="0">
              <a:buNone/>
            </a:pPr>
            <a:r>
              <a:rPr lang="en-US" dirty="0"/>
              <a:t>2  5  6  1  4  0  -7  5  3</a:t>
            </a:r>
          </a:p>
          <a:p>
            <a:pPr marL="0" indent="0">
              <a:buNone/>
            </a:pPr>
            <a:r>
              <a:rPr lang="en-US" dirty="0"/>
              <a:t>8  7  2  1 -1 -3 -2 -4 -6</a:t>
            </a:r>
          </a:p>
          <a:p>
            <a:pPr marL="0" indent="0">
              <a:buNone/>
            </a:pPr>
            <a:r>
              <a:rPr lang="en-US" dirty="0"/>
              <a:t>-5 3 -4 -1 -2 -1 0 -3  -1</a:t>
            </a:r>
          </a:p>
          <a:p>
            <a:pPr marL="0" indent="0">
              <a:buNone/>
            </a:pPr>
            <a:r>
              <a:rPr lang="en-US" dirty="0"/>
              <a:t>7  1  3  2  4  1  0  11  1</a:t>
            </a:r>
          </a:p>
          <a:p>
            <a:pPr marL="0" indent="0">
              <a:buNone/>
            </a:pPr>
            <a:r>
              <a:rPr lang="en-US" dirty="0"/>
              <a:t>1  2  5 -5  4  1 23  4 -3</a:t>
            </a:r>
          </a:p>
          <a:p>
            <a:pPr marL="0" indent="0">
              <a:buNone/>
            </a:pPr>
            <a:endParaRPr lang="en-US" dirty="0"/>
          </a:p>
        </p:txBody>
      </p:sp>
      <p:sp>
        <p:nvSpPr>
          <p:cNvPr id="4" name="Rectangle 3">
            <a:extLst>
              <a:ext uri="{FF2B5EF4-FFF2-40B4-BE49-F238E27FC236}">
                <a16:creationId xmlns:a16="http://schemas.microsoft.com/office/drawing/2014/main" id="{9AE4632A-DB15-4E1E-AF6A-9808F8A025F0}"/>
              </a:ext>
            </a:extLst>
          </p:cNvPr>
          <p:cNvSpPr/>
          <p:nvPr/>
        </p:nvSpPr>
        <p:spPr>
          <a:xfrm>
            <a:off x="838200" y="2345034"/>
            <a:ext cx="3304032"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393691C-64BC-48B0-873A-BC227BDCB6BA}"/>
              </a:ext>
            </a:extLst>
          </p:cNvPr>
          <p:cNvSpPr txBox="1"/>
          <p:nvPr/>
        </p:nvSpPr>
        <p:spPr>
          <a:xfrm>
            <a:off x="4774222" y="1825625"/>
            <a:ext cx="6579578" cy="1077218"/>
          </a:xfrm>
          <a:prstGeom prst="rect">
            <a:avLst/>
          </a:prstGeom>
          <a:noFill/>
        </p:spPr>
        <p:txBody>
          <a:bodyPr wrap="square" rtlCol="0">
            <a:spAutoFit/>
          </a:bodyPr>
          <a:lstStyle/>
          <a:p>
            <a:pPr marL="457200" indent="-457200">
              <a:buFont typeface="Wingdings" panose="05000000000000000000" pitchFamily="2" charset="2"/>
              <a:buChar char="v"/>
            </a:pPr>
            <a:r>
              <a:rPr lang="en-US" sz="3200" dirty="0"/>
              <a:t>Rows arrive one-by-one in the data stream</a:t>
            </a:r>
          </a:p>
        </p:txBody>
      </p:sp>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0EE624EB-A98E-42DA-ABE0-68E741EF1E91}"/>
                  </a:ext>
                </a:extLst>
              </p:cNvPr>
              <p:cNvSpPr/>
              <p:nvPr/>
            </p:nvSpPr>
            <p:spPr>
              <a:xfrm>
                <a:off x="216299" y="4001294"/>
                <a:ext cx="47936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𝑛</m:t>
                      </m:r>
                    </m:oMath>
                  </m:oMathPara>
                </a14:m>
                <a:endParaRPr lang="en-US" sz="2800" dirty="0"/>
              </a:p>
            </p:txBody>
          </p:sp>
        </mc:Choice>
        <mc:Fallback>
          <p:sp>
            <p:nvSpPr>
              <p:cNvPr id="6" name="Rectangle 5">
                <a:extLst>
                  <a:ext uri="{FF2B5EF4-FFF2-40B4-BE49-F238E27FC236}">
                    <a16:creationId xmlns:a16="http://schemas.microsoft.com/office/drawing/2014/main" id="{0EE624EB-A98E-42DA-ABE0-68E741EF1E91}"/>
                  </a:ext>
                </a:extLst>
              </p:cNvPr>
              <p:cNvSpPr>
                <a:spLocks noRot="1" noChangeAspect="1" noMove="1" noResize="1" noEditPoints="1" noAdjustHandles="1" noChangeArrowheads="1" noChangeShapeType="1" noTextEdit="1"/>
              </p:cNvSpPr>
              <p:nvPr/>
            </p:nvSpPr>
            <p:spPr>
              <a:xfrm>
                <a:off x="216299" y="4001294"/>
                <a:ext cx="479362" cy="52322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F5DE50DB-4853-4749-B78F-BBCB30DA0B08}"/>
                  </a:ext>
                </a:extLst>
              </p:cNvPr>
              <p:cNvSpPr/>
              <p:nvPr/>
            </p:nvSpPr>
            <p:spPr>
              <a:xfrm>
                <a:off x="2257107" y="6127234"/>
                <a:ext cx="48622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𝑑</m:t>
                      </m:r>
                    </m:oMath>
                  </m:oMathPara>
                </a14:m>
                <a:endParaRPr lang="en-US" dirty="0"/>
              </a:p>
            </p:txBody>
          </p:sp>
        </mc:Choice>
        <mc:Fallback>
          <p:sp>
            <p:nvSpPr>
              <p:cNvPr id="7" name="Rectangle 6">
                <a:extLst>
                  <a:ext uri="{FF2B5EF4-FFF2-40B4-BE49-F238E27FC236}">
                    <a16:creationId xmlns:a16="http://schemas.microsoft.com/office/drawing/2014/main" id="{F5DE50DB-4853-4749-B78F-BBCB30DA0B08}"/>
                  </a:ext>
                </a:extLst>
              </p:cNvPr>
              <p:cNvSpPr>
                <a:spLocks noRot="1" noChangeAspect="1" noMove="1" noResize="1" noEditPoints="1" noAdjustHandles="1" noChangeArrowheads="1" noChangeShapeType="1" noTextEdit="1"/>
              </p:cNvSpPr>
              <p:nvPr/>
            </p:nvSpPr>
            <p:spPr>
              <a:xfrm>
                <a:off x="2257107" y="6127234"/>
                <a:ext cx="486222" cy="52322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692741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Future Work?</a:t>
            </a:r>
            <a:endParaRPr lang="en-US" dirty="0"/>
          </a:p>
        </p:txBody>
      </p: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7D7A51AA-94AB-4E33-AC79-03784C84B15C}"/>
                  </a:ext>
                </a:extLst>
              </p:cNvPr>
              <p:cNvSpPr>
                <a:spLocks noGrp="1"/>
              </p:cNvSpPr>
              <p:nvPr>
                <p:ph idx="1"/>
              </p:nvPr>
            </p:nvSpPr>
            <p:spPr>
              <a:xfrm>
                <a:off x="838200" y="1825625"/>
                <a:ext cx="10764519" cy="4351338"/>
              </a:xfrm>
            </p:spPr>
            <p:txBody>
              <a:bodyPr>
                <a:normAutofit/>
              </a:bodyPr>
              <a:lstStyle/>
              <a:p>
                <a:pPr marL="457200" indent="-457200">
                  <a:buFont typeface="Wingdings" panose="05000000000000000000" pitchFamily="2" charset="2"/>
                  <a:buChar char="v"/>
                </a:pPr>
                <a:r>
                  <a:rPr lang="en-US" dirty="0"/>
                  <a:t>Space complexity for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𝑝</m:t>
                        </m:r>
                      </m:sub>
                    </m:sSub>
                  </m:oMath>
                </a14:m>
                <a:r>
                  <a:rPr lang="en-US" dirty="0"/>
                  <a:t> spectral approximation?</a:t>
                </a:r>
              </a:p>
              <a:p>
                <a:pPr marL="457200" indent="-457200">
                  <a:buFont typeface="Wingdings" panose="05000000000000000000" pitchFamily="2" charset="2"/>
                  <a:buChar char="v"/>
                </a:pPr>
                <a:r>
                  <a:rPr lang="en-US" dirty="0"/>
                  <a:t>Time decay models instead of sliding window</a:t>
                </a:r>
              </a:p>
              <a:p>
                <a:pPr marL="914400" lvl="1" indent="-457200">
                  <a:buFont typeface="Wingdings" panose="05000000000000000000" pitchFamily="2" charset="2"/>
                  <a:buChar char="v"/>
                </a:pPr>
                <a:r>
                  <a:rPr lang="en-US" dirty="0"/>
                  <a:t>Polynomial decay, exponential decay,…</a:t>
                </a:r>
              </a:p>
              <a:p>
                <a:pPr marL="457200" indent="-457200">
                  <a:buFont typeface="Wingdings" panose="05000000000000000000" pitchFamily="2" charset="2"/>
                  <a:buChar char="v"/>
                </a:pPr>
                <a:r>
                  <a:rPr lang="en-US" dirty="0"/>
                  <a:t>Faster deterministic algorithms? </a:t>
                </a:r>
              </a:p>
              <a:p>
                <a:pPr marL="457200" indent="-457200">
                  <a:buFont typeface="Wingdings" panose="05000000000000000000" pitchFamily="2" charset="2"/>
                  <a:buChar char="v"/>
                </a:pPr>
                <a:r>
                  <a:rPr lang="en-US" dirty="0"/>
                  <a:t>Other update models for sliding windows (ex. </a:t>
                </a:r>
                <a:r>
                  <a:rPr lang="en-US" dirty="0" err="1"/>
                  <a:t>entrywise</a:t>
                </a:r>
                <a:r>
                  <a:rPr lang="en-US" dirty="0"/>
                  <a:t>)?</a:t>
                </a:r>
              </a:p>
              <a:p>
                <a:pPr marL="457200" indent="-457200">
                  <a:buFont typeface="Wingdings" panose="05000000000000000000" pitchFamily="2" charset="2"/>
                  <a:buChar char="v"/>
                </a:pPr>
                <a:r>
                  <a:rPr lang="en-US" dirty="0"/>
                  <a:t>Better bounds with bit complexity assumptions?</a:t>
                </a:r>
              </a:p>
            </p:txBody>
          </p:sp>
        </mc:Choice>
        <mc:Fallback>
          <p:sp>
            <p:nvSpPr>
              <p:cNvPr id="7" name="Content Placeholder 2">
                <a:extLst>
                  <a:ext uri="{FF2B5EF4-FFF2-40B4-BE49-F238E27FC236}">
                    <a16:creationId xmlns:a16="http://schemas.microsoft.com/office/drawing/2014/main" id="{7D7A51AA-94AB-4E33-AC79-03784C84B15C}"/>
                  </a:ext>
                </a:extLst>
              </p:cNvPr>
              <p:cNvSpPr>
                <a:spLocks noGrp="1" noRot="1" noChangeAspect="1" noMove="1" noResize="1" noEditPoints="1" noAdjustHandles="1" noChangeArrowheads="1" noChangeShapeType="1" noTextEdit="1"/>
              </p:cNvSpPr>
              <p:nvPr>
                <p:ph idx="1"/>
              </p:nvPr>
            </p:nvSpPr>
            <p:spPr>
              <a:xfrm>
                <a:off x="838200" y="1825625"/>
                <a:ext cx="10764519" cy="4351338"/>
              </a:xfrm>
              <a:blipFill>
                <a:blip r:embed="rId2"/>
                <a:stretch>
                  <a:fillRect l="-1020" t="-1961"/>
                </a:stretch>
              </a:blipFill>
            </p:spPr>
            <p:txBody>
              <a:bodyPr/>
              <a:lstStyle/>
              <a:p>
                <a:r>
                  <a:rPr lang="en-US">
                    <a:noFill/>
                  </a:rPr>
                  <a:t> </a:t>
                </a:r>
              </a:p>
            </p:txBody>
          </p:sp>
        </mc:Fallback>
      </mc:AlternateContent>
      <p:pic>
        <p:nvPicPr>
          <p:cNvPr id="4" name="Picture 2" descr="Image result for thank you">
            <a:extLst>
              <a:ext uri="{FF2B5EF4-FFF2-40B4-BE49-F238E27FC236}">
                <a16:creationId xmlns:a16="http://schemas.microsoft.com/office/drawing/2014/main" id="{6AA9A1A6-33E7-4B0A-85A8-40AA661A61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62" r="5" b="5"/>
          <a:stretch/>
        </p:blipFill>
        <p:spPr bwMode="auto">
          <a:xfrm>
            <a:off x="8813154" y="225085"/>
            <a:ext cx="2834349" cy="1594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1818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Summary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pPr marL="457200" indent="-457200">
                  <a:buFont typeface="Wingdings" panose="05000000000000000000" pitchFamily="2" charset="2"/>
                  <a:buChar char="v"/>
                </a:pPr>
                <a:r>
                  <a:rPr lang="en-US" dirty="0"/>
                  <a:t> </a:t>
                </a:r>
                <a14:m>
                  <m:oMath xmlns:m="http://schemas.openxmlformats.org/officeDocument/2006/math">
                    <m:r>
                      <a:rPr lang="en-US" i="1">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𝑛</m:t>
                            </m:r>
                          </m:e>
                          <m:sup>
                            <m:r>
                              <a:rPr lang="en-US" i="1">
                                <a:solidFill>
                                  <a:srgbClr val="C00000"/>
                                </a:solidFill>
                                <a:latin typeface="Cambria Math" panose="02040503050406030204" pitchFamily="18" charset="0"/>
                              </a:rPr>
                              <m:t>3</m:t>
                            </m:r>
                          </m:sup>
                        </m:sSup>
                      </m:e>
                    </m:d>
                    <m:r>
                      <a:rPr lang="en-US" i="1">
                        <a:solidFill>
                          <a:srgbClr val="C00000"/>
                        </a:solidFill>
                        <a:latin typeface="Cambria Math" panose="02040503050406030204" pitchFamily="18" charset="0"/>
                      </a:rPr>
                      <m:t> </m:t>
                    </m:r>
                  </m:oMath>
                </a14:m>
                <a:r>
                  <a:rPr lang="en-US" dirty="0"/>
                  <a:t>space deterministic sliding window algorithm for spectral </a:t>
                </a:r>
                <a:r>
                  <a:rPr lang="en-US" dirty="0" err="1"/>
                  <a:t>sparsification</a:t>
                </a:r>
                <a:endParaRPr lang="en-US" dirty="0"/>
              </a:p>
              <a:p>
                <a:pPr marL="457200" indent="-457200">
                  <a:buFont typeface="Wingdings" panose="05000000000000000000" pitchFamily="2" charset="2"/>
                  <a:buChar char="v"/>
                </a:pPr>
                <a:r>
                  <a:rPr lang="en-US" dirty="0"/>
                  <a:t> </a:t>
                </a:r>
                <a14:m>
                  <m:oMath xmlns:m="http://schemas.openxmlformats.org/officeDocument/2006/math">
                    <m:r>
                      <a:rPr lang="en-US" i="1">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𝑛</m:t>
                            </m:r>
                          </m:e>
                          <m:sup>
                            <m:r>
                              <a:rPr lang="en-US" b="0" i="1" smtClean="0">
                                <a:solidFill>
                                  <a:srgbClr val="C00000"/>
                                </a:solidFill>
                                <a:latin typeface="Cambria Math" panose="02040503050406030204" pitchFamily="18" charset="0"/>
                              </a:rPr>
                              <m:t>2</m:t>
                            </m:r>
                          </m:sup>
                        </m:sSup>
                      </m:e>
                    </m:d>
                    <m:r>
                      <a:rPr lang="en-US" i="1">
                        <a:solidFill>
                          <a:srgbClr val="C00000"/>
                        </a:solidFill>
                        <a:latin typeface="Cambria Math" panose="02040503050406030204" pitchFamily="18" charset="0"/>
                      </a:rPr>
                      <m:t> </m:t>
                    </m:r>
                  </m:oMath>
                </a14:m>
                <a:r>
                  <a:rPr lang="en-US" dirty="0"/>
                  <a:t>space randomized sliding window algorithm for spectral </a:t>
                </a:r>
                <a:r>
                  <a:rPr lang="en-US" dirty="0" err="1"/>
                  <a:t>sparsification</a:t>
                </a:r>
                <a:endParaRPr lang="en-US" dirty="0"/>
              </a:p>
              <a:p>
                <a:pPr marL="457200" indent="-457200">
                  <a:buFont typeface="Wingdings" panose="05000000000000000000" pitchFamily="2" charset="2"/>
                  <a:buChar char="v"/>
                </a:pPr>
                <a:r>
                  <a:rPr lang="en-US" dirty="0"/>
                  <a:t> </a:t>
                </a:r>
                <a14:m>
                  <m:oMath xmlns:m="http://schemas.openxmlformats.org/officeDocument/2006/math">
                    <m:r>
                      <a:rPr lang="en-US" i="1">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𝑛𝑘</m:t>
                        </m:r>
                      </m:e>
                    </m:d>
                    <m:r>
                      <a:rPr lang="en-US" i="1">
                        <a:solidFill>
                          <a:srgbClr val="C00000"/>
                        </a:solidFill>
                        <a:latin typeface="Cambria Math" panose="02040503050406030204" pitchFamily="18" charset="0"/>
                      </a:rPr>
                      <m:t> </m:t>
                    </m:r>
                  </m:oMath>
                </a14:m>
                <a:r>
                  <a:rPr lang="en-US" dirty="0"/>
                  <a:t>space randomized sliding window algorithm for low rank approximation</a:t>
                </a:r>
              </a:p>
              <a:p>
                <a:pPr marL="457200" indent="-457200">
                  <a:buFont typeface="Wingdings" panose="05000000000000000000" pitchFamily="2" charset="2"/>
                  <a:buChar char="v"/>
                </a:pPr>
                <a:r>
                  <a:rPr lang="en-US" dirty="0"/>
                  <a:t>Results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1</m:t>
                        </m:r>
                      </m:sub>
                    </m:sSub>
                  </m:oMath>
                </a14:m>
                <a:r>
                  <a:rPr lang="en-US" dirty="0"/>
                  <a:t> subspace embedding (with bit complexity assumptions), matrix multiplication on sliding windows</a:t>
                </a:r>
              </a:p>
              <a:p>
                <a:pPr marL="457200" indent="-457200">
                  <a:buFont typeface="Wingdings" panose="05000000000000000000" pitchFamily="2" charset="2"/>
                  <a:buChar char="v"/>
                </a:pPr>
                <a:r>
                  <a:rPr lang="en-US" dirty="0"/>
                  <a:t>Results for online principal component analysis, low rank approximation, column subset selection</a:t>
                </a:r>
              </a:p>
              <a:p>
                <a:pPr marL="457200" indent="-457200">
                  <a:buFont typeface="Wingdings" panose="05000000000000000000" pitchFamily="2" charset="2"/>
                  <a:buChar char="v"/>
                </a:pPr>
                <a:endParaRPr lang="en-US" dirty="0"/>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2"/>
                <a:stretch>
                  <a:fillRect l="-1043" t="-203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6A56BC19-72CB-4E9C-9883-0AF20335F53A}"/>
              </a:ext>
            </a:extLst>
          </p:cNvPr>
          <p:cNvSpPr/>
          <p:nvPr/>
        </p:nvSpPr>
        <p:spPr>
          <a:xfrm>
            <a:off x="630315" y="1819407"/>
            <a:ext cx="11017188" cy="2637183"/>
          </a:xfrm>
          <a:prstGeom prst="rect">
            <a:avLst/>
          </a:prstGeom>
          <a:noFill/>
          <a:ln w="571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Image result for thank you">
            <a:extLst>
              <a:ext uri="{FF2B5EF4-FFF2-40B4-BE49-F238E27FC236}">
                <a16:creationId xmlns:a16="http://schemas.microsoft.com/office/drawing/2014/main" id="{CECA2567-0FFD-493A-9A91-78C3ABFFF4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62" r="5" b="5"/>
          <a:stretch/>
        </p:blipFill>
        <p:spPr bwMode="auto">
          <a:xfrm>
            <a:off x="8813154" y="225085"/>
            <a:ext cx="2834349" cy="1594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44128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Reverse Online Leverage Scores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10515599" cy="4351338"/>
              </a:xfrm>
            </p:spPr>
            <p:txBody>
              <a:bodyPr>
                <a:normAutofit/>
              </a:bodyPr>
              <a:lstStyle/>
              <a:p>
                <a:pPr marL="457200" indent="-457200">
                  <a:buClr>
                    <a:schemeClr val="tx1"/>
                  </a:buClr>
                  <a:buFont typeface="Wingdings" panose="05000000000000000000" pitchFamily="2" charset="2"/>
                  <a:buChar char="v"/>
                </a:pPr>
                <a14:m>
                  <m:oMath xmlns:m="http://schemas.openxmlformats.org/officeDocument/2006/math">
                    <m:func>
                      <m:funcPr>
                        <m:ctrlPr>
                          <a:rPr lang="en-US" i="1" smtClean="0">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det</m:t>
                        </m:r>
                      </m:fName>
                      <m:e>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𝐴</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𝐴</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𝜆</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𝐼</m:t>
                                </m:r>
                              </m:e>
                              <m:sub>
                                <m:r>
                                  <a:rPr lang="en-US" i="1">
                                    <a:solidFill>
                                      <a:srgbClr val="C00000"/>
                                    </a:solidFill>
                                    <a:latin typeface="Cambria Math" panose="02040503050406030204" pitchFamily="18" charset="0"/>
                                  </a:rPr>
                                  <m:t>𝑛</m:t>
                                </m:r>
                              </m:sub>
                            </m:sSub>
                          </m:e>
                        </m:d>
                      </m:e>
                    </m:func>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𝜆</m:t>
                        </m:r>
                      </m:e>
                      <m:sup>
                        <m:r>
                          <a:rPr lang="en-US" i="1">
                            <a:solidFill>
                              <a:srgbClr val="C00000"/>
                            </a:solidFill>
                            <a:latin typeface="Cambria Math" panose="02040503050406030204" pitchFamily="18" charset="0"/>
                          </a:rPr>
                          <m:t>𝑛</m:t>
                        </m:r>
                      </m:sup>
                    </m:sSup>
                  </m:oMath>
                </a14:m>
                <a:r>
                  <a:rPr lang="en-US" dirty="0">
                    <a:solidFill>
                      <a:srgbClr val="C00000"/>
                    </a:solidFill>
                  </a:rPr>
                  <a:t> </a:t>
                </a:r>
                <a14:m>
                  <m:oMath xmlns:m="http://schemas.openxmlformats.org/officeDocument/2006/math">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𝑒</m:t>
                        </m:r>
                      </m:e>
                      <m:sup>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/2</m:t>
                        </m:r>
                      </m:sup>
                    </m:sSup>
                  </m:oMath>
                </a14:m>
                <a:endParaRPr lang="en-US" dirty="0"/>
              </a:p>
              <a:p>
                <a:pPr marL="457200" indent="-457200">
                  <a:buClr>
                    <a:schemeClr val="tx1"/>
                  </a:buClr>
                  <a:buFont typeface="Wingdings" panose="05000000000000000000" pitchFamily="2" charset="2"/>
                  <a:buChar char="v"/>
                </a:pPr>
                <a14:m>
                  <m:oMath xmlns:m="http://schemas.openxmlformats.org/officeDocument/2006/math">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r>
                          <a:rPr lang="en-US">
                            <a:solidFill>
                              <a:srgbClr val="C00000"/>
                            </a:solidFill>
                            <a:latin typeface="Cambria Math" panose="02040503050406030204" pitchFamily="18" charset="0"/>
                          </a:rPr>
                          <m:t> </m:t>
                        </m:r>
                        <m:r>
                          <m:rPr>
                            <m:sty m:val="p"/>
                          </m:rPr>
                          <a:rPr lang="en-US">
                            <a:solidFill>
                              <a:srgbClr val="C00000"/>
                            </a:solidFill>
                            <a:latin typeface="Cambria Math" panose="02040503050406030204" pitchFamily="18" charset="0"/>
                          </a:rPr>
                          <m:t>det</m:t>
                        </m:r>
                      </m:fName>
                      <m:e>
                        <m:r>
                          <a:rPr lang="en-US" i="1">
                            <a:solidFill>
                              <a:srgbClr val="C00000"/>
                            </a:solidFill>
                            <a:latin typeface="Cambria Math" panose="02040503050406030204" pitchFamily="18" charset="0"/>
                          </a:rPr>
                          <m:t>(</m:t>
                        </m:r>
                      </m:e>
                    </m:func>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𝐴</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𝐴</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𝜆</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𝐼</m:t>
                        </m:r>
                      </m:e>
                      <m:sub>
                        <m:r>
                          <a:rPr lang="en-US" i="1">
                            <a:solidFill>
                              <a:srgbClr val="C00000"/>
                            </a:solidFill>
                            <a:latin typeface="Cambria Math" panose="02040503050406030204" pitchFamily="18" charset="0"/>
                          </a:rPr>
                          <m:t>𝑛</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𝑂</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𝑘</m:t>
                    </m:r>
                    <m:r>
                      <a:rPr lang="en-US" i="1">
                        <a:solidFill>
                          <a:srgbClr val="C00000"/>
                        </a:solidFill>
                        <a:latin typeface="Cambria Math" panose="02040503050406030204" pitchFamily="18" charset="0"/>
                      </a:rPr>
                      <m:t> </m:t>
                    </m:r>
                    <m:r>
                      <m:rPr>
                        <m:sty m:val="p"/>
                      </m:rPr>
                      <a:rPr lang="en-US">
                        <a:solidFill>
                          <a:srgbClr val="C00000"/>
                        </a:solidFill>
                        <a:latin typeface="Cambria Math" panose="02040503050406030204" pitchFamily="18" charset="0"/>
                      </a:rPr>
                      <m:t>log</m:t>
                    </m:r>
                    <m:r>
                      <a:rPr lang="en-US">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𝑛</m:t>
                    </m:r>
                    <m:r>
                      <a:rPr lang="en-US" i="1">
                        <a:solidFill>
                          <a:srgbClr val="C00000"/>
                        </a:solidFill>
                        <a:latin typeface="Cambria Math" panose="02040503050406030204" pitchFamily="18" charset="0"/>
                      </a:rPr>
                      <m:t>)</m:t>
                    </m:r>
                  </m:oMath>
                </a14:m>
                <a:endParaRPr lang="en-US" dirty="0"/>
              </a:p>
              <a:p>
                <a:pPr marL="457200" indent="-457200">
                  <a:buClr>
                    <a:schemeClr val="tx1"/>
                  </a:buClr>
                  <a:buFont typeface="Wingdings" panose="05000000000000000000" pitchFamily="2" charset="2"/>
                  <a:buChar char="v"/>
                </a:pPr>
                <a:endParaRPr lang="en-US" i="1" dirty="0">
                  <a:solidFill>
                    <a:srgbClr val="C00000"/>
                  </a:solidFill>
                  <a:latin typeface="Cambria Math" panose="02040503050406030204" pitchFamily="18" charset="0"/>
                </a:endParaRPr>
              </a:p>
              <a:p>
                <a:pPr marL="457200" indent="-457200">
                  <a:buClr>
                    <a:schemeClr val="tx1"/>
                  </a:buClr>
                  <a:buFont typeface="Wingdings" panose="05000000000000000000" pitchFamily="2" charset="2"/>
                  <a:buChar char="v"/>
                </a:pP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𝑂</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𝑘</m:t>
                    </m:r>
                    <m:r>
                      <a:rPr lang="en-US" i="1">
                        <a:solidFill>
                          <a:srgbClr val="C00000"/>
                        </a:solidFill>
                        <a:latin typeface="Cambria Math" panose="02040503050406030204" pitchFamily="18" charset="0"/>
                      </a:rPr>
                      <m:t> </m:t>
                    </m:r>
                    <m:r>
                      <m:rPr>
                        <m:sty m:val="p"/>
                      </m:rPr>
                      <a:rPr lang="en-US">
                        <a:solidFill>
                          <a:srgbClr val="C00000"/>
                        </a:solidFill>
                        <a:latin typeface="Cambria Math" panose="02040503050406030204" pitchFamily="18" charset="0"/>
                      </a:rPr>
                      <m:t>log</m:t>
                    </m:r>
                    <m:r>
                      <a:rPr lang="en-US">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𝑛</m:t>
                    </m:r>
                    <m:r>
                      <a:rPr lang="en-US" i="1">
                        <a:solidFill>
                          <a:srgbClr val="C00000"/>
                        </a:solidFill>
                        <a:latin typeface="Cambria Math" panose="02040503050406030204" pitchFamily="18" charset="0"/>
                      </a:rPr>
                      <m:t>)</m:t>
                    </m:r>
                  </m:oMath>
                </a14:m>
                <a:endParaRPr lang="en-US" dirty="0">
                  <a:solidFill>
                    <a:srgbClr val="C00000"/>
                  </a:solidFill>
                </a:endParaRPr>
              </a:p>
              <a:p>
                <a:pPr marL="457200" indent="-457200">
                  <a:buClr>
                    <a:schemeClr val="tx1"/>
                  </a:buClr>
                  <a:buFont typeface="Wingdings" panose="05000000000000000000" pitchFamily="2" charset="2"/>
                  <a:buChar char="v"/>
                </a:pPr>
                <a:endParaRPr lang="en-US" dirty="0"/>
              </a:p>
              <a:p>
                <a:pPr marL="457200" indent="-457200">
                  <a:buClr>
                    <a:schemeClr val="tx1"/>
                  </a:buClr>
                  <a:buFont typeface="Wingdings" panose="05000000000000000000" pitchFamily="2" charset="2"/>
                  <a:buChar char="v"/>
                </a:pPr>
                <a:r>
                  <a:rPr lang="en-US" dirty="0"/>
                  <a:t>Also gives a space efficient </a:t>
                </a:r>
                <a:r>
                  <a:rPr lang="en-US" i="1" dirty="0">
                    <a:solidFill>
                      <a:srgbClr val="7030A0"/>
                    </a:solidFill>
                  </a:rPr>
                  <a:t>online</a:t>
                </a:r>
                <a:r>
                  <a:rPr lang="en-US" dirty="0"/>
                  <a:t> algorithm for low-rank approximation!</a:t>
                </a:r>
              </a:p>
              <a:p>
                <a:pPr marL="457200" indent="-457200">
                  <a:buClr>
                    <a:schemeClr val="tx1"/>
                  </a:buClr>
                  <a:buFont typeface="Wingdings" panose="05000000000000000000" pitchFamily="2" charset="2"/>
                  <a:buChar char="v"/>
                </a:pPr>
                <a:r>
                  <a:rPr lang="en-US" dirty="0"/>
                  <a:t>Can use slightly different estimator for </a:t>
                </a:r>
                <a14:m>
                  <m:oMath xmlns:m="http://schemas.openxmlformats.org/officeDocument/2006/math">
                    <m:r>
                      <a:rPr lang="en-US" i="1">
                        <a:solidFill>
                          <a:srgbClr val="C00000"/>
                        </a:solidFill>
                        <a:latin typeface="Cambria Math" panose="02040503050406030204" pitchFamily="18" charset="0"/>
                      </a:rPr>
                      <m:t>𝜆</m:t>
                    </m:r>
                    <m:r>
                      <a:rPr lang="en-US" i="1">
                        <a:solidFill>
                          <a:srgbClr val="C00000"/>
                        </a:solidFill>
                        <a:latin typeface="Cambria Math" panose="02040503050406030204" pitchFamily="18" charset="0"/>
                      </a:rPr>
                      <m:t>=</m:t>
                    </m:r>
                    <m:f>
                      <m:fPr>
                        <m:ctrlPr>
                          <a:rPr lang="en-US" i="1">
                            <a:solidFill>
                              <a:srgbClr val="C00000"/>
                            </a:solidFill>
                            <a:latin typeface="Cambria Math" panose="02040503050406030204" pitchFamily="18" charset="0"/>
                          </a:rPr>
                        </m:ctrlPr>
                      </m:fPr>
                      <m:num>
                        <m:sSubSup>
                          <m:sSubSupPr>
                            <m:ctrlPr>
                              <a:rPr lang="en-US" i="1">
                                <a:solidFill>
                                  <a:srgbClr val="C00000"/>
                                </a:solidFill>
                                <a:latin typeface="Cambria Math" panose="02040503050406030204" pitchFamily="18" charset="0"/>
                              </a:rPr>
                            </m:ctrlPr>
                          </m:sSubSup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𝐴</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𝑘</m:t>
                                    </m:r>
                                  </m:sub>
                                </m:sSub>
                              </m:e>
                            </m:d>
                          </m:e>
                          <m:sub>
                            <m:r>
                              <a:rPr lang="en-US" i="1">
                                <a:solidFill>
                                  <a:srgbClr val="C00000"/>
                                </a:solidFill>
                                <a:latin typeface="Cambria Math" panose="02040503050406030204" pitchFamily="18" charset="0"/>
                              </a:rPr>
                              <m:t>𝐹</m:t>
                            </m:r>
                          </m:sub>
                          <m:sup>
                            <m:r>
                              <a:rPr lang="en-US" i="1">
                                <a:solidFill>
                                  <a:srgbClr val="C00000"/>
                                </a:solidFill>
                                <a:latin typeface="Cambria Math" panose="02040503050406030204" pitchFamily="18" charset="0"/>
                              </a:rPr>
                              <m:t>2</m:t>
                            </m:r>
                          </m:sup>
                        </m:sSubSup>
                      </m:num>
                      <m:den>
                        <m:r>
                          <a:rPr lang="en-US" i="1">
                            <a:solidFill>
                              <a:srgbClr val="C00000"/>
                            </a:solidFill>
                            <a:latin typeface="Cambria Math" panose="02040503050406030204" pitchFamily="18" charset="0"/>
                          </a:rPr>
                          <m:t>𝑘</m:t>
                        </m:r>
                      </m:den>
                    </m:f>
                  </m:oMath>
                </a14:m>
                <a:r>
                  <a:rPr lang="en-US" dirty="0"/>
                  <a:t> </a:t>
                </a:r>
                <a:r>
                  <a:rPr lang="en-US" dirty="0">
                    <a:solidFill>
                      <a:srgbClr val="00B0F0"/>
                    </a:solidFill>
                  </a:rPr>
                  <a:t>[AN13]</a:t>
                </a:r>
                <a:endParaRPr lang="en-US"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10515599" cy="4351338"/>
              </a:xfrm>
              <a:blipFill>
                <a:blip r:embed="rId2"/>
                <a:stretch>
                  <a:fillRect l="-1044"/>
                </a:stretch>
              </a:blipFill>
            </p:spPr>
            <p:txBody>
              <a:bodyPr/>
              <a:lstStyle/>
              <a:p>
                <a:r>
                  <a:rPr lang="en-US">
                    <a:noFill/>
                  </a:rPr>
                  <a:t> </a:t>
                </a:r>
              </a:p>
            </p:txBody>
          </p:sp>
        </mc:Fallback>
      </mc:AlternateContent>
    </p:spTree>
    <p:extLst>
      <p:ext uri="{BB962C8B-B14F-4D97-AF65-F5344CB8AC3E}">
        <p14:creationId xmlns:p14="http://schemas.microsoft.com/office/powerpoint/2010/main" val="4075629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Reverse Online Leverage Scores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10515599" cy="4351338"/>
              </a:xfrm>
            </p:spPr>
            <p:txBody>
              <a:bodyPr>
                <a:normAutofit/>
              </a:bodyPr>
              <a:lstStyle/>
              <a:p>
                <a:pPr marL="457200" indent="-457200">
                  <a:buClr>
                    <a:schemeClr val="tx1"/>
                  </a:buClr>
                  <a:buFont typeface="Wingdings" panose="05000000000000000000" pitchFamily="2" charset="2"/>
                  <a:buChar char="v"/>
                </a:pPr>
                <a14:m>
                  <m:oMath xmlns:m="http://schemas.openxmlformats.org/officeDocument/2006/math">
                    <m:func>
                      <m:funcPr>
                        <m:ctrlPr>
                          <a:rPr lang="en-US" i="1" smtClean="0">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det</m:t>
                        </m:r>
                      </m:fName>
                      <m:e>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𝐴</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𝐴</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𝜆</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𝐼</m:t>
                                </m:r>
                              </m:e>
                              <m:sub>
                                <m:r>
                                  <a:rPr lang="en-US" i="1">
                                    <a:solidFill>
                                      <a:srgbClr val="C00000"/>
                                    </a:solidFill>
                                    <a:latin typeface="Cambria Math" panose="02040503050406030204" pitchFamily="18" charset="0"/>
                                  </a:rPr>
                                  <m:t>𝑛</m:t>
                                </m:r>
                              </m:sub>
                            </m:sSub>
                          </m:e>
                        </m:d>
                      </m:e>
                    </m:func>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𝜆</m:t>
                        </m:r>
                      </m:e>
                      <m:sup>
                        <m:r>
                          <a:rPr lang="en-US" i="1">
                            <a:solidFill>
                              <a:srgbClr val="C00000"/>
                            </a:solidFill>
                            <a:latin typeface="Cambria Math" panose="02040503050406030204" pitchFamily="18" charset="0"/>
                          </a:rPr>
                          <m:t>𝑛</m:t>
                        </m:r>
                      </m:sup>
                    </m:sSup>
                  </m:oMath>
                </a14:m>
                <a:r>
                  <a:rPr lang="en-US" dirty="0">
                    <a:solidFill>
                      <a:srgbClr val="C00000"/>
                    </a:solidFill>
                  </a:rPr>
                  <a:t> </a:t>
                </a:r>
                <a14:m>
                  <m:oMath xmlns:m="http://schemas.openxmlformats.org/officeDocument/2006/math">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𝑒</m:t>
                        </m:r>
                      </m:e>
                      <m:sup>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/2</m:t>
                        </m:r>
                      </m:sup>
                    </m:sSup>
                  </m:oMath>
                </a14:m>
                <a:endParaRPr lang="en-US" dirty="0"/>
              </a:p>
              <a:p>
                <a:pPr marL="457200" indent="-457200">
                  <a:buClr>
                    <a:schemeClr val="tx1"/>
                  </a:buClr>
                  <a:buFont typeface="Wingdings" panose="05000000000000000000" pitchFamily="2" charset="2"/>
                  <a:buChar char="v"/>
                </a:pPr>
                <a14:m>
                  <m:oMath xmlns:m="http://schemas.openxmlformats.org/officeDocument/2006/math">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r>
                          <a:rPr lang="en-US">
                            <a:solidFill>
                              <a:srgbClr val="C00000"/>
                            </a:solidFill>
                            <a:latin typeface="Cambria Math" panose="02040503050406030204" pitchFamily="18" charset="0"/>
                          </a:rPr>
                          <m:t> </m:t>
                        </m:r>
                        <m:r>
                          <m:rPr>
                            <m:sty m:val="p"/>
                          </m:rPr>
                          <a:rPr lang="en-US">
                            <a:solidFill>
                              <a:srgbClr val="C00000"/>
                            </a:solidFill>
                            <a:latin typeface="Cambria Math" panose="02040503050406030204" pitchFamily="18" charset="0"/>
                          </a:rPr>
                          <m:t>det</m:t>
                        </m:r>
                      </m:fName>
                      <m:e>
                        <m:r>
                          <a:rPr lang="en-US" i="1">
                            <a:solidFill>
                              <a:srgbClr val="C00000"/>
                            </a:solidFill>
                            <a:latin typeface="Cambria Math" panose="02040503050406030204" pitchFamily="18" charset="0"/>
                          </a:rPr>
                          <m:t>(</m:t>
                        </m:r>
                      </m:e>
                    </m:func>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𝐴</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𝐴</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𝜆</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𝐼</m:t>
                        </m:r>
                      </m:e>
                      <m:sub>
                        <m:r>
                          <a:rPr lang="en-US" i="1">
                            <a:solidFill>
                              <a:srgbClr val="C00000"/>
                            </a:solidFill>
                            <a:latin typeface="Cambria Math" panose="02040503050406030204" pitchFamily="18" charset="0"/>
                          </a:rPr>
                          <m:t>𝑛</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𝑂</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𝑘</m:t>
                    </m:r>
                    <m:r>
                      <a:rPr lang="en-US" i="1">
                        <a:solidFill>
                          <a:srgbClr val="C00000"/>
                        </a:solidFill>
                        <a:latin typeface="Cambria Math" panose="02040503050406030204" pitchFamily="18" charset="0"/>
                      </a:rPr>
                      <m:t> </m:t>
                    </m:r>
                    <m:r>
                      <m:rPr>
                        <m:sty m:val="p"/>
                      </m:rPr>
                      <a:rPr lang="en-US">
                        <a:solidFill>
                          <a:srgbClr val="C00000"/>
                        </a:solidFill>
                        <a:latin typeface="Cambria Math" panose="02040503050406030204" pitchFamily="18" charset="0"/>
                      </a:rPr>
                      <m:t>log</m:t>
                    </m:r>
                    <m:r>
                      <a:rPr lang="en-US">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𝑛</m:t>
                    </m:r>
                    <m:r>
                      <a:rPr lang="en-US" i="1">
                        <a:solidFill>
                          <a:srgbClr val="C00000"/>
                        </a:solidFill>
                        <a:latin typeface="Cambria Math" panose="02040503050406030204" pitchFamily="18" charset="0"/>
                      </a:rPr>
                      <m:t>)</m:t>
                    </m:r>
                  </m:oMath>
                </a14:m>
                <a:endParaRPr lang="en-US" dirty="0"/>
              </a:p>
              <a:p>
                <a:pPr marL="457200" indent="-457200">
                  <a:buClr>
                    <a:schemeClr val="tx1"/>
                  </a:buClr>
                  <a:buFont typeface="Wingdings" panose="05000000000000000000" pitchFamily="2" charset="2"/>
                  <a:buChar char="v"/>
                </a:pPr>
                <a:endParaRPr lang="en-US" i="1" dirty="0">
                  <a:solidFill>
                    <a:srgbClr val="C00000"/>
                  </a:solidFill>
                  <a:latin typeface="Cambria Math" panose="02040503050406030204" pitchFamily="18" charset="0"/>
                </a:endParaRPr>
              </a:p>
              <a:p>
                <a:pPr marL="457200" indent="-457200">
                  <a:buClr>
                    <a:schemeClr val="tx1"/>
                  </a:buClr>
                  <a:buFont typeface="Wingdings" panose="05000000000000000000" pitchFamily="2" charset="2"/>
                  <a:buChar char="v"/>
                </a:pP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𝑂</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𝑘</m:t>
                    </m:r>
                    <m:r>
                      <a:rPr lang="en-US" i="1">
                        <a:solidFill>
                          <a:srgbClr val="C00000"/>
                        </a:solidFill>
                        <a:latin typeface="Cambria Math" panose="02040503050406030204" pitchFamily="18" charset="0"/>
                      </a:rPr>
                      <m:t> </m:t>
                    </m:r>
                    <m:r>
                      <m:rPr>
                        <m:sty m:val="p"/>
                      </m:rPr>
                      <a:rPr lang="en-US">
                        <a:solidFill>
                          <a:srgbClr val="C00000"/>
                        </a:solidFill>
                        <a:latin typeface="Cambria Math" panose="02040503050406030204" pitchFamily="18" charset="0"/>
                      </a:rPr>
                      <m:t>log</m:t>
                    </m:r>
                    <m:r>
                      <a:rPr lang="en-US">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𝑛</m:t>
                    </m:r>
                    <m:r>
                      <a:rPr lang="en-US" i="1">
                        <a:solidFill>
                          <a:srgbClr val="C00000"/>
                        </a:solidFill>
                        <a:latin typeface="Cambria Math" panose="02040503050406030204" pitchFamily="18" charset="0"/>
                      </a:rPr>
                      <m:t>)</m:t>
                    </m:r>
                  </m:oMath>
                </a14:m>
                <a:endParaRPr lang="en-US" dirty="0">
                  <a:solidFill>
                    <a:srgbClr val="C00000"/>
                  </a:solidFill>
                </a:endParaRPr>
              </a:p>
              <a:p>
                <a:pPr marL="457200" indent="-457200">
                  <a:buClr>
                    <a:schemeClr val="tx1"/>
                  </a:buClr>
                  <a:buFont typeface="Wingdings" panose="05000000000000000000" pitchFamily="2" charset="2"/>
                  <a:buChar char="v"/>
                </a:pPr>
                <a:endParaRPr lang="en-US" dirty="0"/>
              </a:p>
              <a:p>
                <a:pPr marL="457200" indent="-457200">
                  <a:buClr>
                    <a:schemeClr val="tx1"/>
                  </a:buClr>
                  <a:buFont typeface="Wingdings" panose="05000000000000000000" pitchFamily="2" charset="2"/>
                  <a:buChar char="v"/>
                </a:pPr>
                <a:r>
                  <a:rPr lang="en-US" dirty="0"/>
                  <a:t>Also gives a space efficient </a:t>
                </a:r>
                <a:r>
                  <a:rPr lang="en-US" i="1" dirty="0">
                    <a:solidFill>
                      <a:srgbClr val="7030A0"/>
                    </a:solidFill>
                  </a:rPr>
                  <a:t>online</a:t>
                </a:r>
                <a:r>
                  <a:rPr lang="en-US" dirty="0"/>
                  <a:t> algorithm for low-rank approximation!</a:t>
                </a:r>
              </a:p>
              <a:p>
                <a:pPr marL="457200" indent="-457200">
                  <a:buClr>
                    <a:schemeClr val="tx1"/>
                  </a:buClr>
                  <a:buFont typeface="Wingdings" panose="05000000000000000000" pitchFamily="2" charset="2"/>
                  <a:buChar char="v"/>
                </a:pPr>
                <a:r>
                  <a:rPr lang="en-US" dirty="0"/>
                  <a:t>Can use slightly different estimator for </a:t>
                </a:r>
                <a14:m>
                  <m:oMath xmlns:m="http://schemas.openxmlformats.org/officeDocument/2006/math">
                    <m:r>
                      <a:rPr lang="en-US" i="1">
                        <a:solidFill>
                          <a:srgbClr val="C00000"/>
                        </a:solidFill>
                        <a:latin typeface="Cambria Math" panose="02040503050406030204" pitchFamily="18" charset="0"/>
                      </a:rPr>
                      <m:t>𝜆</m:t>
                    </m:r>
                    <m:r>
                      <a:rPr lang="en-US" i="1">
                        <a:solidFill>
                          <a:srgbClr val="C00000"/>
                        </a:solidFill>
                        <a:latin typeface="Cambria Math" panose="02040503050406030204" pitchFamily="18" charset="0"/>
                      </a:rPr>
                      <m:t>=</m:t>
                    </m:r>
                    <m:f>
                      <m:fPr>
                        <m:ctrlPr>
                          <a:rPr lang="en-US" i="1">
                            <a:solidFill>
                              <a:srgbClr val="C00000"/>
                            </a:solidFill>
                            <a:latin typeface="Cambria Math" panose="02040503050406030204" pitchFamily="18" charset="0"/>
                          </a:rPr>
                        </m:ctrlPr>
                      </m:fPr>
                      <m:num>
                        <m:sSubSup>
                          <m:sSubSupPr>
                            <m:ctrlPr>
                              <a:rPr lang="en-US" i="1">
                                <a:solidFill>
                                  <a:srgbClr val="C00000"/>
                                </a:solidFill>
                                <a:latin typeface="Cambria Math" panose="02040503050406030204" pitchFamily="18" charset="0"/>
                              </a:rPr>
                            </m:ctrlPr>
                          </m:sSubSup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𝐴</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𝑘</m:t>
                                    </m:r>
                                  </m:sub>
                                </m:sSub>
                              </m:e>
                            </m:d>
                          </m:e>
                          <m:sub>
                            <m:r>
                              <a:rPr lang="en-US" i="1">
                                <a:solidFill>
                                  <a:srgbClr val="C00000"/>
                                </a:solidFill>
                                <a:latin typeface="Cambria Math" panose="02040503050406030204" pitchFamily="18" charset="0"/>
                              </a:rPr>
                              <m:t>𝐹</m:t>
                            </m:r>
                          </m:sub>
                          <m:sup>
                            <m:r>
                              <a:rPr lang="en-US" i="1">
                                <a:solidFill>
                                  <a:srgbClr val="C00000"/>
                                </a:solidFill>
                                <a:latin typeface="Cambria Math" panose="02040503050406030204" pitchFamily="18" charset="0"/>
                              </a:rPr>
                              <m:t>2</m:t>
                            </m:r>
                          </m:sup>
                        </m:sSubSup>
                      </m:num>
                      <m:den>
                        <m:r>
                          <a:rPr lang="en-US" i="1">
                            <a:solidFill>
                              <a:srgbClr val="C00000"/>
                            </a:solidFill>
                            <a:latin typeface="Cambria Math" panose="02040503050406030204" pitchFamily="18" charset="0"/>
                          </a:rPr>
                          <m:t>𝑘</m:t>
                        </m:r>
                      </m:den>
                    </m:f>
                  </m:oMath>
                </a14:m>
                <a:r>
                  <a:rPr lang="en-US" dirty="0"/>
                  <a:t> </a:t>
                </a:r>
                <a:r>
                  <a:rPr lang="en-US" dirty="0">
                    <a:solidFill>
                      <a:srgbClr val="00B0F0"/>
                    </a:solidFill>
                  </a:rPr>
                  <a:t>[AN13]</a:t>
                </a:r>
                <a:endParaRPr lang="en-US"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10515599" cy="4351338"/>
              </a:xfrm>
              <a:blipFill>
                <a:blip r:embed="rId2"/>
                <a:stretch>
                  <a:fillRect l="-1044"/>
                </a:stretch>
              </a:blipFill>
            </p:spPr>
            <p:txBody>
              <a:bodyPr/>
              <a:lstStyle/>
              <a:p>
                <a:r>
                  <a:rPr lang="en-US">
                    <a:noFill/>
                  </a:rPr>
                  <a:t> </a:t>
                </a:r>
              </a:p>
            </p:txBody>
          </p:sp>
        </mc:Fallback>
      </mc:AlternateContent>
    </p:spTree>
    <p:extLst>
      <p:ext uri="{BB962C8B-B14F-4D97-AF65-F5344CB8AC3E}">
        <p14:creationId xmlns:p14="http://schemas.microsoft.com/office/powerpoint/2010/main" val="4822103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i="1">
                            <a:solidFill>
                              <a:srgbClr val="C00000"/>
                            </a:solidFill>
                            <a:latin typeface="Cambria Math" panose="02040503050406030204" pitchFamily="18" charset="0"/>
                          </a:rPr>
                          <m:t>1</m:t>
                        </m:r>
                      </m:sub>
                    </m:sSub>
                  </m:oMath>
                </a14:m>
                <a:r>
                  <a:rPr lang="en-US" dirty="0"/>
                  <a:t> Spectral Approximation</a:t>
                </a:r>
              </a:p>
            </p:txBody>
          </p:sp>
        </mc:Choice>
        <mc:Fallback xmlns="">
          <p:sp>
            <p:nvSpPr>
              <p:cNvPr id="2" name="Title 1">
                <a:extLst>
                  <a:ext uri="{FF2B5EF4-FFF2-40B4-BE49-F238E27FC236}">
                    <a16:creationId xmlns:a16="http://schemas.microsoft.com/office/drawing/2014/main" id="{6D984B7A-8516-47FC-9176-8158CF0B5C45}"/>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7D7A51AA-94AB-4E33-AC79-03784C84B15C}"/>
                  </a:ext>
                </a:extLst>
              </p:cNvPr>
              <p:cNvSpPr>
                <a:spLocks noGrp="1"/>
              </p:cNvSpPr>
              <p:nvPr>
                <p:ph idx="1"/>
              </p:nvPr>
            </p:nvSpPr>
            <p:spPr>
              <a:xfrm>
                <a:off x="838200" y="1825625"/>
                <a:ext cx="10764519" cy="4351338"/>
              </a:xfrm>
            </p:spPr>
            <p:txBody>
              <a:bodyPr>
                <a:normAutofit/>
              </a:bodyPr>
              <a:lstStyle/>
              <a:p>
                <a:pPr marL="457200" indent="-457200">
                  <a:buFont typeface="Wingdings" panose="05000000000000000000" pitchFamily="2" charset="2"/>
                  <a:buChar char="v"/>
                </a:pPr>
                <a:r>
                  <a:rPr lang="en-US" dirty="0"/>
                  <a:t>Given </a:t>
                </a:r>
                <a14:m>
                  <m:oMath xmlns:m="http://schemas.openxmlformats.org/officeDocument/2006/math">
                    <m:r>
                      <a:rPr lang="en-US" i="1">
                        <a:solidFill>
                          <a:srgbClr val="C00000"/>
                        </a:solidFill>
                        <a:latin typeface="Cambria Math" panose="02040503050406030204" pitchFamily="18" charset="0"/>
                      </a:rPr>
                      <m:t>𝜖</m:t>
                    </m:r>
                    <m:r>
                      <a:rPr lang="en-US" i="1">
                        <a:solidFill>
                          <a:srgbClr val="C00000"/>
                        </a:solidFill>
                        <a:latin typeface="Cambria Math" panose="02040503050406030204" pitchFamily="18" charset="0"/>
                      </a:rPr>
                      <m:t>&gt;0</m:t>
                    </m:r>
                  </m:oMath>
                </a14:m>
                <a:r>
                  <a:rPr lang="en-US" dirty="0"/>
                  <a:t> and </a:t>
                </a:r>
                <a14:m>
                  <m:oMath xmlns:m="http://schemas.openxmlformats.org/officeDocument/2006/math">
                    <m:r>
                      <a:rPr lang="en-US" i="1">
                        <a:solidFill>
                          <a:srgbClr val="C00000"/>
                        </a:solidFill>
                        <a:latin typeface="Cambria Math" panose="02040503050406030204" pitchFamily="18" charset="0"/>
                      </a:rPr>
                      <m:t>𝐴</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𝑅</m:t>
                        </m:r>
                      </m:e>
                      <m:sup>
                        <m:r>
                          <a:rPr lang="en-US" i="1">
                            <a:solidFill>
                              <a:srgbClr val="C00000"/>
                            </a:solidFill>
                            <a:latin typeface="Cambria Math" panose="02040503050406030204" pitchFamily="18" charset="0"/>
                          </a:rPr>
                          <m:t>𝑊</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𝑛</m:t>
                        </m:r>
                      </m:sup>
                    </m:sSup>
                  </m:oMath>
                </a14:m>
                <a:r>
                  <a:rPr lang="en-US" dirty="0"/>
                  <a:t>, find matrix </a:t>
                </a:r>
                <a14:m>
                  <m:oMath xmlns:m="http://schemas.openxmlformats.org/officeDocument/2006/math">
                    <m:r>
                      <a:rPr lang="en-US" i="1">
                        <a:solidFill>
                          <a:srgbClr val="C00000"/>
                        </a:solidFill>
                        <a:latin typeface="Cambria Math" panose="02040503050406030204" pitchFamily="18" charset="0"/>
                      </a:rPr>
                      <m:t>𝑀</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𝑅</m:t>
                        </m:r>
                      </m:e>
                      <m:sup>
                        <m:r>
                          <a:rPr lang="en-US" i="1">
                            <a:solidFill>
                              <a:srgbClr val="C00000"/>
                            </a:solidFill>
                            <a:latin typeface="Cambria Math" panose="02040503050406030204" pitchFamily="18" charset="0"/>
                          </a:rPr>
                          <m:t>𝑚</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𝑛</m:t>
                        </m:r>
                      </m:sup>
                    </m:sSup>
                  </m:oMath>
                </a14:m>
                <a:r>
                  <a:rPr lang="en-US" dirty="0"/>
                  <a:t> with </a:t>
                </a:r>
                <a14:m>
                  <m:oMath xmlns:m="http://schemas.openxmlformats.org/officeDocument/2006/math">
                    <m:r>
                      <a:rPr lang="en-US" i="1">
                        <a:solidFill>
                          <a:srgbClr val="C00000"/>
                        </a:solidFill>
                        <a:latin typeface="Cambria Math" panose="02040503050406030204" pitchFamily="18" charset="0"/>
                      </a:rPr>
                      <m:t>𝑚</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𝑊</m:t>
                    </m:r>
                  </m:oMath>
                </a14:m>
                <a:r>
                  <a:rPr lang="en-US" dirty="0"/>
                  <a:t>, such that for </a:t>
                </a:r>
                <a:r>
                  <a:rPr lang="en-US" i="1" dirty="0">
                    <a:solidFill>
                      <a:srgbClr val="7030A0"/>
                    </a:solidFill>
                  </a:rPr>
                  <a:t>every</a:t>
                </a:r>
                <a:r>
                  <a:rPr lang="en-US" i="1" dirty="0"/>
                  <a:t> </a:t>
                </a:r>
                <a14:m>
                  <m:oMath xmlns:m="http://schemas.openxmlformats.org/officeDocument/2006/math">
                    <m:r>
                      <a:rPr lang="en-US" i="1">
                        <a:solidFill>
                          <a:srgbClr val="C00000"/>
                        </a:solidFill>
                        <a:latin typeface="Cambria Math" panose="02040503050406030204" pitchFamily="18" charset="0"/>
                      </a:rPr>
                      <m:t>𝑥</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𝑅</m:t>
                        </m:r>
                      </m:e>
                      <m:sup>
                        <m:r>
                          <a:rPr lang="en-US" i="1">
                            <a:solidFill>
                              <a:srgbClr val="C00000"/>
                            </a:solidFill>
                            <a:latin typeface="Cambria Math" panose="02040503050406030204" pitchFamily="18" charset="0"/>
                          </a:rPr>
                          <m:t>𝑛</m:t>
                        </m:r>
                      </m:sup>
                    </m:sSup>
                  </m:oMath>
                </a14:m>
                <a:endParaRPr lang="en-US" dirty="0"/>
              </a:p>
              <a:p>
                <a:pPr marL="457200" indent="-457200">
                  <a:buFont typeface="Wingdings" panose="05000000000000000000" pitchFamily="2" charset="2"/>
                  <a:buChar char="v"/>
                </a:pPr>
                <a:endParaRPr lang="en-US" dirty="0"/>
              </a:p>
              <a:p>
                <a:pPr marL="457200" indent="-457200">
                  <a:buFont typeface="Wingdings" panose="05000000000000000000" pitchFamily="2" charset="2"/>
                  <a:buChar char="v"/>
                </a:pPr>
                <a:endParaRPr lang="en-US" dirty="0"/>
              </a:p>
              <a:p>
                <a:pPr marL="457200" indent="-457200">
                  <a:buFont typeface="Wingdings" panose="05000000000000000000" pitchFamily="2" charset="2"/>
                  <a:buChar char="v"/>
                </a:pPr>
                <a:r>
                  <a:rPr lang="en-US" dirty="0"/>
                  <a:t>Robust to outliers, but unstable solution and possibly multiple solutions</a:t>
                </a:r>
              </a:p>
            </p:txBody>
          </p:sp>
        </mc:Choice>
        <mc:Fallback xmlns="">
          <p:sp>
            <p:nvSpPr>
              <p:cNvPr id="7" name="Content Placeholder 2">
                <a:extLst>
                  <a:ext uri="{FF2B5EF4-FFF2-40B4-BE49-F238E27FC236}">
                    <a16:creationId xmlns:a16="http://schemas.microsoft.com/office/drawing/2014/main" id="{7D7A51AA-94AB-4E33-AC79-03784C84B15C}"/>
                  </a:ext>
                </a:extLst>
              </p:cNvPr>
              <p:cNvSpPr>
                <a:spLocks noGrp="1" noRot="1" noChangeAspect="1" noMove="1" noResize="1" noEditPoints="1" noAdjustHandles="1" noChangeArrowheads="1" noChangeShapeType="1" noTextEdit="1"/>
              </p:cNvSpPr>
              <p:nvPr>
                <p:ph idx="1"/>
              </p:nvPr>
            </p:nvSpPr>
            <p:spPr>
              <a:xfrm>
                <a:off x="838200" y="1825625"/>
                <a:ext cx="10764519" cy="4351338"/>
              </a:xfrm>
              <a:blipFill>
                <a:blip r:embed="rId3"/>
                <a:stretch>
                  <a:fillRect l="-1020"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A66123A6-76FC-4E74-A819-F38A16CAC321}"/>
                  </a:ext>
                </a:extLst>
              </p:cNvPr>
              <p:cNvSpPr/>
              <p:nvPr/>
            </p:nvSpPr>
            <p:spPr>
              <a:xfrm>
                <a:off x="2344907" y="2801397"/>
                <a:ext cx="7751103"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𝜖</m:t>
                          </m:r>
                        </m:e>
                      </m:d>
                      <m:sSub>
                        <m:sSubPr>
                          <m:ctrlPr>
                            <a:rPr lang="en-US" sz="2800" b="0" i="1" smtClean="0">
                              <a:solidFill>
                                <a:srgbClr val="C00000"/>
                              </a:solidFill>
                              <a:latin typeface="Cambria Math" panose="02040503050406030204" pitchFamily="18" charset="0"/>
                            </a:rPr>
                          </m:ctrlPr>
                        </m:sSub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𝐴𝑥</m:t>
                              </m:r>
                            </m:e>
                          </m:d>
                        </m:e>
                        <m:sub>
                          <m:r>
                            <a:rPr lang="en-US" sz="2800" b="0" i="1" smtClean="0">
                              <a:solidFill>
                                <a:srgbClr val="C00000"/>
                              </a:solidFill>
                              <a:latin typeface="Cambria Math" panose="02040503050406030204" pitchFamily="18" charset="0"/>
                            </a:rPr>
                            <m:t>1</m:t>
                          </m:r>
                        </m:sub>
                      </m:sSub>
                      <m:r>
                        <a:rPr lang="en-US" sz="2800" b="0" i="1" smtClean="0">
                          <a:solidFill>
                            <a:srgbClr val="C00000"/>
                          </a:solidFill>
                          <a:latin typeface="Cambria Math" panose="02040503050406030204" pitchFamily="18" charset="0"/>
                        </a:rPr>
                        <m:t>≤</m:t>
                      </m:r>
                      <m:sSub>
                        <m:sSubPr>
                          <m:ctrlPr>
                            <a:rPr lang="en-US" sz="2800" b="0" i="1" smtClean="0">
                              <a:solidFill>
                                <a:srgbClr val="C00000"/>
                              </a:solidFill>
                              <a:latin typeface="Cambria Math" panose="02040503050406030204" pitchFamily="18" charset="0"/>
                            </a:rPr>
                          </m:ctrlPr>
                        </m:sSub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𝑀𝑥</m:t>
                              </m:r>
                            </m:e>
                          </m:d>
                        </m:e>
                        <m:sub>
                          <m:r>
                            <a:rPr lang="en-US" sz="2800" b="0" i="1" smtClean="0">
                              <a:solidFill>
                                <a:srgbClr val="C00000"/>
                              </a:solidFill>
                              <a:latin typeface="Cambria Math" panose="02040503050406030204" pitchFamily="18" charset="0"/>
                            </a:rPr>
                            <m:t>1</m:t>
                          </m:r>
                        </m:sub>
                      </m:sSub>
                      <m:r>
                        <a:rPr lang="en-US" sz="2800" b="0" i="1" smtClean="0">
                          <a:solidFill>
                            <a:srgbClr val="C00000"/>
                          </a:solidFill>
                          <a:latin typeface="Cambria Math" panose="02040503050406030204" pitchFamily="18" charset="0"/>
                        </a:rPr>
                        <m:t>≤</m:t>
                      </m:r>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𝜖</m:t>
                          </m:r>
                        </m:e>
                      </m:d>
                      <m:sSub>
                        <m:sSubPr>
                          <m:ctrlPr>
                            <a:rPr lang="en-US" sz="2800" b="0" i="1" smtClean="0">
                              <a:solidFill>
                                <a:srgbClr val="C00000"/>
                              </a:solidFill>
                              <a:latin typeface="Cambria Math" panose="02040503050406030204" pitchFamily="18" charset="0"/>
                            </a:rPr>
                          </m:ctrlPr>
                        </m:sSub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𝐴𝑥</m:t>
                              </m:r>
                            </m:e>
                          </m:d>
                        </m:e>
                        <m:sub>
                          <m:r>
                            <a:rPr lang="en-US" sz="2800" b="0" i="1" smtClean="0">
                              <a:solidFill>
                                <a:srgbClr val="C00000"/>
                              </a:solidFill>
                              <a:latin typeface="Cambria Math" panose="02040503050406030204" pitchFamily="18" charset="0"/>
                            </a:rPr>
                            <m:t>1</m:t>
                          </m:r>
                        </m:sub>
                      </m:sSub>
                    </m:oMath>
                  </m:oMathPara>
                </a14:m>
                <a:endParaRPr lang="en-US" sz="2800" dirty="0"/>
              </a:p>
            </p:txBody>
          </p:sp>
        </mc:Choice>
        <mc:Fallback xmlns="">
          <p:sp>
            <p:nvSpPr>
              <p:cNvPr id="8" name="Rectangle 7">
                <a:extLst>
                  <a:ext uri="{FF2B5EF4-FFF2-40B4-BE49-F238E27FC236}">
                    <a16:creationId xmlns:a16="http://schemas.microsoft.com/office/drawing/2014/main" id="{A66123A6-76FC-4E74-A819-F38A16CAC321}"/>
                  </a:ext>
                </a:extLst>
              </p:cNvPr>
              <p:cNvSpPr>
                <a:spLocks noRot="1" noChangeAspect="1" noMove="1" noResize="1" noEditPoints="1" noAdjustHandles="1" noChangeArrowheads="1" noChangeShapeType="1" noTextEdit="1"/>
              </p:cNvSpPr>
              <p:nvPr/>
            </p:nvSpPr>
            <p:spPr>
              <a:xfrm>
                <a:off x="2344907" y="2801397"/>
                <a:ext cx="7751103" cy="523220"/>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511130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i="1">
                            <a:solidFill>
                              <a:srgbClr val="C00000"/>
                            </a:solidFill>
                            <a:latin typeface="Cambria Math" panose="02040503050406030204" pitchFamily="18" charset="0"/>
                          </a:rPr>
                          <m:t>1</m:t>
                        </m:r>
                      </m:sub>
                    </m:sSub>
                  </m:oMath>
                </a14:m>
                <a:r>
                  <a:rPr lang="en-US" dirty="0"/>
                  <a:t> Leverage Scores</a:t>
                </a:r>
              </a:p>
            </p:txBody>
          </p:sp>
        </mc:Choice>
        <mc:Fallback xmlns="">
          <p:sp>
            <p:nvSpPr>
              <p:cNvPr id="2" name="Title 1">
                <a:extLst>
                  <a:ext uri="{FF2B5EF4-FFF2-40B4-BE49-F238E27FC236}">
                    <a16:creationId xmlns:a16="http://schemas.microsoft.com/office/drawing/2014/main" id="{6D984B7A-8516-47FC-9176-8158CF0B5C45}"/>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7D7A51AA-94AB-4E33-AC79-03784C84B15C}"/>
                  </a:ext>
                </a:extLst>
              </p:cNvPr>
              <p:cNvSpPr>
                <a:spLocks noGrp="1"/>
              </p:cNvSpPr>
              <p:nvPr>
                <p:ph idx="1"/>
              </p:nvPr>
            </p:nvSpPr>
            <p:spPr>
              <a:xfrm>
                <a:off x="838200" y="1825625"/>
                <a:ext cx="10764519" cy="4351338"/>
              </a:xfrm>
            </p:spPr>
            <p:txBody>
              <a:bodyPr>
                <a:normAutofit/>
              </a:bodyPr>
              <a:lstStyle/>
              <a:p>
                <a:pPr marL="457200" indent="-457200">
                  <a:buClr>
                    <a:schemeClr val="tx1"/>
                  </a:buClr>
                  <a:buFont typeface="Wingdings" panose="05000000000000000000" pitchFamily="2" charset="2"/>
                  <a:buChar char="v"/>
                </a:pPr>
                <a:r>
                  <a:rPr lang="en-US" dirty="0"/>
                  <a:t>Previous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2</m:t>
                        </m:r>
                      </m:sub>
                    </m:sSub>
                  </m:oMath>
                </a14:m>
                <a:r>
                  <a:rPr lang="en-US" dirty="0"/>
                  <a:t> leverage scores:</a:t>
                </a:r>
                <a:r>
                  <a:rPr lang="en-US" dirty="0">
                    <a:solidFill>
                      <a:srgbClr val="C00000"/>
                    </a:solidFill>
                  </a:rPr>
                  <a:t>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m:t>
                    </m:r>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max</m:t>
                        </m:r>
                      </m:fName>
                      <m:e>
                        <m:f>
                          <m:fPr>
                            <m:ctrlPr>
                              <a:rPr lang="en-US" i="1">
                                <a:solidFill>
                                  <a:srgbClr val="C00000"/>
                                </a:solidFill>
                                <a:latin typeface="Cambria Math" panose="02040503050406030204" pitchFamily="18" charset="0"/>
                              </a:rPr>
                            </m:ctrlPr>
                          </m:fPr>
                          <m:num>
                            <m:sSup>
                              <m:sSupPr>
                                <m:ctrlPr>
                                  <a:rPr lang="en-US" i="1">
                                    <a:solidFill>
                                      <a:srgbClr val="C00000"/>
                                    </a:solidFill>
                                    <a:latin typeface="Cambria Math" panose="02040503050406030204" pitchFamily="18" charset="0"/>
                                  </a:rPr>
                                </m:ctrlPr>
                              </m:sSupPr>
                              <m:e>
                                <m:d>
                                  <m:dPr>
                                    <m:begChr m:val="⟨"/>
                                    <m:endChr m:val="⟩"/>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𝑥</m:t>
                                    </m:r>
                                  </m:e>
                                </m:d>
                              </m:e>
                              <m:sup>
                                <m:r>
                                  <a:rPr lang="en-US" i="1">
                                    <a:solidFill>
                                      <a:srgbClr val="C00000"/>
                                    </a:solidFill>
                                    <a:latin typeface="Cambria Math" panose="02040503050406030204" pitchFamily="18" charset="0"/>
                                  </a:rPr>
                                  <m:t>2</m:t>
                                </m:r>
                              </m:sup>
                            </m:sSup>
                          </m:num>
                          <m:den>
                            <m:sSubSup>
                              <m:sSubSupPr>
                                <m:ctrlPr>
                                  <a:rPr lang="en-US" i="1">
                                    <a:solidFill>
                                      <a:srgbClr val="C00000"/>
                                    </a:solidFill>
                                    <a:latin typeface="Cambria Math" panose="02040503050406030204" pitchFamily="18" charset="0"/>
                                  </a:rPr>
                                </m:ctrlPr>
                              </m:sSubSup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𝐴𝑥</m:t>
                                    </m:r>
                                  </m:e>
                                </m:d>
                              </m:e>
                              <m:sub>
                                <m:r>
                                  <a:rPr lang="en-US" i="1">
                                    <a:solidFill>
                                      <a:srgbClr val="C00000"/>
                                    </a:solidFill>
                                    <a:latin typeface="Cambria Math" panose="02040503050406030204" pitchFamily="18" charset="0"/>
                                  </a:rPr>
                                  <m:t>2</m:t>
                                </m:r>
                              </m:sub>
                              <m:sup>
                                <m:r>
                                  <a:rPr lang="en-US" i="1">
                                    <a:solidFill>
                                      <a:srgbClr val="C00000"/>
                                    </a:solidFill>
                                    <a:latin typeface="Cambria Math" panose="02040503050406030204" pitchFamily="18" charset="0"/>
                                  </a:rPr>
                                  <m:t>2</m:t>
                                </m:r>
                              </m:sup>
                            </m:sSubSup>
                          </m:den>
                        </m:f>
                      </m:e>
                    </m:func>
                  </m:oMath>
                </a14:m>
                <a:endParaRPr lang="en-US" dirty="0"/>
              </a:p>
              <a:p>
                <a:pPr marL="457200" indent="-457200">
                  <a:buClr>
                    <a:schemeClr val="tx1"/>
                  </a:buClr>
                  <a:buFont typeface="Wingdings" panose="05000000000000000000" pitchFamily="2" charset="2"/>
                  <a:buChar char="v"/>
                </a:pP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i="1">
                            <a:solidFill>
                              <a:srgbClr val="C00000"/>
                            </a:solidFill>
                            <a:latin typeface="Cambria Math" panose="02040503050406030204" pitchFamily="18" charset="0"/>
                          </a:rPr>
                          <m:t>1</m:t>
                        </m:r>
                      </m:sub>
                    </m:sSub>
                  </m:oMath>
                </a14:m>
                <a:r>
                  <a:rPr lang="en-US" dirty="0"/>
                  <a:t> leverage scores:</a:t>
                </a:r>
                <a:r>
                  <a:rPr lang="en-US" dirty="0">
                    <a:solidFill>
                      <a:srgbClr val="C00000"/>
                    </a:solidFill>
                  </a:rPr>
                  <a:t>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m:t>
                    </m:r>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max</m:t>
                        </m:r>
                      </m:fName>
                      <m:e>
                        <m:f>
                          <m:fPr>
                            <m:ctrlPr>
                              <a:rPr lang="en-US" i="1">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m:t>
                            </m:r>
                            <m:d>
                              <m:dPr>
                                <m:begChr m:val="⟨"/>
                                <m:endChr m:val="⟩"/>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𝑥</m:t>
                                </m:r>
                              </m:e>
                            </m:d>
                            <m:r>
                              <a:rPr lang="en-US" b="0" i="1" smtClean="0">
                                <a:solidFill>
                                  <a:srgbClr val="C00000"/>
                                </a:solidFill>
                                <a:latin typeface="Cambria Math" panose="02040503050406030204" pitchFamily="18" charset="0"/>
                              </a:rPr>
                              <m:t>|</m:t>
                            </m:r>
                          </m:num>
                          <m:den>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𝐴𝑥</m:t>
                                </m:r>
                              </m:e>
                            </m:d>
                          </m:den>
                        </m:f>
                      </m:e>
                    </m:func>
                  </m:oMath>
                </a14:m>
                <a:endParaRPr lang="en-US" dirty="0"/>
              </a:p>
              <a:p>
                <a:pPr marL="457200" indent="-457200">
                  <a:buClr>
                    <a:schemeClr val="tx1"/>
                  </a:buClr>
                  <a:buFont typeface="Wingdings" panose="05000000000000000000" pitchFamily="2" charset="2"/>
                  <a:buChar char="v"/>
                </a:pPr>
                <a:r>
                  <a:rPr lang="en-US" dirty="0"/>
                  <a:t>Sample each row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r>
                  <a:rPr lang="en-US" dirty="0"/>
                  <a:t> with probability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𝑝</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i="1">
                            <a:solidFill>
                              <a:srgbClr val="C00000"/>
                            </a:solidFill>
                            <a:latin typeface="Cambria Math" panose="02040503050406030204" pitchFamily="18" charset="0"/>
                          </a:rPr>
                          <m:t>𝑖</m:t>
                        </m:r>
                      </m:sub>
                    </m:sSub>
                  </m:oMath>
                </a14:m>
                <a:r>
                  <a:rPr lang="en-US" dirty="0"/>
                  <a:t> gives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i="1">
                            <a:solidFill>
                              <a:srgbClr val="C00000"/>
                            </a:solidFill>
                            <a:latin typeface="Cambria Math" panose="02040503050406030204" pitchFamily="18" charset="0"/>
                          </a:rPr>
                          <m:t>1</m:t>
                        </m:r>
                      </m:sub>
                    </m:sSub>
                  </m:oMath>
                </a14:m>
                <a:r>
                  <a:rPr lang="en-US" dirty="0"/>
                  <a:t> spectral approximation </a:t>
                </a:r>
                <a:r>
                  <a:rPr lang="en-US" dirty="0">
                    <a:solidFill>
                      <a:srgbClr val="00B0F0"/>
                    </a:solidFill>
                  </a:rPr>
                  <a:t>[DDHKM07]</a:t>
                </a:r>
              </a:p>
              <a:p>
                <a:pPr marL="457200" indent="-457200">
                  <a:buClr>
                    <a:schemeClr val="tx1"/>
                  </a:buClr>
                  <a:buFont typeface="Wingdings" panose="05000000000000000000" pitchFamily="2" charset="2"/>
                  <a:buChar char="v"/>
                </a:pPr>
                <a:r>
                  <a:rPr lang="en-US" dirty="0"/>
                  <a:t>Bound the sum of the reverse online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i="1">
                            <a:solidFill>
                              <a:srgbClr val="C00000"/>
                            </a:solidFill>
                            <a:latin typeface="Cambria Math" panose="02040503050406030204" pitchFamily="18" charset="0"/>
                          </a:rPr>
                          <m:t>1</m:t>
                        </m:r>
                      </m:sub>
                    </m:sSub>
                  </m:oMath>
                </a14:m>
                <a:r>
                  <a:rPr lang="en-US" dirty="0"/>
                  <a:t> leverage scores</a:t>
                </a:r>
              </a:p>
              <a:p>
                <a:pPr marL="457200" indent="-457200">
                  <a:buClr>
                    <a:schemeClr val="tx1"/>
                  </a:buClr>
                  <a:buFont typeface="Wingdings" panose="05000000000000000000" pitchFamily="2" charset="2"/>
                  <a:buChar char="v"/>
                </a:pPr>
                <a:endParaRPr lang="en-US" dirty="0"/>
              </a:p>
            </p:txBody>
          </p:sp>
        </mc:Choice>
        <mc:Fallback xmlns="">
          <p:sp>
            <p:nvSpPr>
              <p:cNvPr id="7" name="Content Placeholder 2">
                <a:extLst>
                  <a:ext uri="{FF2B5EF4-FFF2-40B4-BE49-F238E27FC236}">
                    <a16:creationId xmlns:a16="http://schemas.microsoft.com/office/drawing/2014/main" id="{7D7A51AA-94AB-4E33-AC79-03784C84B15C}"/>
                  </a:ext>
                </a:extLst>
              </p:cNvPr>
              <p:cNvSpPr>
                <a:spLocks noGrp="1" noRot="1" noChangeAspect="1" noMove="1" noResize="1" noEditPoints="1" noAdjustHandles="1" noChangeArrowheads="1" noChangeShapeType="1" noTextEdit="1"/>
              </p:cNvSpPr>
              <p:nvPr>
                <p:ph idx="1"/>
              </p:nvPr>
            </p:nvSpPr>
            <p:spPr>
              <a:xfrm>
                <a:off x="838200" y="1825625"/>
                <a:ext cx="10764519" cy="4351338"/>
              </a:xfrm>
              <a:blipFill>
                <a:blip r:embed="rId3"/>
                <a:stretch>
                  <a:fillRect l="-1020"/>
                </a:stretch>
              </a:blipFill>
            </p:spPr>
            <p:txBody>
              <a:bodyPr/>
              <a:lstStyle/>
              <a:p>
                <a:r>
                  <a:rPr lang="en-US">
                    <a:noFill/>
                  </a:rPr>
                  <a:t> </a:t>
                </a:r>
              </a:p>
            </p:txBody>
          </p:sp>
        </mc:Fallback>
      </mc:AlternateContent>
      <p:pic>
        <p:nvPicPr>
          <p:cNvPr id="5" name="Picture 8" descr="Image result for frownie clipart">
            <a:extLst>
              <a:ext uri="{FF2B5EF4-FFF2-40B4-BE49-F238E27FC236}">
                <a16:creationId xmlns:a16="http://schemas.microsoft.com/office/drawing/2014/main" id="{F1997F30-58E8-4964-9DAB-28DE0BC868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8188" y="4961218"/>
            <a:ext cx="1102271" cy="1102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23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i="1">
                            <a:solidFill>
                              <a:srgbClr val="C00000"/>
                            </a:solidFill>
                            <a:latin typeface="Cambria Math" panose="02040503050406030204" pitchFamily="18" charset="0"/>
                          </a:rPr>
                          <m:t>1</m:t>
                        </m:r>
                      </m:sub>
                    </m:sSub>
                  </m:oMath>
                </a14:m>
                <a:r>
                  <a:rPr lang="en-US" dirty="0"/>
                  <a:t> Leverage Scores</a:t>
                </a:r>
              </a:p>
            </p:txBody>
          </p:sp>
        </mc:Choice>
        <mc:Fallback xmlns="">
          <p:sp>
            <p:nvSpPr>
              <p:cNvPr id="2" name="Title 1">
                <a:extLst>
                  <a:ext uri="{FF2B5EF4-FFF2-40B4-BE49-F238E27FC236}">
                    <a16:creationId xmlns:a16="http://schemas.microsoft.com/office/drawing/2014/main" id="{6D984B7A-8516-47FC-9176-8158CF0B5C45}"/>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7D7A51AA-94AB-4E33-AC79-03784C84B15C}"/>
                  </a:ext>
                </a:extLst>
              </p:cNvPr>
              <p:cNvSpPr>
                <a:spLocks noGrp="1"/>
              </p:cNvSpPr>
              <p:nvPr>
                <p:ph idx="1"/>
              </p:nvPr>
            </p:nvSpPr>
            <p:spPr>
              <a:xfrm>
                <a:off x="838200" y="1825625"/>
                <a:ext cx="10764519" cy="4351338"/>
              </a:xfrm>
            </p:spPr>
            <p:txBody>
              <a:bodyPr>
                <a:normAutofit/>
              </a:bodyPr>
              <a:lstStyle/>
              <a:p>
                <a:pPr marL="457200" indent="-457200">
                  <a:buClr>
                    <a:schemeClr val="tx1"/>
                  </a:buClr>
                  <a:buFont typeface="Wingdings" panose="05000000000000000000" pitchFamily="2" charset="2"/>
                  <a:buChar char="v"/>
                </a:pPr>
                <a:r>
                  <a:rPr lang="en-US" dirty="0"/>
                  <a:t>Make nice assumptions: the entries of </a:t>
                </a:r>
                <a14:m>
                  <m:oMath xmlns:m="http://schemas.openxmlformats.org/officeDocument/2006/math">
                    <m:r>
                      <a:rPr lang="en-US" i="1">
                        <a:solidFill>
                          <a:srgbClr val="C00000"/>
                        </a:solidFill>
                        <a:latin typeface="Cambria Math" panose="02040503050406030204" pitchFamily="18" charset="0"/>
                      </a:rPr>
                      <m:t>𝐴</m:t>
                    </m:r>
                  </m:oMath>
                </a14:m>
                <a:r>
                  <a:rPr lang="en-US" dirty="0"/>
                  <a:t> and </a:t>
                </a:r>
                <a14:m>
                  <m:oMath xmlns:m="http://schemas.openxmlformats.org/officeDocument/2006/math">
                    <m:r>
                      <a:rPr lang="en-US" i="1">
                        <a:solidFill>
                          <a:srgbClr val="C00000"/>
                        </a:solidFill>
                        <a:latin typeface="Cambria Math" panose="02040503050406030204" pitchFamily="18" charset="0"/>
                      </a:rPr>
                      <m:t>𝑥</m:t>
                    </m:r>
                  </m:oMath>
                </a14:m>
                <a:r>
                  <a:rPr lang="en-US" dirty="0"/>
                  <a:t> are bounded integers</a:t>
                </a:r>
              </a:p>
              <a:p>
                <a:pPr marL="457200" indent="-457200">
                  <a:buClr>
                    <a:schemeClr val="tx1"/>
                  </a:buClr>
                  <a:buFont typeface="Wingdings" panose="05000000000000000000" pitchFamily="2" charset="2"/>
                  <a:buChar char="v"/>
                </a:pPr>
                <a:r>
                  <a:rPr lang="en-US" dirty="0"/>
                  <a:t>Can show that if </a:t>
                </a:r>
                <a14:m>
                  <m:oMath xmlns:m="http://schemas.openxmlformats.org/officeDocument/2006/math">
                    <m:sSub>
                      <m:sSubPr>
                        <m:ctrlPr>
                          <a:rPr lang="en-US" i="1">
                            <a:solidFill>
                              <a:srgbClr val="C00000"/>
                            </a:solidFill>
                            <a:latin typeface="Cambria Math" panose="02040503050406030204" pitchFamily="18" charset="0"/>
                          </a:rPr>
                        </m:ctrlPr>
                      </m:sSub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𝐴𝑥</m:t>
                            </m:r>
                          </m:e>
                        </m:d>
                      </m:e>
                      <m:sub>
                        <m:r>
                          <a:rPr lang="en-US" i="1">
                            <a:solidFill>
                              <a:srgbClr val="C00000"/>
                            </a:solidFill>
                            <a:latin typeface="Cambria Math" panose="02040503050406030204" pitchFamily="18" charset="0"/>
                          </a:rPr>
                          <m:t>1</m:t>
                        </m:r>
                      </m:sub>
                    </m:sSub>
                  </m:oMath>
                </a14:m>
                <a:r>
                  <a:rPr lang="en-US" dirty="0"/>
                  <a:t> increases by </a:t>
                </a:r>
                <a14:m>
                  <m:oMath xmlns:m="http://schemas.openxmlformats.org/officeDocument/2006/math">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𝜖</m:t>
                    </m:r>
                    <m:r>
                      <a:rPr lang="en-US" b="0" i="1" smtClean="0">
                        <a:solidFill>
                          <a:srgbClr val="C00000"/>
                        </a:solidFill>
                        <a:latin typeface="Cambria Math" panose="02040503050406030204" pitchFamily="18" charset="0"/>
                      </a:rPr>
                      <m:t>)</m:t>
                    </m:r>
                  </m:oMath>
                </a14:m>
                <a:r>
                  <a:rPr lang="en-US" dirty="0"/>
                  <a:t>, </a:t>
                </a:r>
                <a14:m>
                  <m:oMath xmlns:m="http://schemas.openxmlformats.org/officeDocument/2006/math">
                    <m:sSubSup>
                      <m:sSubSupPr>
                        <m:ctrlPr>
                          <a:rPr lang="en-US" b="0" i="1" smtClean="0">
                            <a:solidFill>
                              <a:srgbClr val="C00000"/>
                            </a:solidFill>
                            <a:latin typeface="Cambria Math" panose="02040503050406030204" pitchFamily="18" charset="0"/>
                          </a:rPr>
                        </m:ctrlPr>
                      </m:sSubSup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𝐴𝑥</m:t>
                            </m:r>
                          </m:e>
                        </m:d>
                      </m:e>
                      <m:sub>
                        <m:r>
                          <a:rPr lang="en-US" b="0" i="1" smtClean="0">
                            <a:solidFill>
                              <a:srgbClr val="C00000"/>
                            </a:solidFill>
                            <a:latin typeface="Cambria Math" panose="02040503050406030204" pitchFamily="18" charset="0"/>
                          </a:rPr>
                          <m:t>2</m:t>
                        </m:r>
                      </m:sub>
                      <m:sup>
                        <m:r>
                          <a:rPr lang="en-US" b="0" i="1" smtClean="0">
                            <a:solidFill>
                              <a:srgbClr val="C00000"/>
                            </a:solidFill>
                            <a:latin typeface="Cambria Math" panose="02040503050406030204" pitchFamily="18" charset="0"/>
                          </a:rPr>
                          <m:t>2</m:t>
                        </m:r>
                      </m:sup>
                    </m:sSubSup>
                  </m:oMath>
                </a14:m>
                <a:r>
                  <a:rPr lang="en-US" dirty="0"/>
                  <a:t> must increase by </a:t>
                </a:r>
                <a14:m>
                  <m:oMath xmlns:m="http://schemas.openxmlformats.org/officeDocument/2006/math">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1+</m:t>
                        </m:r>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𝜖</m:t>
                            </m:r>
                          </m:num>
                          <m:den>
                            <m:r>
                              <m:rPr>
                                <m:sty m:val="p"/>
                              </m:rPr>
                              <a:rPr lang="en-US" b="0" i="0" smtClean="0">
                                <a:solidFill>
                                  <a:srgbClr val="C00000"/>
                                </a:solidFill>
                                <a:latin typeface="Cambria Math" panose="02040503050406030204" pitchFamily="18" charset="0"/>
                              </a:rPr>
                              <m:t>poly</m:t>
                            </m:r>
                            <m:r>
                              <a:rPr lang="en-US" b="0" i="0"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m:t>
                            </m:r>
                          </m:den>
                        </m:f>
                      </m:e>
                    </m:d>
                  </m:oMath>
                </a14:m>
                <a:endParaRPr lang="en-US" dirty="0"/>
              </a:p>
              <a:p>
                <a:pPr marL="457200" indent="-457200">
                  <a:buClr>
                    <a:schemeClr val="tx1"/>
                  </a:buClr>
                  <a:buFont typeface="Wingdings" panose="05000000000000000000" pitchFamily="2" charset="2"/>
                  <a:buChar char="v"/>
                </a:pPr>
                <a:r>
                  <a:rPr lang="en-US" dirty="0"/>
                  <a:t>Can use deterministic algorithm to find these breakpoints</a:t>
                </a:r>
              </a:p>
              <a:p>
                <a:pPr marL="457200" indent="-457200">
                  <a:buClr>
                    <a:schemeClr val="tx1"/>
                  </a:buClr>
                  <a:buFont typeface="Wingdings" panose="05000000000000000000" pitchFamily="2" charset="2"/>
                  <a:buChar char="v"/>
                </a:pPr>
                <a:endParaRPr lang="en-US" dirty="0"/>
              </a:p>
              <a:p>
                <a:pPr marL="457200" indent="-457200">
                  <a:buClr>
                    <a:schemeClr val="tx1"/>
                  </a:buClr>
                  <a:buFont typeface="Wingdings" panose="05000000000000000000" pitchFamily="2" charset="2"/>
                  <a:buChar char="v"/>
                </a:pPr>
                <a:r>
                  <a:rPr lang="en-US" dirty="0"/>
                  <a:t>Use separate instances of streaming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i="1">
                            <a:solidFill>
                              <a:srgbClr val="C00000"/>
                            </a:solidFill>
                            <a:latin typeface="Cambria Math" panose="02040503050406030204" pitchFamily="18" charset="0"/>
                          </a:rPr>
                          <m:t>1</m:t>
                        </m:r>
                      </m:sub>
                    </m:sSub>
                  </m:oMath>
                </a14:m>
                <a:r>
                  <a:rPr lang="en-US" dirty="0"/>
                  <a:t> spectral approximation algorithm starting at each of these breakpoints </a:t>
                </a:r>
                <a:r>
                  <a:rPr lang="en-US" dirty="0">
                    <a:solidFill>
                      <a:srgbClr val="00B0F0"/>
                    </a:solidFill>
                  </a:rPr>
                  <a:t>[DDHKM07, CP15]</a:t>
                </a:r>
              </a:p>
              <a:p>
                <a:pPr marL="457200" indent="-457200">
                  <a:buClr>
                    <a:schemeClr val="tx1"/>
                  </a:buClr>
                  <a:buFont typeface="Wingdings" panose="05000000000000000000" pitchFamily="2" charset="2"/>
                  <a:buChar char="v"/>
                </a:pPr>
                <a:endParaRPr lang="en-US" dirty="0"/>
              </a:p>
            </p:txBody>
          </p:sp>
        </mc:Choice>
        <mc:Fallback xmlns="">
          <p:sp>
            <p:nvSpPr>
              <p:cNvPr id="7" name="Content Placeholder 2">
                <a:extLst>
                  <a:ext uri="{FF2B5EF4-FFF2-40B4-BE49-F238E27FC236}">
                    <a16:creationId xmlns:a16="http://schemas.microsoft.com/office/drawing/2014/main" id="{7D7A51AA-94AB-4E33-AC79-03784C84B15C}"/>
                  </a:ext>
                </a:extLst>
              </p:cNvPr>
              <p:cNvSpPr>
                <a:spLocks noGrp="1" noRot="1" noChangeAspect="1" noMove="1" noResize="1" noEditPoints="1" noAdjustHandles="1" noChangeArrowheads="1" noChangeShapeType="1" noTextEdit="1"/>
              </p:cNvSpPr>
              <p:nvPr>
                <p:ph idx="1"/>
              </p:nvPr>
            </p:nvSpPr>
            <p:spPr>
              <a:xfrm>
                <a:off x="838200" y="1825625"/>
                <a:ext cx="10764519" cy="4351338"/>
              </a:xfrm>
              <a:blipFill>
                <a:blip r:embed="rId3"/>
                <a:stretch>
                  <a:fillRect l="-1020" t="-2241" r="-1246"/>
                </a:stretch>
              </a:blipFill>
            </p:spPr>
            <p:txBody>
              <a:bodyPr/>
              <a:lstStyle/>
              <a:p>
                <a:r>
                  <a:rPr lang="en-US">
                    <a:noFill/>
                  </a:rPr>
                  <a:t> </a:t>
                </a:r>
              </a:p>
            </p:txBody>
          </p:sp>
        </mc:Fallback>
      </mc:AlternateContent>
    </p:spTree>
    <p:extLst>
      <p:ext uri="{BB962C8B-B14F-4D97-AF65-F5344CB8AC3E}">
        <p14:creationId xmlns:p14="http://schemas.microsoft.com/office/powerpoint/2010/main" val="286378062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t>Matrix Multiplication Lower Bounds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7D7A51AA-94AB-4E33-AC79-03784C84B15C}"/>
                  </a:ext>
                </a:extLst>
              </p:cNvPr>
              <p:cNvSpPr>
                <a:spLocks noGrp="1"/>
              </p:cNvSpPr>
              <p:nvPr>
                <p:ph idx="1"/>
              </p:nvPr>
            </p:nvSpPr>
            <p:spPr>
              <a:xfrm>
                <a:off x="838201" y="1825625"/>
                <a:ext cx="8962748" cy="4351338"/>
              </a:xfrm>
            </p:spPr>
            <p:txBody>
              <a:bodyPr>
                <a:normAutofit/>
              </a:bodyPr>
              <a:lstStyle/>
              <a:p>
                <a:pPr marL="457200" indent="-457200">
                  <a:buClr>
                    <a:schemeClr val="tx1"/>
                  </a:buClr>
                  <a:buFont typeface="Wingdings" panose="05000000000000000000" pitchFamily="2" charset="2"/>
                  <a:buChar char="v"/>
                </a:pPr>
                <a:r>
                  <a:rPr lang="en-US" dirty="0"/>
                  <a:t>Distributional INDEX: </a:t>
                </a:r>
                <a14:m>
                  <m:oMath xmlns:m="http://schemas.openxmlformats.org/officeDocument/2006/math">
                    <m:sSup>
                      <m:sSupPr>
                        <m:ctrlPr>
                          <a:rPr lang="en-US" b="0" i="1" smtClean="0">
                            <a:solidFill>
                              <a:srgbClr val="C00000"/>
                            </a:solidFill>
                            <a:latin typeface="Cambria Math" panose="02040503050406030204" pitchFamily="18" charset="0"/>
                          </a:rPr>
                        </m:ctrlPr>
                      </m:sSupPr>
                      <m:e>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0,1</m:t>
                            </m:r>
                          </m:e>
                        </m:d>
                      </m:e>
                      <m:sup>
                        <m:r>
                          <a:rPr lang="en-US" b="0" i="1" smtClean="0">
                            <a:solidFill>
                              <a:srgbClr val="C00000"/>
                            </a:solidFill>
                            <a:latin typeface="Cambria Math" panose="02040503050406030204" pitchFamily="18" charset="0"/>
                          </a:rPr>
                          <m:t>𝑛</m:t>
                        </m:r>
                      </m:sup>
                    </m:sSup>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m:t>
                    </m:r>
                  </m:oMath>
                </a14:m>
                <a:r>
                  <a:rPr lang="en-US" dirty="0"/>
                  <a:t> </a:t>
                </a:r>
              </a:p>
              <a:p>
                <a:pPr marL="457200" indent="-457200">
                  <a:buClr>
                    <a:schemeClr val="tx1"/>
                  </a:buClr>
                  <a:buFont typeface="Wingdings" panose="05000000000000000000" pitchFamily="2" charset="2"/>
                  <a:buChar char="v"/>
                </a:pPr>
                <a:r>
                  <a:rPr lang="en-US" dirty="0"/>
                  <a:t>Alice has string </a:t>
                </a:r>
                <a14:m>
                  <m:oMath xmlns:m="http://schemas.openxmlformats.org/officeDocument/2006/math">
                    <m:sSup>
                      <m:sSupPr>
                        <m:ctrlPr>
                          <a:rPr lang="en-US" i="1">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𝑆</m:t>
                        </m:r>
                        <m:r>
                          <a:rPr lang="en-US" b="0" i="1" smtClean="0">
                            <a:solidFill>
                              <a:srgbClr val="C00000"/>
                            </a:solidFill>
                            <a:latin typeface="Cambria Math" panose="02040503050406030204" pitchFamily="18" charset="0"/>
                          </a:rPr>
                          <m:t>∈</m:t>
                        </m:r>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0,1</m:t>
                            </m:r>
                          </m:e>
                        </m:d>
                      </m:e>
                      <m:sup>
                        <m:r>
                          <a:rPr lang="en-US" i="1">
                            <a:solidFill>
                              <a:srgbClr val="C00000"/>
                            </a:solidFill>
                            <a:latin typeface="Cambria Math" panose="02040503050406030204" pitchFamily="18" charset="0"/>
                          </a:rPr>
                          <m:t>𝑛</m:t>
                        </m:r>
                      </m:sup>
                    </m:sSup>
                  </m:oMath>
                </a14:m>
                <a:r>
                  <a:rPr lang="en-US" dirty="0"/>
                  <a:t> chosen uniformly at random</a:t>
                </a:r>
              </a:p>
              <a:p>
                <a:pPr marL="457200" indent="-457200">
                  <a:buClr>
                    <a:schemeClr val="tx1"/>
                  </a:buClr>
                  <a:buFont typeface="Wingdings" panose="05000000000000000000" pitchFamily="2" charset="2"/>
                  <a:buChar char="v"/>
                </a:pPr>
                <a:r>
                  <a:rPr lang="en-US" dirty="0"/>
                  <a:t>Bob has index </a:t>
                </a:r>
                <a14:m>
                  <m:oMath xmlns:m="http://schemas.openxmlformats.org/officeDocument/2006/math">
                    <m:r>
                      <a:rPr lang="en-US" b="0" i="1" smtClean="0">
                        <a:solidFill>
                          <a:srgbClr val="C00000"/>
                        </a:solidFill>
                        <a:latin typeface="Cambria Math" panose="02040503050406030204" pitchFamily="18" charset="0"/>
                      </a:rPr>
                      <m:t>𝑖</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m:t>
                    </m:r>
                  </m:oMath>
                </a14:m>
                <a:r>
                  <a:rPr lang="en-US" dirty="0"/>
                  <a:t> chosen uniformly at random and must output </a:t>
                </a:r>
                <a14:m>
                  <m:oMath xmlns:m="http://schemas.openxmlformats.org/officeDocument/2006/math">
                    <m:r>
                      <a:rPr lang="en-US" i="1">
                        <a:solidFill>
                          <a:srgbClr val="C00000"/>
                        </a:solidFill>
                        <a:latin typeface="Cambria Math" panose="02040503050406030204" pitchFamily="18" charset="0"/>
                      </a:rPr>
                      <m:t>𝑆</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𝑖</m:t>
                    </m:r>
                    <m:r>
                      <a:rPr lang="en-US" b="0" i="1" smtClean="0">
                        <a:solidFill>
                          <a:srgbClr val="C00000"/>
                        </a:solidFill>
                        <a:latin typeface="Cambria Math" panose="02040503050406030204" pitchFamily="18" charset="0"/>
                      </a:rPr>
                      <m:t>]</m:t>
                    </m:r>
                  </m:oMath>
                </a14:m>
                <a:r>
                  <a:rPr lang="en-US" dirty="0"/>
                  <a:t> with probability </a:t>
                </a:r>
                <a14:m>
                  <m:oMath xmlns:m="http://schemas.openxmlformats.org/officeDocument/2006/math">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2</m:t>
                        </m:r>
                      </m:num>
                      <m:den>
                        <m:r>
                          <a:rPr lang="en-US" b="0" i="1" smtClean="0">
                            <a:solidFill>
                              <a:srgbClr val="C00000"/>
                            </a:solidFill>
                            <a:latin typeface="Cambria Math" panose="02040503050406030204" pitchFamily="18" charset="0"/>
                          </a:rPr>
                          <m:t>3</m:t>
                        </m:r>
                      </m:den>
                    </m:f>
                  </m:oMath>
                </a14:m>
                <a:endParaRPr lang="en-US" dirty="0"/>
              </a:p>
              <a:p>
                <a:pPr marL="457200" indent="-457200">
                  <a:buClr>
                    <a:schemeClr val="tx1"/>
                  </a:buClr>
                  <a:buFont typeface="Wingdings" panose="05000000000000000000" pitchFamily="2" charset="2"/>
                  <a:buChar char="v"/>
                </a:pPr>
                <a:r>
                  <a:rPr lang="en-US" dirty="0"/>
                  <a:t>Requires </a:t>
                </a:r>
                <a14:m>
                  <m:oMath xmlns:m="http://schemas.openxmlformats.org/officeDocument/2006/math">
                    <m:r>
                      <m:rPr>
                        <m:sty m:val="p"/>
                      </m:rPr>
                      <a:rPr lang="en-US" b="0" i="0" smtClean="0">
                        <a:solidFill>
                          <a:srgbClr val="C00000"/>
                        </a:solidFill>
                        <a:latin typeface="Cambria Math" panose="02040503050406030204" pitchFamily="18" charset="0"/>
                      </a:rPr>
                      <m:t>Ω</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m:t>
                    </m:r>
                  </m:oMath>
                </a14:m>
                <a:r>
                  <a:rPr lang="en-US" dirty="0"/>
                  <a:t> bits of communication from Alice to Bob </a:t>
                </a:r>
                <a:r>
                  <a:rPr lang="en-US" dirty="0">
                    <a:solidFill>
                      <a:srgbClr val="00B0F0"/>
                    </a:solidFill>
                  </a:rPr>
                  <a:t>[MNSW98]</a:t>
                </a:r>
                <a:endParaRPr lang="en-US" dirty="0"/>
              </a:p>
              <a:p>
                <a:pPr marL="457200" indent="-457200">
                  <a:buClr>
                    <a:schemeClr val="tx1"/>
                  </a:buClr>
                  <a:buFont typeface="Wingdings" panose="05000000000000000000" pitchFamily="2" charset="2"/>
                  <a:buChar char="v"/>
                </a:pPr>
                <a:endParaRPr lang="en-US" dirty="0"/>
              </a:p>
            </p:txBody>
          </p:sp>
        </mc:Choice>
        <mc:Fallback xmlns="">
          <p:sp>
            <p:nvSpPr>
              <p:cNvPr id="7" name="Content Placeholder 2">
                <a:extLst>
                  <a:ext uri="{FF2B5EF4-FFF2-40B4-BE49-F238E27FC236}">
                    <a16:creationId xmlns:a16="http://schemas.microsoft.com/office/drawing/2014/main" id="{7D7A51AA-94AB-4E33-AC79-03784C84B15C}"/>
                  </a:ext>
                </a:extLst>
              </p:cNvPr>
              <p:cNvSpPr>
                <a:spLocks noGrp="1" noRot="1" noChangeAspect="1" noMove="1" noResize="1" noEditPoints="1" noAdjustHandles="1" noChangeArrowheads="1" noChangeShapeType="1" noTextEdit="1"/>
              </p:cNvSpPr>
              <p:nvPr>
                <p:ph idx="1"/>
              </p:nvPr>
            </p:nvSpPr>
            <p:spPr>
              <a:xfrm>
                <a:off x="838201" y="1825625"/>
                <a:ext cx="8962748" cy="4351338"/>
              </a:xfrm>
              <a:blipFill>
                <a:blip r:embed="rId2"/>
                <a:stretch>
                  <a:fillRect l="-1224" t="-224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4A79E523-929F-4B9E-BD9D-DA0293630481}"/>
              </a:ext>
            </a:extLst>
          </p:cNvPr>
          <p:cNvPicPr>
            <a:picLocks noChangeAspect="1"/>
          </p:cNvPicPr>
          <p:nvPr/>
        </p:nvPicPr>
        <p:blipFill>
          <a:blip r:embed="rId3"/>
          <a:stretch>
            <a:fillRect/>
          </a:stretch>
        </p:blipFill>
        <p:spPr>
          <a:xfrm>
            <a:off x="9554440" y="581891"/>
            <a:ext cx="1399043" cy="2618941"/>
          </a:xfrm>
          <a:prstGeom prst="rect">
            <a:avLst/>
          </a:prstGeom>
        </p:spPr>
      </p:pic>
      <p:pic>
        <p:nvPicPr>
          <p:cNvPr id="8" name="Picture 7">
            <a:extLst>
              <a:ext uri="{FF2B5EF4-FFF2-40B4-BE49-F238E27FC236}">
                <a16:creationId xmlns:a16="http://schemas.microsoft.com/office/drawing/2014/main" id="{B0137C12-E310-4866-B6A2-3688C70FE997}"/>
              </a:ext>
            </a:extLst>
          </p:cNvPr>
          <p:cNvPicPr>
            <a:picLocks noChangeAspect="1"/>
          </p:cNvPicPr>
          <p:nvPr/>
        </p:nvPicPr>
        <p:blipFill>
          <a:blip r:embed="rId4"/>
          <a:stretch>
            <a:fillRect/>
          </a:stretch>
        </p:blipFill>
        <p:spPr>
          <a:xfrm>
            <a:off x="9528796" y="3938305"/>
            <a:ext cx="1424687" cy="2633512"/>
          </a:xfrm>
          <a:prstGeom prst="rect">
            <a:avLst/>
          </a:prstGeom>
        </p:spPr>
      </p:pic>
    </p:spTree>
    <p:extLst>
      <p:ext uri="{BB962C8B-B14F-4D97-AF65-F5344CB8AC3E}">
        <p14:creationId xmlns:p14="http://schemas.microsoft.com/office/powerpoint/2010/main" val="42075106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t>Matrix Multiplication Lower Bounds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7D7A51AA-94AB-4E33-AC79-03784C84B15C}"/>
                  </a:ext>
                </a:extLst>
              </p:cNvPr>
              <p:cNvSpPr>
                <a:spLocks noGrp="1"/>
              </p:cNvSpPr>
              <p:nvPr>
                <p:ph idx="1"/>
              </p:nvPr>
            </p:nvSpPr>
            <p:spPr>
              <a:xfrm>
                <a:off x="838201" y="1825625"/>
                <a:ext cx="8181512" cy="4351338"/>
              </a:xfrm>
            </p:spPr>
            <p:txBody>
              <a:bodyPr>
                <a:normAutofit/>
              </a:bodyPr>
              <a:lstStyle/>
              <a:p>
                <a:pPr marL="457200" indent="-457200">
                  <a:buClr>
                    <a:schemeClr val="tx1"/>
                  </a:buClr>
                  <a:buFont typeface="Wingdings" panose="05000000000000000000" pitchFamily="2" charset="2"/>
                  <a:buChar char="v"/>
                </a:pPr>
                <a:r>
                  <a:rPr lang="en-US" dirty="0"/>
                  <a:t>Alice has </a:t>
                </a:r>
                <a14:m>
                  <m:oMath xmlns:m="http://schemas.openxmlformats.org/officeDocument/2006/math">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𝑆</m:t>
                        </m:r>
                        <m:r>
                          <a:rPr lang="en-US" i="1">
                            <a:solidFill>
                              <a:srgbClr val="C00000"/>
                            </a:solidFill>
                            <a:latin typeface="Cambria Math" panose="02040503050406030204" pitchFamily="18" charset="0"/>
                          </a:rPr>
                          <m:t>∈</m:t>
                        </m:r>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0,1</m:t>
                            </m:r>
                          </m:e>
                        </m:d>
                      </m:e>
                      <m:sup>
                        <m:r>
                          <a:rPr lang="en-US" i="1">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𝑐</m:t>
                            </m:r>
                          </m:e>
                          <m:sup>
                            <m:r>
                              <a:rPr lang="en-US" b="0" i="1" smtClean="0">
                                <a:solidFill>
                                  <a:srgbClr val="C00000"/>
                                </a:solidFill>
                                <a:latin typeface="Cambria Math" panose="02040503050406030204" pitchFamily="18" charset="0"/>
                              </a:rPr>
                              <m:t>2</m:t>
                            </m:r>
                          </m:sup>
                        </m:sSup>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𝜖</m:t>
                            </m:r>
                          </m:e>
                          <m:sup>
                            <m:r>
                              <a:rPr lang="en-US" b="0" i="1" smtClean="0">
                                <a:solidFill>
                                  <a:srgbClr val="C00000"/>
                                </a:solidFill>
                                <a:latin typeface="Cambria Math" panose="02040503050406030204" pitchFamily="18" charset="0"/>
                              </a:rPr>
                              <m:t>2</m:t>
                            </m:r>
                          </m:sup>
                        </m:sSup>
                      </m:sup>
                    </m:sSup>
                  </m:oMath>
                </a14:m>
                <a:r>
                  <a:rPr lang="en-US" dirty="0"/>
                  <a:t> </a:t>
                </a:r>
              </a:p>
              <a:p>
                <a:pPr marL="457200" indent="-457200">
                  <a:buClr>
                    <a:schemeClr val="tx1"/>
                  </a:buClr>
                  <a:buFont typeface="Wingdings" panose="05000000000000000000" pitchFamily="2" charset="2"/>
                  <a:buChar char="v"/>
                </a:pPr>
                <a:r>
                  <a:rPr lang="en-US" dirty="0"/>
                  <a:t>Creates matrix </a:t>
                </a:r>
                <a14:m>
                  <m:oMath xmlns:m="http://schemas.openxmlformats.org/officeDocument/2006/math">
                    <m:sSup>
                      <m:sSupPr>
                        <m:ctrlPr>
                          <a:rPr lang="en-US" i="1">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𝑀</m:t>
                        </m:r>
                        <m:r>
                          <a:rPr lang="en-US" i="1">
                            <a:solidFill>
                              <a:srgbClr val="C00000"/>
                            </a:solidFill>
                            <a:latin typeface="Cambria Math" panose="02040503050406030204" pitchFamily="18" charset="0"/>
                          </a:rPr>
                          <m:t>∈</m:t>
                        </m:r>
                        <m:d>
                          <m:dPr>
                            <m:begChr m:val="{"/>
                            <m:endChr m:val="}"/>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𝑐</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𝑐</m:t>
                            </m:r>
                          </m:e>
                        </m:d>
                      </m:e>
                      <m:sup>
                        <m:f>
                          <m:fPr>
                            <m:ctrlPr>
                              <a:rPr lang="en-US" i="1">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𝑐</m:t>
                                    </m:r>
                                  </m:e>
                                  <m:sup>
                                    <m:r>
                                      <a:rPr lang="en-US" b="0" i="1" smtClean="0">
                                        <a:solidFill>
                                          <a:srgbClr val="C00000"/>
                                        </a:solidFill>
                                        <a:latin typeface="Cambria Math" panose="02040503050406030204" pitchFamily="18" charset="0"/>
                                      </a:rPr>
                                      <m:t>2</m:t>
                                    </m:r>
                                  </m:sup>
                                </m:sSup>
                                <m:r>
                                  <a:rPr lang="en-US" i="1">
                                    <a:solidFill>
                                      <a:srgbClr val="C00000"/>
                                    </a:solidFill>
                                    <a:latin typeface="Cambria Math" panose="02040503050406030204" pitchFamily="18" charset="0"/>
                                  </a:rPr>
                                  <m:t>𝜖</m:t>
                                </m:r>
                              </m:e>
                              <m:sup>
                                <m:r>
                                  <a:rPr lang="en-US" i="1">
                                    <a:solidFill>
                                      <a:srgbClr val="C00000"/>
                                    </a:solidFill>
                                    <a:latin typeface="Cambria Math" panose="02040503050406030204" pitchFamily="18" charset="0"/>
                                  </a:rPr>
                                  <m:t>2</m:t>
                                </m:r>
                              </m:sup>
                            </m:sSup>
                          </m:den>
                        </m:f>
                        <m:r>
                          <a:rPr lang="en-US" b="0" i="1" smtClean="0">
                            <a:solidFill>
                              <a:srgbClr val="C00000"/>
                            </a:solidFill>
                            <a:latin typeface="Cambria Math" panose="02040503050406030204" pitchFamily="18" charset="0"/>
                          </a:rPr>
                          <m:t> × </m:t>
                        </m:r>
                        <m:r>
                          <a:rPr lang="en-US" b="0" i="1" smtClean="0">
                            <a:solidFill>
                              <a:srgbClr val="C00000"/>
                            </a:solidFill>
                            <a:latin typeface="Cambria Math" panose="02040503050406030204" pitchFamily="18" charset="0"/>
                          </a:rPr>
                          <m:t>𝑛</m:t>
                        </m:r>
                      </m:sup>
                    </m:sSup>
                  </m:oMath>
                </a14:m>
                <a:r>
                  <a:rPr lang="en-US" dirty="0"/>
                  <a:t> in the natural way (stuffs string into matrix by sign)</a:t>
                </a:r>
              </a:p>
              <a:p>
                <a:pPr marL="457200" indent="-457200">
                  <a:buClr>
                    <a:schemeClr val="tx1"/>
                  </a:buClr>
                  <a:buFont typeface="Wingdings" panose="05000000000000000000" pitchFamily="2" charset="2"/>
                  <a:buChar char="v"/>
                </a:pPr>
                <a:r>
                  <a:rPr lang="en-US" dirty="0"/>
                  <a:t>Creates matrix </a:t>
                </a:r>
                <a14:m>
                  <m:oMath xmlns:m="http://schemas.openxmlformats.org/officeDocument/2006/math">
                    <m:r>
                      <a:rPr lang="en-US" b="0" i="1" smtClean="0">
                        <a:solidFill>
                          <a:srgbClr val="C00000"/>
                        </a:solidFill>
                        <a:latin typeface="Cambria Math" panose="02040503050406030204" pitchFamily="18" charset="0"/>
                      </a:rPr>
                      <m:t>𝐴</m:t>
                    </m:r>
                    <m:r>
                      <a:rPr lang="en-US" b="0" i="0"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𝑀</m:t>
                    </m:r>
                    <m:r>
                      <a:rPr lang="en-US" b="0"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𝐸</m:t>
                    </m:r>
                    <m:r>
                      <a:rPr lang="en-US" b="0" i="1" smtClean="0">
                        <a:solidFill>
                          <a:srgbClr val="C00000"/>
                        </a:solidFill>
                        <a:latin typeface="Cambria Math" panose="02040503050406030204" pitchFamily="18" charset="0"/>
                      </a:rPr>
                      <m:t>]</m:t>
                    </m:r>
                  </m:oMath>
                </a14:m>
                <a:r>
                  <a:rPr lang="en-US" dirty="0"/>
                  <a:t>, where </a:t>
                </a:r>
                <a14:m>
                  <m:oMath xmlns:m="http://schemas.openxmlformats.org/officeDocument/2006/math">
                    <m:r>
                      <a:rPr lang="en-US" b="0" i="1" smtClean="0">
                        <a:solidFill>
                          <a:srgbClr val="C00000"/>
                        </a:solidFill>
                        <a:latin typeface="Cambria Math" panose="02040503050406030204" pitchFamily="18" charset="0"/>
                      </a:rPr>
                      <m:t>𝐸</m:t>
                    </m:r>
                  </m:oMath>
                </a14:m>
                <a:r>
                  <a:rPr lang="en-US" dirty="0"/>
                  <a:t> is </a:t>
                </a:r>
                <a14:m>
                  <m:oMath xmlns:m="http://schemas.openxmlformats.org/officeDocument/2006/math">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𝑐</m:t>
                        </m:r>
                      </m:e>
                      <m:sup>
                        <m:r>
                          <a:rPr lang="en-US" b="0" i="1" smtClean="0">
                            <a:solidFill>
                              <a:srgbClr val="C00000"/>
                            </a:solidFill>
                            <a:latin typeface="Cambria Math" panose="02040503050406030204" pitchFamily="18" charset="0"/>
                          </a:rPr>
                          <m:t>2</m:t>
                        </m:r>
                      </m:sup>
                    </m:sSup>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𝜖</m:t>
                        </m:r>
                      </m:e>
                      <m:sup>
                        <m:r>
                          <a:rPr lang="en-US" b="0" i="1" smtClean="0">
                            <a:solidFill>
                              <a:srgbClr val="C00000"/>
                            </a:solidFill>
                            <a:latin typeface="Cambria Math" panose="02040503050406030204" pitchFamily="18" charset="0"/>
                          </a:rPr>
                          <m:t>2</m:t>
                        </m:r>
                      </m:sup>
                    </m:sSup>
                    <m:r>
                      <a:rPr lang="en-US" b="0" i="1" smtClean="0">
                        <a:solidFill>
                          <a:srgbClr val="C00000"/>
                        </a:solidFill>
                        <a:latin typeface="Cambria Math" panose="02040503050406030204" pitchFamily="18" charset="0"/>
                      </a:rPr>
                      <m:t>𝑛</m:t>
                    </m:r>
                  </m:oMath>
                </a14:m>
                <a:r>
                  <a:rPr lang="en-US" dirty="0"/>
                  <a:t> instances of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𝑒</m:t>
                        </m:r>
                      </m:e>
                      <m:sub>
                        <m:r>
                          <a:rPr lang="en-US" b="0" i="1" smtClean="0">
                            <a:solidFill>
                              <a:srgbClr val="C00000"/>
                            </a:solidFill>
                            <a:latin typeface="Cambria Math" panose="02040503050406030204" pitchFamily="18" charset="0"/>
                          </a:rPr>
                          <m:t>1</m:t>
                        </m:r>
                      </m:sub>
                    </m:sSub>
                  </m:oMath>
                </a14:m>
                <a:r>
                  <a:rPr lang="en-US" dirty="0"/>
                  <a:t>, …, </a:t>
                </a:r>
                <a14:m>
                  <m:oMath xmlns:m="http://schemas.openxmlformats.org/officeDocument/2006/math">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𝑐</m:t>
                        </m:r>
                      </m:e>
                      <m:sup>
                        <m:r>
                          <a:rPr lang="en-US" b="0" i="1" smtClean="0">
                            <a:solidFill>
                              <a:srgbClr val="C00000"/>
                            </a:solidFill>
                            <a:latin typeface="Cambria Math" panose="02040503050406030204" pitchFamily="18" charset="0"/>
                          </a:rPr>
                          <m:t>2</m:t>
                        </m:r>
                      </m:sup>
                    </m:sSup>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𝜖</m:t>
                        </m:r>
                      </m:e>
                      <m:sup>
                        <m:r>
                          <a:rPr lang="en-US" i="1">
                            <a:solidFill>
                              <a:srgbClr val="C00000"/>
                            </a:solidFill>
                            <a:latin typeface="Cambria Math" panose="02040503050406030204" pitchFamily="18" charset="0"/>
                          </a:rPr>
                          <m:t>2</m:t>
                        </m:r>
                      </m:sup>
                    </m:sSup>
                    <m:r>
                      <a:rPr lang="en-US" i="1">
                        <a:solidFill>
                          <a:srgbClr val="C00000"/>
                        </a:solidFill>
                        <a:latin typeface="Cambria Math" panose="02040503050406030204" pitchFamily="18" charset="0"/>
                      </a:rPr>
                      <m:t>𝑛</m:t>
                    </m:r>
                  </m:oMath>
                </a14:m>
                <a:r>
                  <a:rPr lang="en-US" dirty="0"/>
                  <a:t> instances of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𝑒</m:t>
                        </m:r>
                      </m:e>
                      <m:sub>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𝑐</m:t>
                            </m:r>
                          </m:e>
                          <m:sup>
                            <m:r>
                              <a:rPr lang="en-US" b="0" i="1" smtClean="0">
                                <a:solidFill>
                                  <a:srgbClr val="C00000"/>
                                </a:solidFill>
                                <a:latin typeface="Cambria Math" panose="02040503050406030204" pitchFamily="18" charset="0"/>
                              </a:rPr>
                              <m:t>2</m:t>
                            </m:r>
                          </m:sup>
                        </m:sSup>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𝜖</m:t>
                            </m:r>
                          </m:e>
                          <m:sup>
                            <m:r>
                              <a:rPr lang="en-US" b="0" i="1" smtClean="0">
                                <a:solidFill>
                                  <a:srgbClr val="C00000"/>
                                </a:solidFill>
                                <a:latin typeface="Cambria Math" panose="02040503050406030204" pitchFamily="18" charset="0"/>
                              </a:rPr>
                              <m:t>2</m:t>
                            </m:r>
                          </m:sup>
                        </m:sSup>
                      </m:sub>
                    </m:sSub>
                  </m:oMath>
                </a14:m>
                <a:endParaRPr lang="en-US" dirty="0"/>
              </a:p>
              <a:p>
                <a:pPr marL="457200" indent="-457200">
                  <a:buClr>
                    <a:schemeClr val="tx1"/>
                  </a:buClr>
                  <a:buFont typeface="Wingdings" panose="05000000000000000000" pitchFamily="2" charset="2"/>
                  <a:buChar char="v"/>
                </a:pPr>
                <a:r>
                  <a:rPr lang="en-US" dirty="0"/>
                  <a:t>If </a:t>
                </a:r>
                <a14:m>
                  <m:oMath xmlns:m="http://schemas.openxmlformats.org/officeDocument/2006/math">
                    <m:sSub>
                      <m:sSubPr>
                        <m:ctrlPr>
                          <a:rPr lang="en-US" b="0" i="1" smtClean="0">
                            <a:solidFill>
                              <a:srgbClr val="C00000"/>
                            </a:solidFill>
                            <a:latin typeface="Cambria Math" panose="02040503050406030204" pitchFamily="18" charset="0"/>
                          </a:rPr>
                        </m:ctrlPr>
                      </m:sSubPr>
                      <m:e>
                        <m:d>
                          <m:dPr>
                            <m:begChr m:val="‖"/>
                            <m:endChr m:val="‖"/>
                            <m:ctrlPr>
                              <a:rPr lang="en-US" b="0" i="1" smtClean="0">
                                <a:solidFill>
                                  <a:srgbClr val="C00000"/>
                                </a:solidFill>
                                <a:latin typeface="Cambria Math" panose="02040503050406030204" pitchFamily="18" charset="0"/>
                              </a:rPr>
                            </m:ctrlPr>
                          </m:dPr>
                          <m:e>
                            <m:sSup>
                              <m:sSupPr>
                                <m:ctrlPr>
                                  <a:rPr lang="en-US" b="0" i="1" smtClean="0">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𝐴</m:t>
                                </m:r>
                              </m:e>
                              <m:sup>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𝐵</m:t>
                                </m:r>
                              </m:e>
                              <m:sup>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𝐵</m:t>
                            </m:r>
                          </m:e>
                        </m:d>
                      </m:e>
                      <m:sub>
                        <m:r>
                          <a:rPr lang="en-US" b="0" i="1" smtClean="0">
                            <a:solidFill>
                              <a:srgbClr val="C00000"/>
                            </a:solidFill>
                            <a:latin typeface="Cambria Math" panose="02040503050406030204" pitchFamily="18" charset="0"/>
                          </a:rPr>
                          <m:t>𝐹</m:t>
                        </m:r>
                      </m:sub>
                    </m:sSub>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𝜖</m:t>
                    </m:r>
                    <m:sSub>
                      <m:sSubPr>
                        <m:ctrlPr>
                          <a:rPr lang="en-US" b="0" i="1" smtClean="0">
                            <a:solidFill>
                              <a:srgbClr val="C00000"/>
                            </a:solidFill>
                            <a:latin typeface="Cambria Math" panose="02040503050406030204" pitchFamily="18" charset="0"/>
                          </a:rPr>
                        </m:ctrlPr>
                      </m:sSubPr>
                      <m:e>
                        <m:d>
                          <m:dPr>
                            <m:begChr m:val="‖"/>
                            <m:endChr m:val="‖"/>
                            <m:ctrlPr>
                              <a:rPr lang="en-US" b="0" i="1" smtClean="0">
                                <a:solidFill>
                                  <a:srgbClr val="C00000"/>
                                </a:solidFill>
                                <a:latin typeface="Cambria Math" panose="02040503050406030204" pitchFamily="18" charset="0"/>
                              </a:rPr>
                            </m:ctrlPr>
                          </m:dPr>
                          <m:e>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𝐴</m:t>
                                </m:r>
                              </m:e>
                              <m:sup>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𝐴</m:t>
                            </m:r>
                          </m:e>
                        </m:d>
                      </m:e>
                      <m:sub>
                        <m:r>
                          <a:rPr lang="en-US" b="0" i="1" smtClean="0">
                            <a:solidFill>
                              <a:srgbClr val="C00000"/>
                            </a:solidFill>
                            <a:latin typeface="Cambria Math" panose="02040503050406030204" pitchFamily="18" charset="0"/>
                          </a:rPr>
                          <m:t>𝐹</m:t>
                        </m:r>
                      </m:sub>
                    </m:sSub>
                  </m:oMath>
                </a14:m>
                <a:r>
                  <a:rPr lang="en-US" dirty="0"/>
                  <a:t>, then Bob can recover the signs of most entries in </a:t>
                </a:r>
                <a14:m>
                  <m:oMath xmlns:m="http://schemas.openxmlformats.org/officeDocument/2006/math">
                    <m:r>
                      <a:rPr lang="en-US" b="0" i="1" smtClean="0">
                        <a:solidFill>
                          <a:srgbClr val="C00000"/>
                        </a:solidFill>
                        <a:latin typeface="Cambria Math" panose="02040503050406030204" pitchFamily="18" charset="0"/>
                      </a:rPr>
                      <m:t>𝑀</m:t>
                    </m:r>
                  </m:oMath>
                </a14:m>
                <a:r>
                  <a:rPr lang="en-US" dirty="0"/>
                  <a:t> and hence can recover most of the symbols of </a:t>
                </a:r>
                <a14:m>
                  <m:oMath xmlns:m="http://schemas.openxmlformats.org/officeDocument/2006/math">
                    <m:r>
                      <a:rPr lang="en-US" b="0" i="1" smtClean="0">
                        <a:solidFill>
                          <a:srgbClr val="C00000"/>
                        </a:solidFill>
                        <a:latin typeface="Cambria Math" panose="02040503050406030204" pitchFamily="18" charset="0"/>
                      </a:rPr>
                      <m:t>𝑆</m:t>
                    </m:r>
                  </m:oMath>
                </a14:m>
                <a:endParaRPr lang="en-US" dirty="0"/>
              </a:p>
            </p:txBody>
          </p:sp>
        </mc:Choice>
        <mc:Fallback xmlns="">
          <p:sp>
            <p:nvSpPr>
              <p:cNvPr id="7" name="Content Placeholder 2">
                <a:extLst>
                  <a:ext uri="{FF2B5EF4-FFF2-40B4-BE49-F238E27FC236}">
                    <a16:creationId xmlns:a16="http://schemas.microsoft.com/office/drawing/2014/main" id="{7D7A51AA-94AB-4E33-AC79-03784C84B15C}"/>
                  </a:ext>
                </a:extLst>
              </p:cNvPr>
              <p:cNvSpPr>
                <a:spLocks noGrp="1" noRot="1" noChangeAspect="1" noMove="1" noResize="1" noEditPoints="1" noAdjustHandles="1" noChangeArrowheads="1" noChangeShapeType="1" noTextEdit="1"/>
              </p:cNvSpPr>
              <p:nvPr>
                <p:ph idx="1"/>
              </p:nvPr>
            </p:nvSpPr>
            <p:spPr>
              <a:xfrm>
                <a:off x="838201" y="1825625"/>
                <a:ext cx="8181512" cy="4351338"/>
              </a:xfrm>
              <a:blipFill>
                <a:blip r:embed="rId2"/>
                <a:stretch>
                  <a:fillRect l="-1341" t="-98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4A79E523-929F-4B9E-BD9D-DA0293630481}"/>
              </a:ext>
            </a:extLst>
          </p:cNvPr>
          <p:cNvPicPr>
            <a:picLocks noChangeAspect="1"/>
          </p:cNvPicPr>
          <p:nvPr/>
        </p:nvPicPr>
        <p:blipFill>
          <a:blip r:embed="rId3"/>
          <a:stretch>
            <a:fillRect/>
          </a:stretch>
        </p:blipFill>
        <p:spPr>
          <a:xfrm>
            <a:off x="9554440" y="581891"/>
            <a:ext cx="1399043" cy="2618941"/>
          </a:xfrm>
          <a:prstGeom prst="rect">
            <a:avLst/>
          </a:prstGeom>
        </p:spPr>
      </p:pic>
      <p:pic>
        <p:nvPicPr>
          <p:cNvPr id="8" name="Picture 7">
            <a:extLst>
              <a:ext uri="{FF2B5EF4-FFF2-40B4-BE49-F238E27FC236}">
                <a16:creationId xmlns:a16="http://schemas.microsoft.com/office/drawing/2014/main" id="{B0137C12-E310-4866-B6A2-3688C70FE997}"/>
              </a:ext>
            </a:extLst>
          </p:cNvPr>
          <p:cNvPicPr>
            <a:picLocks noChangeAspect="1"/>
          </p:cNvPicPr>
          <p:nvPr/>
        </p:nvPicPr>
        <p:blipFill>
          <a:blip r:embed="rId4"/>
          <a:stretch>
            <a:fillRect/>
          </a:stretch>
        </p:blipFill>
        <p:spPr>
          <a:xfrm>
            <a:off x="9528796" y="3938305"/>
            <a:ext cx="1424687" cy="2633512"/>
          </a:xfrm>
          <a:prstGeom prst="rect">
            <a:avLst/>
          </a:prstGeom>
        </p:spPr>
      </p:pic>
    </p:spTree>
    <p:extLst>
      <p:ext uri="{BB962C8B-B14F-4D97-AF65-F5344CB8AC3E}">
        <p14:creationId xmlns:p14="http://schemas.microsoft.com/office/powerpoint/2010/main" val="2823725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Algebra Background</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10734040" cy="4351338"/>
              </a:xfrm>
            </p:spPr>
            <p:txBody>
              <a:bodyPr>
                <a:normAutofit/>
              </a:bodyPr>
              <a:lstStyle/>
              <a:p>
                <a:pPr marL="457200" indent="-457200">
                  <a:buFont typeface="Wingdings" panose="05000000000000000000" pitchFamily="2" charset="2"/>
                  <a:buChar char="v"/>
                </a:pPr>
                <a:endParaRPr lang="en-US" dirty="0"/>
              </a:p>
              <a:p>
                <a:pPr marL="457200" indent="-457200">
                  <a:buFont typeface="Wingdings" panose="05000000000000000000" pitchFamily="2" charset="2"/>
                  <a:buChar char="v"/>
                </a:pPr>
                <a:r>
                  <a:rPr lang="en-US" dirty="0"/>
                  <a:t>Vectors </a:t>
                </a:r>
                <a14:m>
                  <m:oMath xmlns:m="http://schemas.openxmlformats.org/officeDocument/2006/math">
                    <m:r>
                      <a:rPr lang="en-US" b="0" i="1" smtClean="0">
                        <a:solidFill>
                          <a:srgbClr val="C00000"/>
                        </a:solidFill>
                        <a:latin typeface="Cambria Math" panose="02040503050406030204" pitchFamily="18" charset="0"/>
                      </a:rPr>
                      <m:t>𝑢</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𝑣</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𝑅</m:t>
                        </m:r>
                      </m:e>
                      <m:sup>
                        <m:r>
                          <a:rPr lang="en-US" b="0" i="1" smtClean="0">
                            <a:solidFill>
                              <a:srgbClr val="C00000"/>
                            </a:solidFill>
                            <a:latin typeface="Cambria Math" panose="02040503050406030204" pitchFamily="18" charset="0"/>
                          </a:rPr>
                          <m:t>𝑛</m:t>
                        </m:r>
                      </m:sup>
                    </m:sSup>
                  </m:oMath>
                </a14:m>
                <a:endParaRPr lang="en-US" dirty="0"/>
              </a:p>
              <a:p>
                <a:pPr marL="457200" indent="-457200">
                  <a:buFont typeface="Wingdings" panose="05000000000000000000" pitchFamily="2" charset="2"/>
                  <a:buChar char="v"/>
                </a:pPr>
                <a:r>
                  <a:rPr lang="en-US" dirty="0"/>
                  <a:t>Inner product: </a:t>
                </a:r>
                <a14:m>
                  <m:oMath xmlns:m="http://schemas.openxmlformats.org/officeDocument/2006/math">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𝑢</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𝑣</m:t>
                        </m:r>
                      </m:e>
                    </m:d>
                    <m:r>
                      <a:rPr lang="en-US" b="0" i="0"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𝑢</m:t>
                        </m:r>
                      </m:e>
                      <m:sub>
                        <m:r>
                          <a:rPr lang="en-US" b="0" i="1" smtClean="0">
                            <a:solidFill>
                              <a:srgbClr val="C00000"/>
                            </a:solidFill>
                            <a:latin typeface="Cambria Math" panose="02040503050406030204" pitchFamily="18" charset="0"/>
                          </a:rPr>
                          <m:t>𝑖</m:t>
                        </m:r>
                      </m:sub>
                    </m:sSub>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𝑣</m:t>
                        </m:r>
                      </m:e>
                      <m:sub>
                        <m:r>
                          <a:rPr lang="en-US" b="0" i="1" smtClean="0">
                            <a:solidFill>
                              <a:srgbClr val="C00000"/>
                            </a:solidFill>
                            <a:latin typeface="Cambria Math" panose="02040503050406030204" pitchFamily="18" charset="0"/>
                          </a:rPr>
                          <m:t>𝑖</m:t>
                        </m:r>
                      </m:sub>
                    </m:sSub>
                  </m:oMath>
                </a14:m>
                <a:r>
                  <a:rPr lang="en-US" dirty="0">
                    <a:solidFill>
                      <a:srgbClr val="C00000"/>
                    </a:solidFill>
                  </a:rPr>
                  <a:t> </a:t>
                </a:r>
                <a14:m>
                  <m:oMath xmlns:m="http://schemas.openxmlformats.org/officeDocument/2006/math">
                    <m:r>
                      <a:rPr lang="en-US" i="1">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rPr>
                      <m:t>𝑅</m:t>
                    </m:r>
                  </m:oMath>
                </a14:m>
                <a:endParaRPr lang="en-US" dirty="0"/>
              </a:p>
              <a:p>
                <a:pPr marL="457200" indent="-457200">
                  <a:buFont typeface="Wingdings" panose="05000000000000000000" pitchFamily="2" charset="2"/>
                  <a:buChar char="v"/>
                </a:pPr>
                <a:r>
                  <a:rPr lang="en-US" dirty="0"/>
                  <a:t>Outer product: </a:t>
                </a:r>
                <a14:m>
                  <m:oMath xmlns:m="http://schemas.openxmlformats.org/officeDocument/2006/math">
                    <m:r>
                      <a:rPr lang="en-US" b="0" i="1" smtClean="0">
                        <a:solidFill>
                          <a:srgbClr val="C00000"/>
                        </a:solidFill>
                        <a:latin typeface="Cambria Math" panose="02040503050406030204" pitchFamily="18" charset="0"/>
                      </a:rPr>
                      <m:t>𝑢</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𝑣</m:t>
                    </m:r>
                    <m:r>
                      <a:rPr lang="en-US" b="0" i="0"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𝑣</m:t>
                        </m:r>
                      </m:e>
                      <m:sup>
                        <m:r>
                          <a:rPr lang="en-US" b="0" i="1" smtClean="0">
                            <a:solidFill>
                              <a:srgbClr val="C00000"/>
                            </a:solidFill>
                            <a:latin typeface="Cambria Math" panose="02040503050406030204" pitchFamily="18" charset="0"/>
                          </a:rPr>
                          <m:t>𝑇</m:t>
                        </m:r>
                      </m:sup>
                    </m:sSup>
                  </m:oMath>
                </a14:m>
                <a:r>
                  <a:rPr lang="en-US" dirty="0">
                    <a:solidFill>
                      <a:srgbClr val="C00000"/>
                    </a:solidFill>
                  </a:rPr>
                  <a:t> </a:t>
                </a:r>
                <a14:m>
                  <m:oMath xmlns:m="http://schemas.openxmlformats.org/officeDocument/2006/math">
                    <m:r>
                      <a:rPr lang="en-US" i="1">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𝑅</m:t>
                        </m:r>
                      </m:e>
                      <m:sup>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sup>
                    </m:sSup>
                  </m:oMath>
                </a14:m>
                <a:endParaRPr lang="en-US"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10734040" cy="4351338"/>
              </a:xfrm>
              <a:blipFill>
                <a:blip r:embed="rId2"/>
                <a:stretch>
                  <a:fillRect l="-1023"/>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577490D3-8BC3-4EA9-AD92-44AA420E56B8}"/>
              </a:ext>
            </a:extLst>
          </p:cNvPr>
          <p:cNvSpPr/>
          <p:nvPr/>
        </p:nvSpPr>
        <p:spPr>
          <a:xfrm>
            <a:off x="7391400" y="2330768"/>
            <a:ext cx="4343400" cy="3470592"/>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4160BA37-62C8-4A58-83AC-6BFBFC6D882A}"/>
                  </a:ext>
                </a:extLst>
              </p:cNvPr>
              <p:cNvSpPr/>
              <p:nvPr/>
            </p:nvSpPr>
            <p:spPr>
              <a:xfrm>
                <a:off x="7532342" y="2546211"/>
                <a:ext cx="864596"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𝑢</m:t>
                          </m:r>
                        </m:e>
                        <m:sub>
                          <m:r>
                            <a:rPr lang="en-US" sz="2400" b="0" i="1" smtClean="0">
                              <a:solidFill>
                                <a:srgbClr val="C00000"/>
                              </a:solidFill>
                              <a:latin typeface="Cambria Math" panose="02040503050406030204" pitchFamily="18" charset="0"/>
                            </a:rPr>
                            <m:t>1</m:t>
                          </m:r>
                        </m:sub>
                      </m:s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𝑣</m:t>
                          </m:r>
                        </m:e>
                        <m:sub>
                          <m:r>
                            <a:rPr lang="en-US" sz="2400" b="0" i="1" smtClean="0">
                              <a:solidFill>
                                <a:srgbClr val="C00000"/>
                              </a:solidFill>
                              <a:latin typeface="Cambria Math" panose="02040503050406030204" pitchFamily="18" charset="0"/>
                            </a:rPr>
                            <m:t>1</m:t>
                          </m:r>
                        </m:sub>
                      </m:sSub>
                    </m:oMath>
                  </m:oMathPara>
                </a14:m>
                <a:endParaRPr lang="en-US" sz="2400" dirty="0"/>
              </a:p>
            </p:txBody>
          </p:sp>
        </mc:Choice>
        <mc:Fallback xmlns="">
          <p:sp>
            <p:nvSpPr>
              <p:cNvPr id="4" name="Rectangle 3">
                <a:extLst>
                  <a:ext uri="{FF2B5EF4-FFF2-40B4-BE49-F238E27FC236}">
                    <a16:creationId xmlns:a16="http://schemas.microsoft.com/office/drawing/2014/main" id="{4160BA37-62C8-4A58-83AC-6BFBFC6D882A}"/>
                  </a:ext>
                </a:extLst>
              </p:cNvPr>
              <p:cNvSpPr>
                <a:spLocks noRot="1" noChangeAspect="1" noMove="1" noResize="1" noEditPoints="1" noAdjustHandles="1" noChangeArrowheads="1" noChangeShapeType="1" noTextEdit="1"/>
              </p:cNvSpPr>
              <p:nvPr/>
            </p:nvSpPr>
            <p:spPr>
              <a:xfrm>
                <a:off x="7532342" y="2546211"/>
                <a:ext cx="864596" cy="461665"/>
              </a:xfrm>
              <a:prstGeom prst="rect">
                <a:avLst/>
              </a:prstGeom>
              <a:blipFill>
                <a:blip r:embed="rId3"/>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799D2986-3667-4076-AA9F-59A796A776FC}"/>
                  </a:ext>
                </a:extLst>
              </p:cNvPr>
              <p:cNvSpPr/>
              <p:nvPr/>
            </p:nvSpPr>
            <p:spPr>
              <a:xfrm>
                <a:off x="8537880" y="2546211"/>
                <a:ext cx="864596"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𝑢</m:t>
                          </m:r>
                        </m:e>
                        <m:sub>
                          <m:r>
                            <a:rPr lang="en-US" sz="2400" b="0" i="1" smtClean="0">
                              <a:solidFill>
                                <a:srgbClr val="C00000"/>
                              </a:solidFill>
                              <a:latin typeface="Cambria Math" panose="02040503050406030204" pitchFamily="18" charset="0"/>
                            </a:rPr>
                            <m:t>1</m:t>
                          </m:r>
                        </m:sub>
                      </m:s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𝑣</m:t>
                          </m:r>
                        </m:e>
                        <m:sub>
                          <m:r>
                            <a:rPr lang="en-US" sz="2400" b="0" i="1" smtClean="0">
                              <a:solidFill>
                                <a:srgbClr val="C00000"/>
                              </a:solidFill>
                              <a:latin typeface="Cambria Math" panose="02040503050406030204" pitchFamily="18" charset="0"/>
                            </a:rPr>
                            <m:t>2</m:t>
                          </m:r>
                        </m:sub>
                      </m:sSub>
                    </m:oMath>
                  </m:oMathPara>
                </a14:m>
                <a:endParaRPr lang="en-US" sz="2400" dirty="0"/>
              </a:p>
            </p:txBody>
          </p:sp>
        </mc:Choice>
        <mc:Fallback xmlns="">
          <p:sp>
            <p:nvSpPr>
              <p:cNvPr id="15" name="Rectangle 14">
                <a:extLst>
                  <a:ext uri="{FF2B5EF4-FFF2-40B4-BE49-F238E27FC236}">
                    <a16:creationId xmlns:a16="http://schemas.microsoft.com/office/drawing/2014/main" id="{799D2986-3667-4076-AA9F-59A796A776FC}"/>
                  </a:ext>
                </a:extLst>
              </p:cNvPr>
              <p:cNvSpPr>
                <a:spLocks noRot="1" noChangeAspect="1" noMove="1" noResize="1" noEditPoints="1" noAdjustHandles="1" noChangeArrowheads="1" noChangeShapeType="1" noTextEdit="1"/>
              </p:cNvSpPr>
              <p:nvPr/>
            </p:nvSpPr>
            <p:spPr>
              <a:xfrm>
                <a:off x="8537880" y="2546211"/>
                <a:ext cx="864596" cy="461665"/>
              </a:xfrm>
              <a:prstGeom prst="rect">
                <a:avLst/>
              </a:prstGeom>
              <a:blipFill>
                <a:blip r:embed="rId4"/>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513A62DD-BF42-478A-8E90-2DC0366BA721}"/>
                  </a:ext>
                </a:extLst>
              </p:cNvPr>
              <p:cNvSpPr/>
              <p:nvPr/>
            </p:nvSpPr>
            <p:spPr>
              <a:xfrm>
                <a:off x="10707644" y="2546210"/>
                <a:ext cx="864596"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𝑢</m:t>
                          </m:r>
                        </m:e>
                        <m:sub>
                          <m:r>
                            <a:rPr lang="en-US" sz="2400" b="0" i="1" smtClean="0">
                              <a:solidFill>
                                <a:srgbClr val="C00000"/>
                              </a:solidFill>
                              <a:latin typeface="Cambria Math" panose="02040503050406030204" pitchFamily="18" charset="0"/>
                            </a:rPr>
                            <m:t>1</m:t>
                          </m:r>
                        </m:sub>
                      </m:s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𝑣</m:t>
                          </m:r>
                        </m:e>
                        <m:sub>
                          <m:r>
                            <a:rPr lang="en-US" sz="2400" b="0" i="1" smtClean="0">
                              <a:solidFill>
                                <a:srgbClr val="C00000"/>
                              </a:solidFill>
                              <a:latin typeface="Cambria Math" panose="02040503050406030204" pitchFamily="18" charset="0"/>
                            </a:rPr>
                            <m:t>𝑛</m:t>
                          </m:r>
                        </m:sub>
                      </m:sSub>
                    </m:oMath>
                  </m:oMathPara>
                </a14:m>
                <a:endParaRPr lang="en-US" sz="2400" dirty="0"/>
              </a:p>
            </p:txBody>
          </p:sp>
        </mc:Choice>
        <mc:Fallback xmlns="">
          <p:sp>
            <p:nvSpPr>
              <p:cNvPr id="16" name="Rectangle 15">
                <a:extLst>
                  <a:ext uri="{FF2B5EF4-FFF2-40B4-BE49-F238E27FC236}">
                    <a16:creationId xmlns:a16="http://schemas.microsoft.com/office/drawing/2014/main" id="{513A62DD-BF42-478A-8E90-2DC0366BA721}"/>
                  </a:ext>
                </a:extLst>
              </p:cNvPr>
              <p:cNvSpPr>
                <a:spLocks noRot="1" noChangeAspect="1" noMove="1" noResize="1" noEditPoints="1" noAdjustHandles="1" noChangeArrowheads="1" noChangeShapeType="1" noTextEdit="1"/>
              </p:cNvSpPr>
              <p:nvPr/>
            </p:nvSpPr>
            <p:spPr>
              <a:xfrm>
                <a:off x="10707644" y="2546210"/>
                <a:ext cx="864596" cy="461665"/>
              </a:xfrm>
              <a:prstGeom prst="rect">
                <a:avLst/>
              </a:prstGeom>
              <a:blipFill>
                <a:blip r:embed="rId5"/>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9B343FF2-B170-4F86-900F-37287054ABDA}"/>
                  </a:ext>
                </a:extLst>
              </p:cNvPr>
              <p:cNvSpPr/>
              <p:nvPr/>
            </p:nvSpPr>
            <p:spPr>
              <a:xfrm>
                <a:off x="9622762" y="2546210"/>
                <a:ext cx="864596"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m:t>
                      </m:r>
                    </m:oMath>
                  </m:oMathPara>
                </a14:m>
                <a:endParaRPr lang="en-US" sz="2400" dirty="0"/>
              </a:p>
            </p:txBody>
          </p:sp>
        </mc:Choice>
        <mc:Fallback xmlns="">
          <p:sp>
            <p:nvSpPr>
              <p:cNvPr id="17" name="Rectangle 16">
                <a:extLst>
                  <a:ext uri="{FF2B5EF4-FFF2-40B4-BE49-F238E27FC236}">
                    <a16:creationId xmlns:a16="http://schemas.microsoft.com/office/drawing/2014/main" id="{9B343FF2-B170-4F86-900F-37287054ABDA}"/>
                  </a:ext>
                </a:extLst>
              </p:cNvPr>
              <p:cNvSpPr>
                <a:spLocks noRot="1" noChangeAspect="1" noMove="1" noResize="1" noEditPoints="1" noAdjustHandles="1" noChangeArrowheads="1" noChangeShapeType="1" noTextEdit="1"/>
              </p:cNvSpPr>
              <p:nvPr/>
            </p:nvSpPr>
            <p:spPr>
              <a:xfrm>
                <a:off x="9622762" y="2546210"/>
                <a:ext cx="864596"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0E3A944A-58CB-4A7F-AA83-AF2B139C6D29}"/>
                  </a:ext>
                </a:extLst>
              </p:cNvPr>
              <p:cNvSpPr/>
              <p:nvPr/>
            </p:nvSpPr>
            <p:spPr>
              <a:xfrm>
                <a:off x="7532342" y="3142813"/>
                <a:ext cx="864596"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𝑢</m:t>
                          </m:r>
                        </m:e>
                        <m:sub>
                          <m:r>
                            <a:rPr lang="en-US" sz="2400" b="0" i="1" smtClean="0">
                              <a:solidFill>
                                <a:srgbClr val="C00000"/>
                              </a:solidFill>
                              <a:latin typeface="Cambria Math" panose="02040503050406030204" pitchFamily="18" charset="0"/>
                            </a:rPr>
                            <m:t>2</m:t>
                          </m:r>
                        </m:sub>
                      </m:s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𝑣</m:t>
                          </m:r>
                        </m:e>
                        <m:sub>
                          <m:r>
                            <a:rPr lang="en-US" sz="2400" b="0" i="1" smtClean="0">
                              <a:solidFill>
                                <a:srgbClr val="C00000"/>
                              </a:solidFill>
                              <a:latin typeface="Cambria Math" panose="02040503050406030204" pitchFamily="18" charset="0"/>
                            </a:rPr>
                            <m:t>1</m:t>
                          </m:r>
                        </m:sub>
                      </m:sSub>
                    </m:oMath>
                  </m:oMathPara>
                </a14:m>
                <a:endParaRPr lang="en-US" sz="2400" dirty="0"/>
              </a:p>
            </p:txBody>
          </p:sp>
        </mc:Choice>
        <mc:Fallback xmlns="">
          <p:sp>
            <p:nvSpPr>
              <p:cNvPr id="18" name="Rectangle 17">
                <a:extLst>
                  <a:ext uri="{FF2B5EF4-FFF2-40B4-BE49-F238E27FC236}">
                    <a16:creationId xmlns:a16="http://schemas.microsoft.com/office/drawing/2014/main" id="{0E3A944A-58CB-4A7F-AA83-AF2B139C6D29}"/>
                  </a:ext>
                </a:extLst>
              </p:cNvPr>
              <p:cNvSpPr>
                <a:spLocks noRot="1" noChangeAspect="1" noMove="1" noResize="1" noEditPoints="1" noAdjustHandles="1" noChangeArrowheads="1" noChangeShapeType="1" noTextEdit="1"/>
              </p:cNvSpPr>
              <p:nvPr/>
            </p:nvSpPr>
            <p:spPr>
              <a:xfrm>
                <a:off x="7532342" y="3142813"/>
                <a:ext cx="864596" cy="461665"/>
              </a:xfrm>
              <a:prstGeom prst="rect">
                <a:avLst/>
              </a:prstGeom>
              <a:blipFill>
                <a:blip r:embed="rId7"/>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7781E42A-7FA4-4148-9AD8-FECE70AD9CD9}"/>
                  </a:ext>
                </a:extLst>
              </p:cNvPr>
              <p:cNvSpPr/>
              <p:nvPr/>
            </p:nvSpPr>
            <p:spPr>
              <a:xfrm>
                <a:off x="8562978" y="3142812"/>
                <a:ext cx="864596"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𝑢</m:t>
                          </m:r>
                        </m:e>
                        <m:sub>
                          <m:r>
                            <a:rPr lang="en-US" sz="2400" b="0" i="1" smtClean="0">
                              <a:solidFill>
                                <a:srgbClr val="C00000"/>
                              </a:solidFill>
                              <a:latin typeface="Cambria Math" panose="02040503050406030204" pitchFamily="18" charset="0"/>
                            </a:rPr>
                            <m:t>2</m:t>
                          </m:r>
                        </m:sub>
                      </m:s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𝑣</m:t>
                          </m:r>
                        </m:e>
                        <m:sub>
                          <m:r>
                            <a:rPr lang="en-US" sz="2400" b="0" i="1" smtClean="0">
                              <a:solidFill>
                                <a:srgbClr val="C00000"/>
                              </a:solidFill>
                              <a:latin typeface="Cambria Math" panose="02040503050406030204" pitchFamily="18" charset="0"/>
                            </a:rPr>
                            <m:t>2</m:t>
                          </m:r>
                        </m:sub>
                      </m:sSub>
                    </m:oMath>
                  </m:oMathPara>
                </a14:m>
                <a:endParaRPr lang="en-US" sz="2400" dirty="0"/>
              </a:p>
            </p:txBody>
          </p:sp>
        </mc:Choice>
        <mc:Fallback xmlns="">
          <p:sp>
            <p:nvSpPr>
              <p:cNvPr id="19" name="Rectangle 18">
                <a:extLst>
                  <a:ext uri="{FF2B5EF4-FFF2-40B4-BE49-F238E27FC236}">
                    <a16:creationId xmlns:a16="http://schemas.microsoft.com/office/drawing/2014/main" id="{7781E42A-7FA4-4148-9AD8-FECE70AD9CD9}"/>
                  </a:ext>
                </a:extLst>
              </p:cNvPr>
              <p:cNvSpPr>
                <a:spLocks noRot="1" noChangeAspect="1" noMove="1" noResize="1" noEditPoints="1" noAdjustHandles="1" noChangeArrowheads="1" noChangeShapeType="1" noTextEdit="1"/>
              </p:cNvSpPr>
              <p:nvPr/>
            </p:nvSpPr>
            <p:spPr>
              <a:xfrm>
                <a:off x="8562978" y="3142812"/>
                <a:ext cx="864596" cy="461665"/>
              </a:xfrm>
              <a:prstGeom prst="rect">
                <a:avLst/>
              </a:prstGeom>
              <a:blipFill>
                <a:blip r:embed="rId8"/>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9B9B58DB-9B99-45F1-9F88-B804F5EE55FC}"/>
                  </a:ext>
                </a:extLst>
              </p:cNvPr>
              <p:cNvSpPr/>
              <p:nvPr/>
            </p:nvSpPr>
            <p:spPr>
              <a:xfrm>
                <a:off x="9635311" y="3142811"/>
                <a:ext cx="864596"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m:t>
                      </m:r>
                    </m:oMath>
                  </m:oMathPara>
                </a14:m>
                <a:endParaRPr lang="en-US" sz="2400" dirty="0"/>
              </a:p>
            </p:txBody>
          </p:sp>
        </mc:Choice>
        <mc:Fallback xmlns="">
          <p:sp>
            <p:nvSpPr>
              <p:cNvPr id="20" name="Rectangle 19">
                <a:extLst>
                  <a:ext uri="{FF2B5EF4-FFF2-40B4-BE49-F238E27FC236}">
                    <a16:creationId xmlns:a16="http://schemas.microsoft.com/office/drawing/2014/main" id="{9B9B58DB-9B99-45F1-9F88-B804F5EE55FC}"/>
                  </a:ext>
                </a:extLst>
              </p:cNvPr>
              <p:cNvSpPr>
                <a:spLocks noRot="1" noChangeAspect="1" noMove="1" noResize="1" noEditPoints="1" noAdjustHandles="1" noChangeArrowheads="1" noChangeShapeType="1" noTextEdit="1"/>
              </p:cNvSpPr>
              <p:nvPr/>
            </p:nvSpPr>
            <p:spPr>
              <a:xfrm>
                <a:off x="9635311" y="3142811"/>
                <a:ext cx="864596"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B44B7EB7-49F0-47F2-A961-1D78DDB0BF48}"/>
                  </a:ext>
                </a:extLst>
              </p:cNvPr>
              <p:cNvSpPr/>
              <p:nvPr/>
            </p:nvSpPr>
            <p:spPr>
              <a:xfrm>
                <a:off x="10707644" y="3142811"/>
                <a:ext cx="864596"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𝑢</m:t>
                          </m:r>
                        </m:e>
                        <m:sub>
                          <m:r>
                            <a:rPr lang="en-US" sz="2400" b="0" i="1" smtClean="0">
                              <a:solidFill>
                                <a:srgbClr val="C00000"/>
                              </a:solidFill>
                              <a:latin typeface="Cambria Math" panose="02040503050406030204" pitchFamily="18" charset="0"/>
                            </a:rPr>
                            <m:t>2</m:t>
                          </m:r>
                        </m:sub>
                      </m:s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𝑣</m:t>
                          </m:r>
                        </m:e>
                        <m:sub>
                          <m:r>
                            <a:rPr lang="en-US" sz="2400" b="0" i="1" smtClean="0">
                              <a:solidFill>
                                <a:srgbClr val="C00000"/>
                              </a:solidFill>
                              <a:latin typeface="Cambria Math" panose="02040503050406030204" pitchFamily="18" charset="0"/>
                            </a:rPr>
                            <m:t>𝑛</m:t>
                          </m:r>
                        </m:sub>
                      </m:sSub>
                    </m:oMath>
                  </m:oMathPara>
                </a14:m>
                <a:endParaRPr lang="en-US" sz="2400" dirty="0"/>
              </a:p>
            </p:txBody>
          </p:sp>
        </mc:Choice>
        <mc:Fallback xmlns="">
          <p:sp>
            <p:nvSpPr>
              <p:cNvPr id="21" name="Rectangle 20">
                <a:extLst>
                  <a:ext uri="{FF2B5EF4-FFF2-40B4-BE49-F238E27FC236}">
                    <a16:creationId xmlns:a16="http://schemas.microsoft.com/office/drawing/2014/main" id="{B44B7EB7-49F0-47F2-A961-1D78DDB0BF48}"/>
                  </a:ext>
                </a:extLst>
              </p:cNvPr>
              <p:cNvSpPr>
                <a:spLocks noRot="1" noChangeAspect="1" noMove="1" noResize="1" noEditPoints="1" noAdjustHandles="1" noChangeArrowheads="1" noChangeShapeType="1" noTextEdit="1"/>
              </p:cNvSpPr>
              <p:nvPr/>
            </p:nvSpPr>
            <p:spPr>
              <a:xfrm>
                <a:off x="10707644" y="3142811"/>
                <a:ext cx="864596" cy="461665"/>
              </a:xfrm>
              <a:prstGeom prst="rect">
                <a:avLst/>
              </a:prstGeom>
              <a:blipFill>
                <a:blip r:embed="rId10"/>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4E9A8918-4482-4E7C-9CE3-E35AC32DE799}"/>
                  </a:ext>
                </a:extLst>
              </p:cNvPr>
              <p:cNvSpPr/>
              <p:nvPr/>
            </p:nvSpPr>
            <p:spPr>
              <a:xfrm>
                <a:off x="7532342" y="4208839"/>
                <a:ext cx="864596"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m:t>
                      </m:r>
                    </m:oMath>
                  </m:oMathPara>
                </a14:m>
                <a:endParaRPr lang="en-US" sz="2400" dirty="0"/>
              </a:p>
            </p:txBody>
          </p:sp>
        </mc:Choice>
        <mc:Fallback xmlns="">
          <p:sp>
            <p:nvSpPr>
              <p:cNvPr id="22" name="Rectangle 21">
                <a:extLst>
                  <a:ext uri="{FF2B5EF4-FFF2-40B4-BE49-F238E27FC236}">
                    <a16:creationId xmlns:a16="http://schemas.microsoft.com/office/drawing/2014/main" id="{4E9A8918-4482-4E7C-9CE3-E35AC32DE799}"/>
                  </a:ext>
                </a:extLst>
              </p:cNvPr>
              <p:cNvSpPr>
                <a:spLocks noRot="1" noChangeAspect="1" noMove="1" noResize="1" noEditPoints="1" noAdjustHandles="1" noChangeArrowheads="1" noChangeShapeType="1" noTextEdit="1"/>
              </p:cNvSpPr>
              <p:nvPr/>
            </p:nvSpPr>
            <p:spPr>
              <a:xfrm>
                <a:off x="7532342" y="4208839"/>
                <a:ext cx="864596"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BF68E8AC-F830-4FA1-9613-F34B85B776B1}"/>
                  </a:ext>
                </a:extLst>
              </p:cNvPr>
              <p:cNvSpPr/>
              <p:nvPr/>
            </p:nvSpPr>
            <p:spPr>
              <a:xfrm>
                <a:off x="8537880" y="4216768"/>
                <a:ext cx="864596"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m:t>
                      </m:r>
                    </m:oMath>
                  </m:oMathPara>
                </a14:m>
                <a:endParaRPr lang="en-US" sz="2400" dirty="0"/>
              </a:p>
            </p:txBody>
          </p:sp>
        </mc:Choice>
        <mc:Fallback xmlns="">
          <p:sp>
            <p:nvSpPr>
              <p:cNvPr id="23" name="Rectangle 22">
                <a:extLst>
                  <a:ext uri="{FF2B5EF4-FFF2-40B4-BE49-F238E27FC236}">
                    <a16:creationId xmlns:a16="http://schemas.microsoft.com/office/drawing/2014/main" id="{BF68E8AC-F830-4FA1-9613-F34B85B776B1}"/>
                  </a:ext>
                </a:extLst>
              </p:cNvPr>
              <p:cNvSpPr>
                <a:spLocks noRot="1" noChangeAspect="1" noMove="1" noResize="1" noEditPoints="1" noAdjustHandles="1" noChangeArrowheads="1" noChangeShapeType="1" noTextEdit="1"/>
              </p:cNvSpPr>
              <p:nvPr/>
            </p:nvSpPr>
            <p:spPr>
              <a:xfrm>
                <a:off x="8537880" y="4216768"/>
                <a:ext cx="864596"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5E2BE2F0-A4EB-43E0-BFC2-8D40DD30A002}"/>
                  </a:ext>
                </a:extLst>
              </p:cNvPr>
              <p:cNvSpPr/>
              <p:nvPr/>
            </p:nvSpPr>
            <p:spPr>
              <a:xfrm>
                <a:off x="10707644" y="4208838"/>
                <a:ext cx="864596"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m:t>
                      </m:r>
                    </m:oMath>
                  </m:oMathPara>
                </a14:m>
                <a:endParaRPr lang="en-US" sz="2400" dirty="0"/>
              </a:p>
            </p:txBody>
          </p:sp>
        </mc:Choice>
        <mc:Fallback xmlns="">
          <p:sp>
            <p:nvSpPr>
              <p:cNvPr id="24" name="Rectangle 23">
                <a:extLst>
                  <a:ext uri="{FF2B5EF4-FFF2-40B4-BE49-F238E27FC236}">
                    <a16:creationId xmlns:a16="http://schemas.microsoft.com/office/drawing/2014/main" id="{5E2BE2F0-A4EB-43E0-BFC2-8D40DD30A002}"/>
                  </a:ext>
                </a:extLst>
              </p:cNvPr>
              <p:cNvSpPr>
                <a:spLocks noRot="1" noChangeAspect="1" noMove="1" noResize="1" noEditPoints="1" noAdjustHandles="1" noChangeArrowheads="1" noChangeShapeType="1" noTextEdit="1"/>
              </p:cNvSpPr>
              <p:nvPr/>
            </p:nvSpPr>
            <p:spPr>
              <a:xfrm>
                <a:off x="10707644" y="4208838"/>
                <a:ext cx="864596" cy="46166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803F3D80-D46B-4C01-81A9-875FAE646376}"/>
                  </a:ext>
                </a:extLst>
              </p:cNvPr>
              <p:cNvSpPr/>
              <p:nvPr/>
            </p:nvSpPr>
            <p:spPr>
              <a:xfrm>
                <a:off x="9635311" y="4208837"/>
                <a:ext cx="864596"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m:t>
                      </m:r>
                    </m:oMath>
                  </m:oMathPara>
                </a14:m>
                <a:endParaRPr lang="en-US" sz="2400" dirty="0"/>
              </a:p>
            </p:txBody>
          </p:sp>
        </mc:Choice>
        <mc:Fallback xmlns="">
          <p:sp>
            <p:nvSpPr>
              <p:cNvPr id="25" name="Rectangle 24">
                <a:extLst>
                  <a:ext uri="{FF2B5EF4-FFF2-40B4-BE49-F238E27FC236}">
                    <a16:creationId xmlns:a16="http://schemas.microsoft.com/office/drawing/2014/main" id="{803F3D80-D46B-4C01-81A9-875FAE646376}"/>
                  </a:ext>
                </a:extLst>
              </p:cNvPr>
              <p:cNvSpPr>
                <a:spLocks noRot="1" noChangeAspect="1" noMove="1" noResize="1" noEditPoints="1" noAdjustHandles="1" noChangeArrowheads="1" noChangeShapeType="1" noTextEdit="1"/>
              </p:cNvSpPr>
              <p:nvPr/>
            </p:nvSpPr>
            <p:spPr>
              <a:xfrm>
                <a:off x="9635311" y="4208837"/>
                <a:ext cx="864596" cy="46166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F9B2D83D-E89B-414F-8428-23B1BEF6F275}"/>
                  </a:ext>
                </a:extLst>
              </p:cNvPr>
              <p:cNvSpPr/>
              <p:nvPr/>
            </p:nvSpPr>
            <p:spPr>
              <a:xfrm>
                <a:off x="7532342" y="5044032"/>
                <a:ext cx="864596"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𝑢</m:t>
                          </m:r>
                        </m:e>
                        <m:sub>
                          <m:r>
                            <a:rPr lang="en-US" sz="2400" b="0" i="1" smtClean="0">
                              <a:solidFill>
                                <a:srgbClr val="C00000"/>
                              </a:solidFill>
                              <a:latin typeface="Cambria Math" panose="02040503050406030204" pitchFamily="18" charset="0"/>
                            </a:rPr>
                            <m:t>𝑛</m:t>
                          </m:r>
                        </m:sub>
                      </m:s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𝑣</m:t>
                          </m:r>
                        </m:e>
                        <m:sub>
                          <m:r>
                            <a:rPr lang="en-US" sz="2400" b="0" i="1" smtClean="0">
                              <a:solidFill>
                                <a:srgbClr val="C00000"/>
                              </a:solidFill>
                              <a:latin typeface="Cambria Math" panose="02040503050406030204" pitchFamily="18" charset="0"/>
                            </a:rPr>
                            <m:t>1</m:t>
                          </m:r>
                        </m:sub>
                      </m:sSub>
                    </m:oMath>
                  </m:oMathPara>
                </a14:m>
                <a:endParaRPr lang="en-US" sz="2400" dirty="0"/>
              </a:p>
            </p:txBody>
          </p:sp>
        </mc:Choice>
        <mc:Fallback xmlns="">
          <p:sp>
            <p:nvSpPr>
              <p:cNvPr id="26" name="Rectangle 25">
                <a:extLst>
                  <a:ext uri="{FF2B5EF4-FFF2-40B4-BE49-F238E27FC236}">
                    <a16:creationId xmlns:a16="http://schemas.microsoft.com/office/drawing/2014/main" id="{F9B2D83D-E89B-414F-8428-23B1BEF6F275}"/>
                  </a:ext>
                </a:extLst>
              </p:cNvPr>
              <p:cNvSpPr>
                <a:spLocks noRot="1" noChangeAspect="1" noMove="1" noResize="1" noEditPoints="1" noAdjustHandles="1" noChangeArrowheads="1" noChangeShapeType="1" noTextEdit="1"/>
              </p:cNvSpPr>
              <p:nvPr/>
            </p:nvSpPr>
            <p:spPr>
              <a:xfrm>
                <a:off x="7532342" y="5044032"/>
                <a:ext cx="864596" cy="461665"/>
              </a:xfrm>
              <a:prstGeom prst="rect">
                <a:avLst/>
              </a:prstGeom>
              <a:blipFill>
                <a:blip r:embed="rId15"/>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ED0AB54A-FA27-46DF-BFDC-DC907F9AD3FB}"/>
                  </a:ext>
                </a:extLst>
              </p:cNvPr>
              <p:cNvSpPr/>
              <p:nvPr/>
            </p:nvSpPr>
            <p:spPr>
              <a:xfrm>
                <a:off x="8537880" y="5044031"/>
                <a:ext cx="864596"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𝑢</m:t>
                          </m:r>
                        </m:e>
                        <m:sub>
                          <m:r>
                            <a:rPr lang="en-US" sz="2400" b="0" i="1" smtClean="0">
                              <a:solidFill>
                                <a:srgbClr val="C00000"/>
                              </a:solidFill>
                              <a:latin typeface="Cambria Math" panose="02040503050406030204" pitchFamily="18" charset="0"/>
                            </a:rPr>
                            <m:t>𝑛</m:t>
                          </m:r>
                        </m:sub>
                      </m:s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𝑣</m:t>
                          </m:r>
                        </m:e>
                        <m:sub>
                          <m:r>
                            <a:rPr lang="en-US" sz="2400" b="0" i="1" smtClean="0">
                              <a:solidFill>
                                <a:srgbClr val="C00000"/>
                              </a:solidFill>
                              <a:latin typeface="Cambria Math" panose="02040503050406030204" pitchFamily="18" charset="0"/>
                            </a:rPr>
                            <m:t>2</m:t>
                          </m:r>
                        </m:sub>
                      </m:sSub>
                    </m:oMath>
                  </m:oMathPara>
                </a14:m>
                <a:endParaRPr lang="en-US" sz="2400" dirty="0"/>
              </a:p>
            </p:txBody>
          </p:sp>
        </mc:Choice>
        <mc:Fallback xmlns="">
          <p:sp>
            <p:nvSpPr>
              <p:cNvPr id="27" name="Rectangle 26">
                <a:extLst>
                  <a:ext uri="{FF2B5EF4-FFF2-40B4-BE49-F238E27FC236}">
                    <a16:creationId xmlns:a16="http://schemas.microsoft.com/office/drawing/2014/main" id="{ED0AB54A-FA27-46DF-BFDC-DC907F9AD3FB}"/>
                  </a:ext>
                </a:extLst>
              </p:cNvPr>
              <p:cNvSpPr>
                <a:spLocks noRot="1" noChangeAspect="1" noMove="1" noResize="1" noEditPoints="1" noAdjustHandles="1" noChangeArrowheads="1" noChangeShapeType="1" noTextEdit="1"/>
              </p:cNvSpPr>
              <p:nvPr/>
            </p:nvSpPr>
            <p:spPr>
              <a:xfrm>
                <a:off x="8537880" y="5044031"/>
                <a:ext cx="864596" cy="461665"/>
              </a:xfrm>
              <a:prstGeom prst="rect">
                <a:avLst/>
              </a:prstGeom>
              <a:blipFill>
                <a:blip r:embed="rId16"/>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8F6B8B73-1029-4074-9351-ACE9761796C2}"/>
                  </a:ext>
                </a:extLst>
              </p:cNvPr>
              <p:cNvSpPr/>
              <p:nvPr/>
            </p:nvSpPr>
            <p:spPr>
              <a:xfrm>
                <a:off x="10707644" y="5044030"/>
                <a:ext cx="864596"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𝑢</m:t>
                          </m:r>
                        </m:e>
                        <m:sub>
                          <m:r>
                            <a:rPr lang="en-US" sz="2400" b="0" i="1" smtClean="0">
                              <a:solidFill>
                                <a:srgbClr val="C00000"/>
                              </a:solidFill>
                              <a:latin typeface="Cambria Math" panose="02040503050406030204" pitchFamily="18" charset="0"/>
                            </a:rPr>
                            <m:t>𝑛</m:t>
                          </m:r>
                        </m:sub>
                      </m:s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𝑣</m:t>
                          </m:r>
                        </m:e>
                        <m:sub>
                          <m:r>
                            <a:rPr lang="en-US" sz="2400" b="0" i="1" smtClean="0">
                              <a:solidFill>
                                <a:srgbClr val="C00000"/>
                              </a:solidFill>
                              <a:latin typeface="Cambria Math" panose="02040503050406030204" pitchFamily="18" charset="0"/>
                            </a:rPr>
                            <m:t>𝑛</m:t>
                          </m:r>
                        </m:sub>
                      </m:sSub>
                    </m:oMath>
                  </m:oMathPara>
                </a14:m>
                <a:endParaRPr lang="en-US" sz="2400" dirty="0"/>
              </a:p>
            </p:txBody>
          </p:sp>
        </mc:Choice>
        <mc:Fallback xmlns="">
          <p:sp>
            <p:nvSpPr>
              <p:cNvPr id="28" name="Rectangle 27">
                <a:extLst>
                  <a:ext uri="{FF2B5EF4-FFF2-40B4-BE49-F238E27FC236}">
                    <a16:creationId xmlns:a16="http://schemas.microsoft.com/office/drawing/2014/main" id="{8F6B8B73-1029-4074-9351-ACE9761796C2}"/>
                  </a:ext>
                </a:extLst>
              </p:cNvPr>
              <p:cNvSpPr>
                <a:spLocks noRot="1" noChangeAspect="1" noMove="1" noResize="1" noEditPoints="1" noAdjustHandles="1" noChangeArrowheads="1" noChangeShapeType="1" noTextEdit="1"/>
              </p:cNvSpPr>
              <p:nvPr/>
            </p:nvSpPr>
            <p:spPr>
              <a:xfrm>
                <a:off x="10707644" y="5044030"/>
                <a:ext cx="864596" cy="461665"/>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28863187-42C1-42DA-92A6-5B29D832F919}"/>
                  </a:ext>
                </a:extLst>
              </p:cNvPr>
              <p:cNvSpPr/>
              <p:nvPr/>
            </p:nvSpPr>
            <p:spPr>
              <a:xfrm>
                <a:off x="9622762" y="5044030"/>
                <a:ext cx="864596"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m:t>
                      </m:r>
                    </m:oMath>
                  </m:oMathPara>
                </a14:m>
                <a:endParaRPr lang="en-US" sz="2400" dirty="0"/>
              </a:p>
            </p:txBody>
          </p:sp>
        </mc:Choice>
        <mc:Fallback xmlns="">
          <p:sp>
            <p:nvSpPr>
              <p:cNvPr id="29" name="Rectangle 28">
                <a:extLst>
                  <a:ext uri="{FF2B5EF4-FFF2-40B4-BE49-F238E27FC236}">
                    <a16:creationId xmlns:a16="http://schemas.microsoft.com/office/drawing/2014/main" id="{28863187-42C1-42DA-92A6-5B29D832F919}"/>
                  </a:ext>
                </a:extLst>
              </p:cNvPr>
              <p:cNvSpPr>
                <a:spLocks noRot="1" noChangeAspect="1" noMove="1" noResize="1" noEditPoints="1" noAdjustHandles="1" noChangeArrowheads="1" noChangeShapeType="1" noTextEdit="1"/>
              </p:cNvSpPr>
              <p:nvPr/>
            </p:nvSpPr>
            <p:spPr>
              <a:xfrm>
                <a:off x="9622762" y="5044030"/>
                <a:ext cx="864596" cy="461665"/>
              </a:xfrm>
              <a:prstGeom prst="rect">
                <a:avLst/>
              </a:prstGeom>
              <a:blipFill>
                <a:blip r:embed="rId1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07434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2450</TotalTime>
  <Words>8184</Words>
  <Application>Microsoft Office PowerPoint</Application>
  <PresentationFormat>Widescreen</PresentationFormat>
  <Paragraphs>1045</Paragraphs>
  <Slides>126</Slides>
  <Notes>14</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126</vt:i4>
      </vt:variant>
    </vt:vector>
  </HeadingPairs>
  <TitlesOfParts>
    <vt:vector size="132" baseType="lpstr">
      <vt:lpstr>Arial</vt:lpstr>
      <vt:lpstr>Calibri</vt:lpstr>
      <vt:lpstr>Calibri Light</vt:lpstr>
      <vt:lpstr>Cambria Math</vt:lpstr>
      <vt:lpstr>Wingdings</vt:lpstr>
      <vt:lpstr>Office Theme</vt:lpstr>
      <vt:lpstr>Near Optimal Linear Algebra in the Online and Sliding Window Models</vt:lpstr>
      <vt:lpstr>PowerPoint Presentation</vt:lpstr>
      <vt:lpstr>PowerPoint Presentation</vt:lpstr>
      <vt:lpstr>Model #1: Streaming / Sliding Window Model</vt:lpstr>
      <vt:lpstr>Model #1: Streaming / Sliding Window Model</vt:lpstr>
      <vt:lpstr>Model #1: Streaming / Sliding Window Model</vt:lpstr>
      <vt:lpstr>Model #1: Streaming / Sliding Window Model</vt:lpstr>
      <vt:lpstr>Randomized Numerical Linear Algebra (randNLA) on Sliding Windows</vt:lpstr>
      <vt:lpstr>Randomized Numerical Linear Algebra (randNLA) on Sliding Windows</vt:lpstr>
      <vt:lpstr>Randomized Numerical Linear Algebra (randNLA) on Sliding Windows</vt:lpstr>
      <vt:lpstr>Why randNLA on Sliding Windows?</vt:lpstr>
      <vt:lpstr>Results: Sliding Window Model</vt:lpstr>
      <vt:lpstr>Model #2: Online Model</vt:lpstr>
      <vt:lpstr>Results: Online Model</vt:lpstr>
      <vt:lpstr>Results</vt:lpstr>
      <vt:lpstr>Challenges</vt:lpstr>
      <vt:lpstr>Challenges</vt:lpstr>
      <vt:lpstr>Challenges</vt:lpstr>
      <vt:lpstr>Sliding Window Algorithms</vt:lpstr>
      <vt:lpstr>Smooth Histogram</vt:lpstr>
      <vt:lpstr>Smooth Histogram</vt:lpstr>
      <vt:lpstr>Smooth Histogram</vt:lpstr>
      <vt:lpstr>Smooth Histogram</vt:lpstr>
      <vt:lpstr>Smooth Histogram</vt:lpstr>
      <vt:lpstr>Smooth Histogram</vt:lpstr>
      <vt:lpstr>Smooth Histogram</vt:lpstr>
      <vt:lpstr>Smooth Histogram</vt:lpstr>
      <vt:lpstr>Smooth Histogram</vt:lpstr>
      <vt:lpstr>Smooth Histogram</vt:lpstr>
      <vt:lpstr>Smooth Histogram</vt:lpstr>
      <vt:lpstr>Streaming Model Algorithms</vt:lpstr>
      <vt:lpstr>Smooth Functions</vt:lpstr>
      <vt:lpstr>Smooth Functions</vt:lpstr>
      <vt:lpstr>Smooth Functions</vt:lpstr>
      <vt:lpstr>Smooth Functions</vt:lpstr>
      <vt:lpstr>Spectral Approximation</vt:lpstr>
      <vt:lpstr>Spectral Approximation</vt:lpstr>
      <vt:lpstr>Linear Regression</vt:lpstr>
      <vt:lpstr>Schatten Norms</vt:lpstr>
      <vt:lpstr>Linear Algebra Background</vt:lpstr>
      <vt:lpstr>Initial Approach (Smooth PSD Histogram)</vt:lpstr>
      <vt:lpstr>Initial Approach (Smooth PSD Histogram)</vt:lpstr>
      <vt:lpstr>Questions?</vt:lpstr>
      <vt:lpstr>Initial Approach (Smooth PSD Histogram)</vt:lpstr>
      <vt:lpstr>Intuition</vt:lpstr>
      <vt:lpstr>Leverage Scores</vt:lpstr>
      <vt:lpstr>Challenges</vt:lpstr>
      <vt:lpstr>Challenges</vt:lpstr>
      <vt:lpstr>Reverse Online Leverage Scores</vt:lpstr>
      <vt:lpstr>Algorithm</vt:lpstr>
      <vt:lpstr>Algorithm</vt:lpstr>
      <vt:lpstr>Algorithm</vt:lpstr>
      <vt:lpstr>Algorithm</vt:lpstr>
      <vt:lpstr>Algorithm</vt:lpstr>
      <vt:lpstr>Algorithm</vt:lpstr>
      <vt:lpstr>Algorithm</vt:lpstr>
      <vt:lpstr>Algorithm</vt:lpstr>
      <vt:lpstr>Algorithm</vt:lpstr>
      <vt:lpstr>Algorithm</vt:lpstr>
      <vt:lpstr>Algorithm</vt:lpstr>
      <vt:lpstr>Algorithm</vt:lpstr>
      <vt:lpstr>Algorithm</vt:lpstr>
      <vt:lpstr>Algorithm</vt:lpstr>
      <vt:lpstr>Algorithm</vt:lpstr>
      <vt:lpstr>Correctness</vt:lpstr>
      <vt:lpstr>Correctness</vt:lpstr>
      <vt:lpstr>Spectral Approximation (Summary)</vt:lpstr>
      <vt:lpstr>Questions?</vt:lpstr>
      <vt:lpstr>Low-Rank Approximation</vt:lpstr>
      <vt:lpstr>Low-Rank Approximation</vt:lpstr>
      <vt:lpstr>Low-Rank Approximation</vt:lpstr>
      <vt:lpstr>Algorithmic Template (Sliding Windows)</vt:lpstr>
      <vt:lpstr>Template</vt:lpstr>
      <vt:lpstr>Template</vt:lpstr>
      <vt:lpstr>Template</vt:lpstr>
      <vt:lpstr>Template</vt:lpstr>
      <vt:lpstr>Template</vt:lpstr>
      <vt:lpstr>Number of Total Rows</vt:lpstr>
      <vt:lpstr>Using Matrix Determinant Lemma [CMP16]</vt:lpstr>
      <vt:lpstr>Number of Total Rows</vt:lpstr>
      <vt:lpstr>Number of Total Rows</vt:lpstr>
      <vt:lpstr>Number of Total Rows</vt:lpstr>
      <vt:lpstr>Number of Total Rows</vt:lpstr>
      <vt:lpstr>Template</vt:lpstr>
      <vt:lpstr>Low-Rank Approximation (Summary)</vt:lpstr>
      <vt:lpstr>Structural Results for Reverse Online Scores</vt:lpstr>
      <vt:lpstr>Results: Sliding Window Model</vt:lpstr>
      <vt:lpstr>Results: Online Model</vt:lpstr>
      <vt:lpstr>Results: Connections</vt:lpstr>
      <vt:lpstr>Future Work?</vt:lpstr>
      <vt:lpstr>Summary</vt:lpstr>
      <vt:lpstr>Reverse Online Leverage Scores</vt:lpstr>
      <vt:lpstr>Reverse Online Leverage Scores</vt:lpstr>
      <vt:lpstr>ℓ_1 Spectral Approximation</vt:lpstr>
      <vt:lpstr>ℓ_1 Leverage Scores</vt:lpstr>
      <vt:lpstr>ℓ_1 Leverage Scores</vt:lpstr>
      <vt:lpstr>Matrix Multiplication Lower Bounds</vt:lpstr>
      <vt:lpstr>Matrix Multiplication Lower Bounds</vt:lpstr>
      <vt:lpstr>Linear Algebra Background</vt:lpstr>
      <vt:lpstr>Linear Algebra Background</vt:lpstr>
      <vt:lpstr>Approximate Matrix Multiplication</vt:lpstr>
      <vt:lpstr>Approximate Matrix Multiplication</vt:lpstr>
      <vt:lpstr>Approximate Matrix Multiplication (Offline) [DK01]</vt:lpstr>
      <vt:lpstr>Approximate Matrix Multiplication (Offline)</vt:lpstr>
      <vt:lpstr>Approximate Matrix Multiplication (Offline)</vt:lpstr>
      <vt:lpstr>Approximate Matrix Multiplication</vt:lpstr>
      <vt:lpstr>Approximate Matrix Multiplication</vt:lpstr>
      <vt:lpstr>Approximate Matrix Multiplication</vt:lpstr>
      <vt:lpstr>Approximate Matrix Multiplication</vt:lpstr>
      <vt:lpstr>Questions?</vt:lpstr>
      <vt:lpstr>Spectral Approximation (Offline)</vt:lpstr>
      <vt:lpstr>Linear Algebra Background</vt:lpstr>
      <vt:lpstr>Spectral Approximation (Offline)</vt:lpstr>
      <vt:lpstr>Spectral Approximation (Sliding Window)</vt:lpstr>
      <vt:lpstr>Reverse Online Leverage Scores</vt:lpstr>
      <vt:lpstr>Correctness</vt:lpstr>
      <vt:lpstr>Correctness</vt:lpstr>
      <vt:lpstr>Correctness</vt:lpstr>
      <vt:lpstr>Correctness</vt:lpstr>
      <vt:lpstr>Algorithm</vt:lpstr>
      <vt:lpstr>Reverse Online Leverage Scores</vt:lpstr>
      <vt:lpstr>Results</vt:lpstr>
      <vt:lpstr>Results</vt:lpstr>
      <vt:lpstr>Low-Rank Approximation (Offline)</vt:lpstr>
      <vt:lpstr>Streaming Model</vt:lpstr>
      <vt:lpstr>Initial Approach (Smooth PSD Histogram)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Numerical Linear Algebra in the Sliding Window Model</dc:title>
  <dc:creator>samson</dc:creator>
  <cp:lastModifiedBy>samson</cp:lastModifiedBy>
  <cp:revision>214</cp:revision>
  <dcterms:created xsi:type="dcterms:W3CDTF">2019-04-15T20:53:00Z</dcterms:created>
  <dcterms:modified xsi:type="dcterms:W3CDTF">2020-11-30T10:06:48Z</dcterms:modified>
</cp:coreProperties>
</file>